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306" r:id="rId3"/>
    <p:sldId id="310" r:id="rId4"/>
    <p:sldId id="308" r:id="rId5"/>
    <p:sldId id="309" r:id="rId6"/>
    <p:sldId id="257" r:id="rId7"/>
    <p:sldId id="258" r:id="rId8"/>
    <p:sldId id="259" r:id="rId9"/>
    <p:sldId id="260" r:id="rId10"/>
    <p:sldId id="261" r:id="rId11"/>
    <p:sldId id="262" r:id="rId12"/>
    <p:sldId id="307" r:id="rId13"/>
    <p:sldId id="282" r:id="rId14"/>
    <p:sldId id="279" r:id="rId15"/>
    <p:sldId id="280" r:id="rId16"/>
    <p:sldId id="264" r:id="rId17"/>
    <p:sldId id="265" r:id="rId18"/>
    <p:sldId id="266" r:id="rId19"/>
    <p:sldId id="267" r:id="rId20"/>
    <p:sldId id="268" r:id="rId21"/>
    <p:sldId id="311" r:id="rId22"/>
    <p:sldId id="312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6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13" r:id="rId55"/>
    <p:sldId id="314" r:id="rId56"/>
    <p:sldId id="315" r:id="rId57"/>
    <p:sldId id="316" r:id="rId58"/>
    <p:sldId id="317" r:id="rId5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936" y="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7245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44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42.png"/><Relationship Id="rId12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59.png"/><Relationship Id="rId4" Type="http://schemas.openxmlformats.org/officeDocument/2006/relationships/image" Target="../media/image3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RODUCTION À LA SYNTAXE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615315">
              <a:defRPr sz="9500"/>
            </a:pPr>
            <a:r>
              <a:t>INTRODUCTION À LA SYNTAXE </a:t>
            </a:r>
          </a:p>
          <a:p>
            <a:pPr defTabSz="615315">
              <a:defRPr sz="9500"/>
            </a:pPr>
            <a:r>
              <a:t>DU FRANÇAIS </a:t>
            </a:r>
          </a:p>
        </p:txBody>
      </p:sp>
      <p:sp>
        <p:nvSpPr>
          <p:cNvPr id="120" name="Sarah Nora Pinto…"/>
          <p:cNvSpPr txBox="1">
            <a:spLocks noGrp="1"/>
          </p:cNvSpPr>
          <p:nvPr>
            <p:ph type="subTitle" sz="quarter" idx="1"/>
          </p:nvPr>
        </p:nvSpPr>
        <p:spPr>
          <a:xfrm>
            <a:off x="1778000" y="8498383"/>
            <a:ext cx="20828000" cy="2385517"/>
          </a:xfrm>
          <a:prstGeom prst="rect">
            <a:avLst/>
          </a:prstGeom>
        </p:spPr>
        <p:txBody>
          <a:bodyPr/>
          <a:lstStyle/>
          <a:p>
            <a:pPr defTabSz="634745">
              <a:defRPr sz="4704"/>
            </a:pPr>
            <a:r>
              <a:rPr dirty="0"/>
              <a:t>Sarah Nora Pinto</a:t>
            </a:r>
          </a:p>
          <a:p>
            <a:pPr defTabSz="634745">
              <a:defRPr sz="4704"/>
            </a:pPr>
            <a:r>
              <a:rPr dirty="0"/>
              <a:t>Università di Napoli “L’Orientale"</a:t>
            </a:r>
          </a:p>
          <a:p>
            <a:pPr defTabSz="634745">
              <a:defRPr sz="4704"/>
            </a:pPr>
            <a:r>
              <a:rPr dirty="0" err="1"/>
              <a:t>a.a</a:t>
            </a:r>
            <a:r>
              <a:rPr dirty="0"/>
              <a:t> 202</a:t>
            </a:r>
            <a:r>
              <a:rPr lang="fr-FR" dirty="0"/>
              <a:t>2</a:t>
            </a:r>
            <a:r>
              <a:rPr dirty="0"/>
              <a:t>/202</a:t>
            </a:r>
            <a:r>
              <a:rPr lang="fr-FR" dirty="0"/>
              <a:t>3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jet de la syntax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Objet de la syntaxe</a:t>
            </a:r>
          </a:p>
        </p:txBody>
      </p:sp>
      <p:sp>
        <p:nvSpPr>
          <p:cNvPr id="138" name="Description des règles d’agencement des mots propres à une langue pour former une phrase dans une langue donné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Description des </a:t>
            </a:r>
            <a:r>
              <a:rPr dirty="0" err="1"/>
              <a:t>règles</a:t>
            </a:r>
            <a:r>
              <a:rPr dirty="0"/>
              <a:t> </a:t>
            </a:r>
            <a:r>
              <a:rPr dirty="0" err="1"/>
              <a:t>d’agencement</a:t>
            </a:r>
            <a:r>
              <a:rPr dirty="0"/>
              <a:t> des mots </a:t>
            </a:r>
            <a:r>
              <a:rPr dirty="0" err="1"/>
              <a:t>propres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langue pour former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>
                <a:solidFill>
                  <a:schemeClr val="accent2"/>
                </a:solidFill>
              </a:rPr>
              <a:t>phrase</a:t>
            </a:r>
            <a:r>
              <a:rPr dirty="0"/>
              <a:t> dans </a:t>
            </a:r>
            <a:r>
              <a:rPr dirty="0" err="1"/>
              <a:t>une</a:t>
            </a:r>
            <a:r>
              <a:rPr dirty="0"/>
              <a:t> langue </a:t>
            </a:r>
            <a:r>
              <a:rPr dirty="0" err="1"/>
              <a:t>donnée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Description et </a:t>
            </a:r>
            <a:r>
              <a:rPr dirty="0" err="1"/>
              <a:t>analyse</a:t>
            </a:r>
            <a:r>
              <a:rPr dirty="0"/>
              <a:t> des structures </a:t>
            </a:r>
            <a:r>
              <a:rPr dirty="0" err="1"/>
              <a:t>syntaxiques</a:t>
            </a:r>
            <a:r>
              <a:rPr dirty="0"/>
              <a:t> : </a:t>
            </a:r>
            <a:r>
              <a:rPr dirty="0" err="1"/>
              <a:t>établir</a:t>
            </a:r>
            <a:r>
              <a:rPr dirty="0"/>
              <a:t> un ensemble de </a:t>
            </a:r>
            <a:r>
              <a:rPr dirty="0" err="1"/>
              <a:t>règles</a:t>
            </a:r>
            <a:r>
              <a:rPr lang="it-IT" dirty="0"/>
              <a:t>:</a:t>
            </a:r>
            <a:endParaRPr dirty="0"/>
          </a:p>
          <a:p>
            <a:pPr lvl="4">
              <a:buBlip>
                <a:blip r:embed="rId2"/>
              </a:buBlip>
            </a:pPr>
            <a:r>
              <a:rPr dirty="0"/>
              <a:t>Relations </a:t>
            </a:r>
          </a:p>
          <a:p>
            <a:pPr lvl="4">
              <a:buBlip>
                <a:blip r:embed="rId2"/>
              </a:buBlip>
            </a:pPr>
            <a:r>
              <a:rPr dirty="0" err="1"/>
              <a:t>Contraintes</a:t>
            </a:r>
            <a:endParaRPr lang="it-IT" dirty="0"/>
          </a:p>
          <a:p>
            <a:r>
              <a:rPr lang="it-IT" dirty="0" err="1"/>
              <a:t>Unité</a:t>
            </a:r>
            <a:r>
              <a:rPr lang="it-IT" dirty="0"/>
              <a:t> d’</a:t>
            </a:r>
            <a:r>
              <a:rPr lang="it-IT" dirty="0" err="1"/>
              <a:t>analyse</a:t>
            </a:r>
            <a:r>
              <a:rPr lang="it-IT" dirty="0"/>
              <a:t> : la </a:t>
            </a:r>
            <a:r>
              <a:rPr lang="it-IT" dirty="0" err="1"/>
              <a:t>phrase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yntaxe et apprentissage du frança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Syntaxe et apprentissage du français</a:t>
            </a:r>
          </a:p>
        </p:txBody>
      </p:sp>
      <p:sp>
        <p:nvSpPr>
          <p:cNvPr id="141" name="Connaître et savoir analyser les structures syntaxiques du français : compréhension, production, tradu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Connaître et savoir analyser les structures syntaxiques du français : compréhension, production, traduction</a:t>
            </a:r>
            <a:r>
              <a:rPr lang="fr-FR" dirty="0"/>
              <a:t>; reconnaître et analyser ses erreurs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Compétences métalinguistiques : catégories conceptuelles pour l’enseignement et/ou la recherche</a:t>
            </a:r>
          </a:p>
          <a:p>
            <a:pPr>
              <a:buBlip>
                <a:blip r:embed="rId2"/>
              </a:buBlip>
            </a:pPr>
            <a:r>
              <a:rPr dirty="0"/>
              <a:t>(Applications informatiques : TAL)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111" y="355600"/>
            <a:ext cx="21702889" cy="16764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3111" y="2455333"/>
            <a:ext cx="21702889" cy="10639778"/>
          </a:xfrm>
        </p:spPr>
        <p:txBody>
          <a:bodyPr>
            <a:normAutofit/>
          </a:bodyPr>
          <a:lstStyle/>
          <a:p>
            <a:pPr algn="just"/>
            <a:r>
              <a:rPr lang="it-IT" sz="6600" dirty="0"/>
              <a:t>“Le </a:t>
            </a:r>
            <a:r>
              <a:rPr lang="it-IT" sz="6600" dirty="0" err="1"/>
              <a:t>domaine</a:t>
            </a:r>
            <a:r>
              <a:rPr lang="it-IT" sz="6600" dirty="0"/>
              <a:t> de la </a:t>
            </a:r>
            <a:r>
              <a:rPr lang="it-IT" sz="6600" dirty="0" err="1"/>
              <a:t>syntaxe</a:t>
            </a:r>
            <a:r>
              <a:rPr lang="it-IT" sz="6600" dirty="0"/>
              <a:t>, </a:t>
            </a:r>
            <a:r>
              <a:rPr lang="it-IT" sz="6600" dirty="0" err="1"/>
              <a:t>traditionnellement</a:t>
            </a:r>
            <a:r>
              <a:rPr lang="it-IT" sz="6600" dirty="0"/>
              <a:t>, est </a:t>
            </a:r>
            <a:r>
              <a:rPr lang="it-IT" sz="6600" dirty="0" err="1"/>
              <a:t>celui</a:t>
            </a:r>
            <a:r>
              <a:rPr lang="it-IT" sz="6600" dirty="0"/>
              <a:t> </a:t>
            </a:r>
            <a:r>
              <a:rPr lang="it-IT" sz="6600" dirty="0" err="1"/>
              <a:t>des</a:t>
            </a:r>
            <a:r>
              <a:rPr lang="it-IT" sz="6600" dirty="0"/>
              <a:t> </a:t>
            </a:r>
            <a:r>
              <a:rPr lang="it-IT" sz="6600" dirty="0">
                <a:solidFill>
                  <a:schemeClr val="accent2">
                    <a:lumMod val="75000"/>
                  </a:schemeClr>
                </a:solidFill>
              </a:rPr>
              <a:t>relations </a:t>
            </a:r>
            <a:r>
              <a:rPr lang="it-IT" sz="6600" dirty="0"/>
              <a:t>qui s’</a:t>
            </a:r>
            <a:r>
              <a:rPr lang="it-IT" sz="6600" dirty="0" err="1"/>
              <a:t>établissent</a:t>
            </a:r>
            <a:r>
              <a:rPr lang="it-IT" sz="6600" dirty="0"/>
              <a:t> </a:t>
            </a:r>
            <a:r>
              <a:rPr lang="it-IT" sz="6600" dirty="0" err="1"/>
              <a:t>entre</a:t>
            </a:r>
            <a:r>
              <a:rPr lang="it-IT" sz="6600" dirty="0"/>
              <a:t> </a:t>
            </a:r>
            <a:r>
              <a:rPr lang="it-IT" sz="6600" dirty="0" err="1"/>
              <a:t>les</a:t>
            </a:r>
            <a:r>
              <a:rPr lang="it-IT" sz="6600" dirty="0"/>
              <a:t> </a:t>
            </a:r>
            <a:r>
              <a:rPr lang="it-IT" sz="6600" dirty="0" err="1"/>
              <a:t>unités</a:t>
            </a:r>
            <a:r>
              <a:rPr lang="it-IT" sz="6600" dirty="0"/>
              <a:t> </a:t>
            </a:r>
            <a:r>
              <a:rPr lang="it-IT" sz="6600" dirty="0" err="1"/>
              <a:t>du</a:t>
            </a:r>
            <a:r>
              <a:rPr lang="it-IT" sz="6600" dirty="0"/>
              <a:t> </a:t>
            </a:r>
            <a:r>
              <a:rPr lang="it-IT" sz="6600" dirty="0" err="1"/>
              <a:t>lexique</a:t>
            </a:r>
            <a:r>
              <a:rPr lang="it-IT" sz="6600" dirty="0"/>
              <a:t>, </a:t>
            </a:r>
            <a:r>
              <a:rPr lang="it-IT" sz="6600" dirty="0" err="1"/>
              <a:t>rangées</a:t>
            </a:r>
            <a:r>
              <a:rPr lang="it-IT" sz="6600" dirty="0"/>
              <a:t> </a:t>
            </a:r>
            <a:r>
              <a:rPr lang="it-IT" sz="6600" dirty="0" err="1"/>
              <a:t>dans</a:t>
            </a:r>
            <a:r>
              <a:rPr lang="it-IT" sz="6600" dirty="0"/>
              <a:t> </a:t>
            </a:r>
            <a:r>
              <a:rPr lang="it-IT" sz="6600" dirty="0" err="1"/>
              <a:t>diverses</a:t>
            </a:r>
            <a:r>
              <a:rPr lang="it-IT" sz="6600" dirty="0"/>
              <a:t> </a:t>
            </a:r>
            <a:r>
              <a:rPr lang="it-IT" sz="6600" dirty="0" err="1">
                <a:solidFill>
                  <a:srgbClr val="72D73A"/>
                </a:solidFill>
              </a:rPr>
              <a:t>catégories</a:t>
            </a:r>
            <a:r>
              <a:rPr lang="it-IT" sz="6600" dirty="0">
                <a:solidFill>
                  <a:srgbClr val="72D73A"/>
                </a:solidFill>
              </a:rPr>
              <a:t> </a:t>
            </a:r>
            <a:r>
              <a:rPr lang="it-IT" sz="6600" dirty="0"/>
              <a:t>(</a:t>
            </a:r>
            <a:r>
              <a:rPr lang="it-IT" sz="6600" dirty="0" err="1"/>
              <a:t>nom</a:t>
            </a:r>
            <a:r>
              <a:rPr lang="it-IT" sz="6600" dirty="0"/>
              <a:t>, </a:t>
            </a:r>
            <a:r>
              <a:rPr lang="it-IT" sz="6600" dirty="0" err="1"/>
              <a:t>déterminant</a:t>
            </a:r>
            <a:r>
              <a:rPr lang="it-IT" sz="6600" dirty="0"/>
              <a:t>, </a:t>
            </a:r>
            <a:r>
              <a:rPr lang="it-IT" sz="6600" dirty="0" err="1"/>
              <a:t>adjectif</a:t>
            </a:r>
            <a:r>
              <a:rPr lang="mr-IN" sz="6600" dirty="0"/>
              <a:t>…</a:t>
            </a:r>
            <a:r>
              <a:rPr lang="fr-FR" sz="6600" dirty="0"/>
              <a:t>) combinées dans des </a:t>
            </a:r>
            <a:r>
              <a:rPr lang="fr-FR" sz="6600" dirty="0">
                <a:solidFill>
                  <a:srgbClr val="72D73A"/>
                </a:solidFill>
              </a:rPr>
              <a:t>groupes de mots</a:t>
            </a:r>
            <a:r>
              <a:rPr lang="fr-FR" sz="6600" dirty="0"/>
              <a:t>. L’unité fondamentale de la syntaxe est </a:t>
            </a:r>
            <a:r>
              <a:rPr lang="fr-FR" sz="6600" b="1" dirty="0">
                <a:solidFill>
                  <a:srgbClr val="72D73A"/>
                </a:solidFill>
              </a:rPr>
              <a:t>la</a:t>
            </a:r>
            <a:r>
              <a:rPr lang="fr-FR" sz="6600" b="1" dirty="0">
                <a:solidFill>
                  <a:srgbClr val="BF00FF"/>
                </a:solidFill>
              </a:rPr>
              <a:t> </a:t>
            </a:r>
            <a:r>
              <a:rPr lang="fr-FR" sz="6600" b="1" dirty="0">
                <a:solidFill>
                  <a:srgbClr val="72D73A"/>
                </a:solidFill>
              </a:rPr>
              <a:t>phrase</a:t>
            </a:r>
            <a:r>
              <a:rPr lang="fr-FR" sz="6600" b="1" dirty="0">
                <a:solidFill>
                  <a:srgbClr val="BF00FF"/>
                </a:solidFill>
              </a:rPr>
              <a:t> </a:t>
            </a:r>
            <a:r>
              <a:rPr lang="fr-FR" sz="6600" dirty="0"/>
              <a:t>où sont définies les diverses </a:t>
            </a:r>
            <a:r>
              <a:rPr lang="fr-FR" sz="6600" dirty="0">
                <a:solidFill>
                  <a:srgbClr val="72D73A"/>
                </a:solidFill>
              </a:rPr>
              <a:t>fonctions</a:t>
            </a:r>
            <a:r>
              <a:rPr lang="fr-FR" sz="6600" dirty="0"/>
              <a:t> de ces groupes »</a:t>
            </a:r>
          </a:p>
          <a:p>
            <a:pPr algn="r"/>
            <a:r>
              <a:rPr lang="it-IT" sz="4000" i="1" dirty="0" err="1"/>
              <a:t>Introduction</a:t>
            </a:r>
            <a:r>
              <a:rPr lang="it-IT" sz="4000" i="1" dirty="0"/>
              <a:t> à la </a:t>
            </a:r>
            <a:r>
              <a:rPr lang="it-IT" sz="4000" i="1" dirty="0" err="1"/>
              <a:t>linguistique</a:t>
            </a:r>
            <a:r>
              <a:rPr lang="it-IT" sz="4000" i="1" dirty="0"/>
              <a:t> </a:t>
            </a:r>
            <a:r>
              <a:rPr lang="it-IT" sz="4000" i="1" dirty="0" err="1"/>
              <a:t>française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41680406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es substantifs : N…"/>
          <p:cNvSpPr txBox="1">
            <a:spLocks noGrp="1"/>
          </p:cNvSpPr>
          <p:nvPr>
            <p:ph type="body" sz="half" idx="1"/>
          </p:nvPr>
        </p:nvSpPr>
        <p:spPr>
          <a:xfrm>
            <a:off x="1758102" y="1527273"/>
            <a:ext cx="10433898" cy="10718801"/>
          </a:xfrm>
          <a:prstGeom prst="rect">
            <a:avLst/>
          </a:prstGeom>
        </p:spPr>
        <p:txBody>
          <a:bodyPr/>
          <a:lstStyle/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substantifs : N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déterminants : D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adjectifs : A</a:t>
            </a:r>
            <a:r>
              <a:rPr lang="it-IT" dirty="0"/>
              <a:t>dj</a:t>
            </a:r>
            <a:endParaRPr dirty="0"/>
          </a:p>
          <a:p>
            <a:pPr marL="723900" indent="-723900" defTabSz="615315">
              <a:spcBef>
                <a:spcPts val="4800"/>
              </a:spcBef>
              <a:defRPr sz="4750"/>
            </a:pP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verbes</a:t>
            </a:r>
            <a:r>
              <a:rPr lang="it-IT" dirty="0"/>
              <a:t> : V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adverbes : Adv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pronoms : Pro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prépositions : Prep 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rPr dirty="0"/>
              <a:t>Les conjonctions : Conj </a:t>
            </a:r>
          </a:p>
        </p:txBody>
      </p:sp>
      <p:sp>
        <p:nvSpPr>
          <p:cNvPr id="4" name="Les catégories syntaxiques…"/>
          <p:cNvSpPr txBox="1">
            <a:spLocks/>
          </p:cNvSpPr>
          <p:nvPr/>
        </p:nvSpPr>
        <p:spPr>
          <a:xfrm>
            <a:off x="12502443" y="2257778"/>
            <a:ext cx="11063111" cy="6378222"/>
          </a:xfrm>
          <a:prstGeom prst="rect">
            <a:avLst/>
          </a:prstGeom>
        </p:spPr>
        <p:txBody>
          <a:bodyPr/>
          <a:lstStyle>
            <a:lvl1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0" marR="0" indent="0" algn="ctr" defTabSz="647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r>
              <a:rPr lang="it-IT"/>
              <a:t>Les catégories syntaxiques</a:t>
            </a:r>
          </a:p>
          <a:p>
            <a:pPr>
              <a:defRPr sz="4800"/>
            </a:pPr>
            <a:r>
              <a:rPr lang="it-IT" sz="4800"/>
              <a:t>Bref rappel</a:t>
            </a:r>
            <a:endParaRPr lang="it-IT" sz="48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É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DÉFINITION</a:t>
            </a:r>
            <a:r>
              <a:rPr lang="fr-FR" dirty="0"/>
              <a:t> des Fonctions syntaxiques</a:t>
            </a:r>
            <a:endParaRPr dirty="0"/>
          </a:p>
        </p:txBody>
      </p:sp>
      <p:sp>
        <p:nvSpPr>
          <p:cNvPr id="187" name="Liens entre les unités significatives de la phrases : fonctions syntaxiques…"/>
          <p:cNvSpPr txBox="1">
            <a:spLocks noGrp="1"/>
          </p:cNvSpPr>
          <p:nvPr>
            <p:ph type="body" idx="1"/>
          </p:nvPr>
        </p:nvSpPr>
        <p:spPr>
          <a:xfrm>
            <a:off x="2082800" y="4254500"/>
            <a:ext cx="20828000" cy="80391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Liens entre les unités significatives de la phrase : </a:t>
            </a:r>
            <a:r>
              <a:rPr dirty="0" err="1"/>
              <a:t>fonctions</a:t>
            </a:r>
            <a:r>
              <a:rPr dirty="0"/>
              <a:t> </a:t>
            </a:r>
            <a:r>
              <a:rPr dirty="0" err="1"/>
              <a:t>syntaxiques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Fonctions essentielles : sujet, complément du </a:t>
            </a:r>
            <a:r>
              <a:rPr dirty="0" err="1"/>
              <a:t>verbe</a:t>
            </a:r>
            <a:r>
              <a:rPr lang="it-IT" dirty="0"/>
              <a:t> (COD, COI, </a:t>
            </a:r>
            <a:r>
              <a:rPr lang="it-IT" dirty="0" err="1"/>
              <a:t>attribut</a:t>
            </a:r>
            <a:r>
              <a:rPr lang="it-IT" dirty="0"/>
              <a:t>…)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Fonctions secondaires : complément du nom, </a:t>
            </a:r>
            <a:r>
              <a:rPr lang="fr-FR" dirty="0"/>
              <a:t>de l’adjectif, du pronom; </a:t>
            </a:r>
            <a:r>
              <a:rPr dirty="0" err="1"/>
              <a:t>complément</a:t>
            </a:r>
            <a:r>
              <a:rPr dirty="0"/>
              <a:t> </a:t>
            </a:r>
            <a:r>
              <a:rPr dirty="0" err="1"/>
              <a:t>circonstanciel</a:t>
            </a:r>
            <a:r>
              <a:rPr lang="it-IT" dirty="0"/>
              <a:t>/</a:t>
            </a:r>
            <a:r>
              <a:rPr lang="it-IT" dirty="0" err="1"/>
              <a:t>complément</a:t>
            </a:r>
            <a:r>
              <a:rPr lang="it-IT" dirty="0"/>
              <a:t> de </a:t>
            </a:r>
            <a:r>
              <a:rPr lang="it-IT" dirty="0" err="1"/>
              <a:t>phrase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ntions “infrasyntagmatiques” : à l’intérieur des syntagm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Fontions</a:t>
            </a:r>
            <a:r>
              <a:rPr dirty="0"/>
              <a:t> “</a:t>
            </a:r>
            <a:r>
              <a:rPr dirty="0" err="1"/>
              <a:t>infrasyntagmatiques</a:t>
            </a:r>
            <a:r>
              <a:rPr dirty="0"/>
              <a:t>” : à </a:t>
            </a:r>
            <a:r>
              <a:rPr dirty="0" err="1"/>
              <a:t>l’intérieur</a:t>
            </a:r>
            <a:r>
              <a:rPr dirty="0"/>
              <a:t> des </a:t>
            </a:r>
            <a:r>
              <a:rPr dirty="0" err="1"/>
              <a:t>syntagmes</a:t>
            </a:r>
            <a:endParaRPr dirty="0"/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Dans le SN : Le frère </a:t>
            </a:r>
            <a:r>
              <a:rPr u="sng" dirty="0"/>
              <a:t>de Marie</a:t>
            </a:r>
            <a:r>
              <a:rPr dirty="0"/>
              <a:t> (</a:t>
            </a:r>
            <a:r>
              <a:rPr dirty="0" err="1"/>
              <a:t>complément</a:t>
            </a:r>
            <a:r>
              <a:rPr dirty="0"/>
              <a:t> du nom)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Dans le SV : (Je) mange </a:t>
            </a:r>
            <a:r>
              <a:rPr u="sng" dirty="0"/>
              <a:t>des fraises</a:t>
            </a:r>
            <a:r>
              <a:rPr dirty="0"/>
              <a:t> (COD)</a:t>
            </a:r>
          </a:p>
          <a:p>
            <a:pPr>
              <a:buBlip>
                <a:blip r:embed="rId2"/>
              </a:buBlip>
            </a:pPr>
            <a:r>
              <a:rPr dirty="0" err="1"/>
              <a:t>Fonctions</a:t>
            </a:r>
            <a:r>
              <a:rPr dirty="0"/>
              <a:t> “</a:t>
            </a:r>
            <a:r>
              <a:rPr dirty="0" err="1"/>
              <a:t>suprasyntagmatiques</a:t>
            </a:r>
            <a:r>
              <a:rPr dirty="0"/>
              <a:t>”: entre les </a:t>
            </a:r>
            <a:r>
              <a:rPr dirty="0" err="1"/>
              <a:t>syntagmes</a:t>
            </a:r>
            <a:r>
              <a:rPr dirty="0"/>
              <a:t>, dans la formation de la phrase</a:t>
            </a:r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sujet</a:t>
            </a:r>
            <a:endParaRPr dirty="0"/>
          </a:p>
          <a:p>
            <a:pPr lvl="2">
              <a:spcBef>
                <a:spcPts val="2000"/>
              </a:spcBef>
              <a:buBlip>
                <a:blip r:embed="rId2"/>
              </a:buBlip>
            </a:pPr>
            <a:r>
              <a:rPr dirty="0"/>
              <a:t>Les </a:t>
            </a:r>
            <a:r>
              <a:rPr dirty="0" err="1"/>
              <a:t>compléments</a:t>
            </a:r>
            <a:r>
              <a:rPr dirty="0"/>
              <a:t> de phrase </a:t>
            </a:r>
            <a:r>
              <a:rPr lang="it-IT" dirty="0"/>
              <a:t>CP</a:t>
            </a:r>
            <a:r>
              <a:rPr dirty="0"/>
              <a:t>(</a:t>
            </a:r>
            <a:r>
              <a:rPr dirty="0" err="1"/>
              <a:t>circonstanciels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A PHR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PHRASE</a:t>
            </a:r>
          </a:p>
        </p:txBody>
      </p:sp>
      <p:sp>
        <p:nvSpPr>
          <p:cNvPr id="146" name="Unité maximale de l’analyse syntaxiq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1999" indent="-761999">
              <a:buBlip>
                <a:blip r:embed="rId2"/>
              </a:buBlip>
              <a:defRPr sz="6300"/>
            </a:pPr>
            <a:r>
              <a:t>Unité maximale de l’analyse syntaxique</a:t>
            </a:r>
          </a:p>
          <a:p>
            <a:pPr marL="761999" indent="-761999">
              <a:buBlip>
                <a:blip r:embed="rId2"/>
              </a:buBlip>
              <a:defRPr sz="6300"/>
            </a:pPr>
            <a:r>
              <a:t>Critères?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e critère graph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Le critère graphique</a:t>
            </a:r>
          </a:p>
        </p:txBody>
      </p:sp>
      <p:sp>
        <p:nvSpPr>
          <p:cNvPr id="149" name="à l’oral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>
              <a:buBlip>
                <a:blip r:embed="rId2"/>
              </a:buBlip>
            </a:pPr>
            <a:r>
              <a:t>à l’oral?</a:t>
            </a:r>
          </a:p>
          <a:p>
            <a:pPr lvl="2">
              <a:buBlip>
                <a:blip r:embed="rId2"/>
              </a:buBlip>
            </a:pPr>
            <a:r>
              <a:t>“À 16 ans  elle explorait les moindres recoins de la gare de Lyon. En particulier les quais de départ des grandes lignes.”</a:t>
            </a:r>
          </a:p>
          <a:p>
            <a:pPr lvl="2">
              <a:buBlip>
                <a:blip r:embed="rId2"/>
              </a:buBlip>
            </a:pPr>
            <a:r>
              <a:t>Titres de journaux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e critère sémant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critère sémantique</a:t>
            </a:r>
          </a:p>
        </p:txBody>
      </p:sp>
      <p:sp>
        <p:nvSpPr>
          <p:cNvPr id="152" name="Unité de se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17219" indent="-617219" defTabSz="524637">
              <a:spcBef>
                <a:spcPts val="4100"/>
              </a:spcBef>
              <a:buBlip>
                <a:blip r:embed="rId2"/>
              </a:buBlip>
              <a:defRPr sz="4536"/>
            </a:pPr>
            <a:r>
              <a:rPr dirty="0"/>
              <a:t>Unité de </a:t>
            </a:r>
            <a:r>
              <a:rPr dirty="0" err="1"/>
              <a:t>sens</a:t>
            </a:r>
            <a:r>
              <a:rPr lang="it-IT" dirty="0"/>
              <a:t>, mais: </a:t>
            </a:r>
            <a:endParaRPr dirty="0"/>
          </a:p>
          <a:p>
            <a:pPr marL="2468879" lvl="3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rPr dirty="0"/>
              <a:t>Pierre dort pendant que Pierre joue.</a:t>
            </a:r>
          </a:p>
          <a:p>
            <a:pPr marL="2468879" lvl="3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rPr dirty="0"/>
              <a:t>Qu’est-ce que tu lis? Un roman policier.</a:t>
            </a:r>
          </a:p>
          <a:p>
            <a:pPr marL="2468879" lvl="3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rPr dirty="0"/>
              <a:t>Incroyable!</a:t>
            </a:r>
          </a:p>
          <a:p>
            <a:pPr marL="617220" indent="-617220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rPr dirty="0"/>
              <a:t>Prédication</a:t>
            </a:r>
          </a:p>
          <a:p>
            <a:pPr marL="3086100" lvl="4" indent="-617219" defTabSz="524637">
              <a:spcBef>
                <a:spcPts val="4100"/>
              </a:spcBef>
              <a:buBlip>
                <a:blip r:embed="rId2"/>
              </a:buBlip>
              <a:defRPr sz="4050"/>
            </a:pPr>
            <a:r>
              <a:rPr dirty="0"/>
              <a:t>Les coureurs arrivent // L’arrivée des coureurs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e critère morpho-syntax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critère morpho-syntaxique</a:t>
            </a:r>
          </a:p>
        </p:txBody>
      </p:sp>
      <p:sp>
        <p:nvSpPr>
          <p:cNvPr id="155" name="Phrase minimale : SN + SV…"/>
          <p:cNvSpPr txBox="1">
            <a:spLocks noGrp="1"/>
          </p:cNvSpPr>
          <p:nvPr>
            <p:ph type="body" idx="1"/>
          </p:nvPr>
        </p:nvSpPr>
        <p:spPr>
          <a:xfrm>
            <a:off x="1016496" y="3898900"/>
            <a:ext cx="22587447" cy="8747721"/>
          </a:xfrm>
          <a:prstGeom prst="rect">
            <a:avLst/>
          </a:prstGeom>
        </p:spPr>
        <p:txBody>
          <a:bodyPr/>
          <a:lstStyle/>
          <a:p>
            <a:pPr marL="701040" indent="-701040" defTabSz="595884">
              <a:spcBef>
                <a:spcPts val="2000"/>
              </a:spcBef>
              <a:buBlip>
                <a:blip r:embed="rId2"/>
              </a:buBlip>
              <a:defRPr sz="4600"/>
            </a:pPr>
            <a:r>
              <a:t>Phrase minimale : SN + SV</a:t>
            </a:r>
          </a:p>
          <a:p>
            <a:pPr marL="0" lvl="2" indent="0" algn="ctr" defTabSz="595884">
              <a:spcBef>
                <a:spcPts val="2000"/>
              </a:spcBef>
              <a:buSzTx/>
              <a:buNone/>
              <a:defRPr sz="4600"/>
            </a:pPr>
            <a:r>
              <a:rPr>
                <a:solidFill>
                  <a:srgbClr val="4180FF"/>
                </a:solidFill>
              </a:rPr>
              <a:t>Je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A8CA95"/>
                </a:solidFill>
              </a:rPr>
              <a:t>ris.</a:t>
            </a:r>
          </a:p>
          <a:p>
            <a:pPr marL="0" lvl="2" indent="0" algn="ctr" defTabSz="595884">
              <a:spcBef>
                <a:spcPts val="2000"/>
              </a:spcBef>
              <a:buSzTx/>
              <a:buNone/>
              <a:defRPr sz="4600"/>
            </a:pPr>
            <a:r>
              <a:rPr>
                <a:solidFill>
                  <a:srgbClr val="4180FF"/>
                </a:solidFill>
              </a:rPr>
              <a:t>Johana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A8CA95"/>
                </a:solidFill>
              </a:rPr>
              <a:t>écrit un roman.</a:t>
            </a:r>
            <a:endParaRPr>
              <a:solidFill>
                <a:srgbClr val="000000"/>
              </a:solidFill>
            </a:endParaRPr>
          </a:p>
          <a:p>
            <a:pPr marL="0" lvl="2" indent="0" algn="ctr" defTabSz="595884">
              <a:spcBef>
                <a:spcPts val="2000"/>
              </a:spcBef>
              <a:buSzTx/>
              <a:buNone/>
              <a:defRPr sz="4600"/>
            </a:pPr>
            <a:r>
              <a:rPr>
                <a:solidFill>
                  <a:srgbClr val="4180FF"/>
                </a:solidFill>
              </a:rPr>
              <a:t>L’abeille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A8CA95"/>
                </a:solidFill>
              </a:rPr>
              <a:t>produit du miel.</a:t>
            </a:r>
          </a:p>
          <a:p>
            <a:pPr marL="0" lvl="2" indent="0" algn="ctr" defTabSz="595884">
              <a:spcBef>
                <a:spcPts val="2000"/>
              </a:spcBef>
              <a:buSzTx/>
              <a:buNone/>
              <a:defRPr sz="4600"/>
            </a:pPr>
            <a:r>
              <a:rPr>
                <a:solidFill>
                  <a:srgbClr val="4180FF"/>
                </a:solidFill>
              </a:rPr>
              <a:t>Le petit chat de ma grand-mère </a:t>
            </a:r>
            <a:r>
              <a:rPr>
                <a:solidFill>
                  <a:srgbClr val="A8CA95"/>
                </a:solidFill>
              </a:rPr>
              <a:t>aime le poisson avec des carottes bien cuites.</a:t>
            </a:r>
          </a:p>
          <a:p>
            <a:pPr marL="701040" indent="-701040" defTabSz="595884">
              <a:spcBef>
                <a:spcPts val="2000"/>
              </a:spcBef>
              <a:buBlip>
                <a:blip r:embed="rId2"/>
              </a:buBlip>
              <a:defRPr sz="4600"/>
            </a:pPr>
            <a:r>
              <a:t>Un sujet ( ce dont on parle) et un prédicat (ce qu’on en dit)</a:t>
            </a:r>
          </a:p>
          <a:p>
            <a:pPr marL="701040" indent="-701040" defTabSz="595884">
              <a:spcBef>
                <a:spcPts val="4600"/>
              </a:spcBef>
              <a:buBlip>
                <a:blip r:embed="rId2"/>
              </a:buBlip>
              <a:defRPr sz="4600"/>
            </a:pPr>
            <a:r>
              <a:t>La phrase : suite d’unités significatives organisées selon un critère formel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Programme</a:t>
            </a:r>
            <a:r>
              <a:rPr lang="it-IT" dirty="0"/>
              <a:t> de l’</a:t>
            </a:r>
            <a:r>
              <a:rPr lang="it-IT" dirty="0" err="1"/>
              <a:t>oral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987778" y="3898900"/>
            <a:ext cx="23142222" cy="8857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Jo</a:t>
            </a:r>
            <a:r>
              <a:rPr lang="it-IT" dirty="0" err="1">
                <a:cs typeface="Times New Roman" panose="02020603050405020304" pitchFamily="18" charset="0"/>
              </a:rPr>
              <a:t>ëlle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Gardes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Tamine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i="1" dirty="0">
                <a:cs typeface="Times New Roman" panose="02020603050405020304" pitchFamily="18" charset="0"/>
              </a:rPr>
              <a:t>La </a:t>
            </a:r>
            <a:r>
              <a:rPr lang="it-IT" dirty="0" err="1">
                <a:cs typeface="Times New Roman" panose="02020603050405020304" pitchFamily="18" charset="0"/>
              </a:rPr>
              <a:t>Grammaire</a:t>
            </a:r>
            <a:r>
              <a:rPr lang="it-IT" dirty="0">
                <a:cs typeface="Times New Roman" panose="02020603050405020304" pitchFamily="18" charset="0"/>
              </a:rPr>
              <a:t>- </a:t>
            </a:r>
            <a:r>
              <a:rPr lang="it-IT" i="1" dirty="0">
                <a:cs typeface="Times New Roman" panose="02020603050405020304" pitchFamily="18" charset="0"/>
              </a:rPr>
              <a:t>Tome 2 – </a:t>
            </a:r>
            <a:r>
              <a:rPr lang="it-IT" i="1" dirty="0" err="1">
                <a:cs typeface="Times New Roman" panose="02020603050405020304" pitchFamily="18" charset="0"/>
              </a:rPr>
              <a:t>Syntaxe</a:t>
            </a:r>
            <a:r>
              <a:rPr lang="it-IT" dirty="0">
                <a:cs typeface="Times New Roman" panose="02020603050405020304" pitchFamily="18" charset="0"/>
              </a:rPr>
              <a:t>, Armand Colin</a:t>
            </a:r>
            <a:endParaRPr lang="it-IT" sz="4400" dirty="0"/>
          </a:p>
          <a:p>
            <a:r>
              <a:rPr lang="it-IT" dirty="0" err="1"/>
              <a:t>Maîtriser</a:t>
            </a:r>
            <a:r>
              <a:rPr lang="it-IT" dirty="0"/>
              <a:t> la </a:t>
            </a:r>
            <a:r>
              <a:rPr lang="it-IT" dirty="0" err="1"/>
              <a:t>grammaire</a:t>
            </a:r>
            <a:r>
              <a:rPr lang="it-IT" dirty="0"/>
              <a:t> </a:t>
            </a:r>
            <a:r>
              <a:rPr lang="it-IT" dirty="0" err="1"/>
              <a:t>française</a:t>
            </a:r>
            <a:r>
              <a:rPr lang="it-IT" dirty="0"/>
              <a:t>, ed. </a:t>
            </a:r>
            <a:r>
              <a:rPr lang="it-IT" dirty="0" err="1"/>
              <a:t>Bescherelle</a:t>
            </a:r>
            <a:endParaRPr lang="it-IT" dirty="0"/>
          </a:p>
          <a:p>
            <a:r>
              <a:rPr lang="it-IT" dirty="0"/>
              <a:t>Dossier de </a:t>
            </a:r>
            <a:r>
              <a:rPr lang="it-IT" dirty="0" err="1"/>
              <a:t>textes</a:t>
            </a:r>
            <a:r>
              <a:rPr lang="it-IT" dirty="0"/>
              <a:t> d’</a:t>
            </a:r>
            <a:r>
              <a:rPr lang="it-IT" dirty="0" err="1"/>
              <a:t>approfondissement</a:t>
            </a:r>
            <a:r>
              <a:rPr lang="it-IT" dirty="0"/>
              <a:t> (aula virtuale)</a:t>
            </a:r>
          </a:p>
          <a:p>
            <a:r>
              <a:rPr lang="it-IT" dirty="0"/>
              <a:t>( </a:t>
            </a:r>
            <a:r>
              <a:rPr lang="it-IT" dirty="0" err="1"/>
              <a:t>grammaire</a:t>
            </a:r>
            <a:r>
              <a:rPr lang="it-IT" dirty="0"/>
              <a:t> de </a:t>
            </a:r>
            <a:r>
              <a:rPr lang="it-IT" dirty="0" err="1"/>
              <a:t>référence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459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cceptabilité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172801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A</a:t>
            </a:r>
            <a:r>
              <a:rPr dirty="0" err="1"/>
              <a:t>cceptabilité</a:t>
            </a:r>
            <a:r>
              <a:rPr dirty="0"/>
              <a:t> </a:t>
            </a:r>
          </a:p>
        </p:txBody>
      </p:sp>
      <p:sp>
        <p:nvSpPr>
          <p:cNvPr id="158" name="Grammaticalité et interpretabilité…"/>
          <p:cNvSpPr txBox="1">
            <a:spLocks noGrp="1"/>
          </p:cNvSpPr>
          <p:nvPr>
            <p:ph type="body" idx="1"/>
          </p:nvPr>
        </p:nvSpPr>
        <p:spPr>
          <a:xfrm>
            <a:off x="817288" y="2572257"/>
            <a:ext cx="23375789" cy="10188110"/>
          </a:xfrm>
          <a:prstGeom prst="rect">
            <a:avLst/>
          </a:prstGeom>
        </p:spPr>
        <p:txBody>
          <a:bodyPr/>
          <a:lstStyle/>
          <a:p>
            <a:pPr marL="579120" indent="-579120" defTabSz="492251">
              <a:spcBef>
                <a:spcPts val="3800"/>
              </a:spcBef>
              <a:buBlip>
                <a:blip r:embed="rId2"/>
              </a:buBlip>
              <a:defRPr sz="3800"/>
            </a:pPr>
            <a:r>
              <a:rPr lang="it-IT" dirty="0"/>
              <a:t>= </a:t>
            </a:r>
            <a:r>
              <a:rPr dirty="0" err="1"/>
              <a:t>Grammaticalité</a:t>
            </a:r>
            <a:r>
              <a:rPr dirty="0"/>
              <a:t> et interpretabilité</a:t>
            </a:r>
          </a:p>
          <a:p>
            <a:pPr marL="2246985" lvl="3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“D’incolores idées vertes dorment furieusement.”</a:t>
            </a:r>
          </a:p>
          <a:p>
            <a:pPr marL="2246985" lvl="3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>
                <a:solidFill>
                  <a:schemeClr val="accent5"/>
                </a:solidFill>
              </a:rPr>
              <a:t>* </a:t>
            </a:r>
            <a:r>
              <a:rPr dirty="0"/>
              <a:t>Je chocolat manger beaucoup</a:t>
            </a:r>
          </a:p>
          <a:p>
            <a:pPr marL="579120" indent="-579120" defTabSz="492251">
              <a:spcBef>
                <a:spcPts val="3800"/>
              </a:spcBef>
              <a:buBlip>
                <a:blip r:embed="rId2"/>
              </a:buBlip>
              <a:defRPr sz="3800"/>
            </a:pPr>
            <a:r>
              <a:rPr dirty="0"/>
              <a:t>Degrés:</a:t>
            </a:r>
          </a:p>
          <a:p>
            <a:pPr marL="2246985" lvl="3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L’homme dont je te parle est mon oncle.</a:t>
            </a:r>
          </a:p>
          <a:p>
            <a:pPr marL="2246985" lvl="3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? L’homme que je te parle est mon oncle.</a:t>
            </a:r>
          </a:p>
          <a:p>
            <a:pPr marL="2246985" lvl="3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 L’homme je parle dont  mon est oncle</a:t>
            </a:r>
          </a:p>
          <a:p>
            <a:pPr marL="509625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Conventions graphiques:</a:t>
            </a:r>
          </a:p>
          <a:p>
            <a:pPr marL="1667865" lvl="2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Une phrase agrammaticale/inacceptable est précédées d'une astérisque: </a:t>
            </a:r>
            <a:r>
              <a:rPr dirty="0">
                <a:solidFill>
                  <a:srgbClr val="FF2600"/>
                </a:solidFill>
              </a:rPr>
              <a:t>*</a:t>
            </a:r>
          </a:p>
          <a:p>
            <a:pPr marL="1667865" lvl="2" indent="-509625" defTabSz="492251">
              <a:spcBef>
                <a:spcPts val="2400"/>
              </a:spcBef>
              <a:buBlip>
                <a:blip r:embed="rId2"/>
              </a:buBlip>
              <a:defRPr sz="3343"/>
            </a:pPr>
            <a:r>
              <a:rPr dirty="0"/>
              <a:t>Une phrase étrange mais peut-être acceptable par certains locuteurs est précédée d'un point d’interrogation: 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459E7-7457-C4E3-DF74-412E7B03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355600"/>
            <a:ext cx="20828000" cy="193040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 err="1"/>
              <a:t>Quelles</a:t>
            </a:r>
            <a:r>
              <a:rPr lang="it-IT" dirty="0"/>
              <a:t>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phrases</a:t>
            </a:r>
            <a:r>
              <a:rPr lang="it-IT" dirty="0"/>
              <a:t> </a:t>
            </a:r>
            <a:r>
              <a:rPr lang="it-IT" dirty="0" err="1"/>
              <a:t>acceptables</a:t>
            </a:r>
            <a:r>
              <a:rPr lang="it-IT" dirty="0"/>
              <a:t>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A2D875-3491-C8F0-2493-38837E90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0" y="2842591"/>
            <a:ext cx="20828000" cy="909540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Moi </a:t>
            </a:r>
            <a:r>
              <a:rPr lang="it-IT" dirty="0" err="1"/>
              <a:t>vouloir</a:t>
            </a:r>
            <a:r>
              <a:rPr lang="it-IT" dirty="0"/>
              <a:t> </a:t>
            </a:r>
            <a:r>
              <a:rPr lang="it-IT" dirty="0" err="1"/>
              <a:t>toi</a:t>
            </a:r>
            <a:endParaRPr lang="it-IT" dirty="0"/>
          </a:p>
          <a:p>
            <a:r>
              <a:rPr lang="it-IT" dirty="0"/>
              <a:t>Le chat noir est noir, le chat </a:t>
            </a:r>
            <a:r>
              <a:rPr lang="it-IT" dirty="0" err="1"/>
              <a:t>blanc</a:t>
            </a:r>
            <a:r>
              <a:rPr lang="it-IT" dirty="0"/>
              <a:t> est </a:t>
            </a:r>
            <a:r>
              <a:rPr lang="it-IT" dirty="0" err="1"/>
              <a:t>blanc</a:t>
            </a:r>
            <a:r>
              <a:rPr lang="it-IT" dirty="0"/>
              <a:t>.</a:t>
            </a:r>
          </a:p>
          <a:p>
            <a:r>
              <a:rPr lang="it-IT" dirty="0"/>
              <a:t>Pour Hélène se </a:t>
            </a:r>
            <a:r>
              <a:rPr lang="it-IT" dirty="0" err="1"/>
              <a:t>conjurent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sèves</a:t>
            </a:r>
            <a:r>
              <a:rPr lang="it-IT" dirty="0"/>
              <a:t> </a:t>
            </a:r>
            <a:r>
              <a:rPr lang="it-IT" dirty="0" err="1"/>
              <a:t>ornementales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ombres</a:t>
            </a:r>
            <a:r>
              <a:rPr lang="it-IT" dirty="0"/>
              <a:t> </a:t>
            </a:r>
            <a:r>
              <a:rPr lang="it-IT" dirty="0" err="1"/>
              <a:t>vierges</a:t>
            </a:r>
            <a:r>
              <a:rPr lang="it-IT" dirty="0"/>
              <a:t> 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clartés</a:t>
            </a:r>
            <a:r>
              <a:rPr lang="it-IT" dirty="0"/>
              <a:t> </a:t>
            </a:r>
            <a:r>
              <a:rPr lang="it-IT" dirty="0" err="1"/>
              <a:t>impossibles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le </a:t>
            </a:r>
            <a:r>
              <a:rPr lang="it-IT" dirty="0" err="1"/>
              <a:t>silence</a:t>
            </a:r>
            <a:r>
              <a:rPr lang="it-IT" dirty="0"/>
              <a:t> </a:t>
            </a:r>
            <a:r>
              <a:rPr lang="it-IT" dirty="0" err="1"/>
              <a:t>astral</a:t>
            </a:r>
            <a:r>
              <a:rPr lang="it-IT" dirty="0"/>
              <a:t> (Rimbaud)</a:t>
            </a:r>
          </a:p>
          <a:p>
            <a:r>
              <a:rPr lang="it-IT" dirty="0">
                <a:latin typeface="+mj-lt"/>
                <a:cs typeface="Times New Roman" panose="02020603050405020304" pitchFamily="18" charset="0"/>
              </a:rPr>
              <a:t>À quelle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propriété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géométrique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de sa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courbe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représentative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correspond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le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fait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que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la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fonction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inverse est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égale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à sa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fonction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réciproque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it-IT" dirty="0">
                <a:latin typeface="+mj-lt"/>
                <a:cs typeface="Times New Roman" panose="02020603050405020304" pitchFamily="18" charset="0"/>
              </a:rPr>
              <a:t>L’équipe de France de volley-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ball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s’est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qualifiée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hier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, pour la première fois de son histoire, pour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les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jeux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olympiques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1014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D68F6E-B8CD-818A-4153-5D1F4CEC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Phrase</a:t>
            </a:r>
            <a:r>
              <a:rPr lang="it-IT" dirty="0"/>
              <a:t> vs </a:t>
            </a:r>
            <a:r>
              <a:rPr lang="it-IT" dirty="0" err="1"/>
              <a:t>énoncé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51338-820F-89B8-1B9F-5C82B2DE6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Énoncé</a:t>
            </a:r>
            <a:r>
              <a:rPr lang="it-IT" dirty="0"/>
              <a:t> : </a:t>
            </a:r>
            <a:r>
              <a:rPr lang="it-IT" dirty="0" err="1"/>
              <a:t>produit</a:t>
            </a:r>
            <a:r>
              <a:rPr lang="it-IT" dirty="0"/>
              <a:t> d’une </a:t>
            </a:r>
            <a:r>
              <a:rPr lang="it-IT" dirty="0" err="1"/>
              <a:t>énonciation</a:t>
            </a:r>
            <a:r>
              <a:rPr lang="it-IT" dirty="0"/>
              <a:t>, </a:t>
            </a:r>
            <a:r>
              <a:rPr lang="it-IT" dirty="0" err="1"/>
              <a:t>évènement</a:t>
            </a:r>
            <a:r>
              <a:rPr lang="it-IT" dirty="0"/>
              <a:t> </a:t>
            </a:r>
            <a:r>
              <a:rPr lang="it-IT" dirty="0" err="1"/>
              <a:t>unique</a:t>
            </a:r>
            <a:r>
              <a:rPr lang="it-IT" dirty="0"/>
              <a:t> «</a:t>
            </a:r>
            <a:r>
              <a:rPr lang="it-IT" dirty="0" err="1"/>
              <a:t>fragment</a:t>
            </a:r>
            <a:r>
              <a:rPr lang="it-IT" dirty="0"/>
              <a:t> de </a:t>
            </a:r>
            <a:r>
              <a:rPr lang="it-IT" dirty="0" err="1"/>
              <a:t>vécu</a:t>
            </a:r>
            <a:r>
              <a:rPr lang="it-IT" dirty="0"/>
              <a:t>»: «</a:t>
            </a:r>
            <a:r>
              <a:rPr lang="it-IT" dirty="0" err="1"/>
              <a:t>ancrage</a:t>
            </a:r>
            <a:r>
              <a:rPr lang="it-IT" dirty="0"/>
              <a:t> </a:t>
            </a:r>
            <a:r>
              <a:rPr lang="it-IT" dirty="0" err="1"/>
              <a:t>pragmatique</a:t>
            </a:r>
            <a:r>
              <a:rPr lang="it-IT" dirty="0"/>
              <a:t>»</a:t>
            </a:r>
          </a:p>
          <a:p>
            <a:r>
              <a:rPr lang="it-IT" dirty="0" err="1"/>
              <a:t>Phrase</a:t>
            </a:r>
            <a:r>
              <a:rPr lang="it-IT" dirty="0"/>
              <a:t>: </a:t>
            </a:r>
            <a:r>
              <a:rPr lang="it-IT" dirty="0" err="1"/>
              <a:t>construction</a:t>
            </a:r>
            <a:r>
              <a:rPr lang="it-IT" dirty="0"/>
              <a:t> </a:t>
            </a:r>
            <a:r>
              <a:rPr lang="it-IT" dirty="0" err="1"/>
              <a:t>abstraite</a:t>
            </a:r>
            <a:r>
              <a:rPr lang="it-IT" dirty="0"/>
              <a:t> qui </a:t>
            </a:r>
            <a:r>
              <a:rPr lang="it-IT" dirty="0" err="1"/>
              <a:t>répond</a:t>
            </a:r>
            <a:r>
              <a:rPr lang="it-IT" dirty="0"/>
              <a:t> à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critères</a:t>
            </a:r>
            <a:r>
              <a:rPr lang="it-IT" dirty="0"/>
              <a:t> </a:t>
            </a:r>
            <a:r>
              <a:rPr lang="it-IT" dirty="0" err="1"/>
              <a:t>spécifiques</a:t>
            </a:r>
            <a:r>
              <a:rPr lang="it-IT" dirty="0"/>
              <a:t> (SN + SV) et </a:t>
            </a:r>
            <a:r>
              <a:rPr lang="it-IT" dirty="0" err="1"/>
              <a:t>possède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propriétés</a:t>
            </a:r>
            <a:r>
              <a:rPr lang="it-IT" dirty="0"/>
              <a:t> </a:t>
            </a:r>
            <a:r>
              <a:rPr lang="it-IT" dirty="0" err="1"/>
              <a:t>syntaxiques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2401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HRASE vs ÉNONC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Propriétés</a:t>
            </a:r>
            <a:r>
              <a:rPr lang="it-IT" dirty="0"/>
              <a:t> </a:t>
            </a:r>
            <a:r>
              <a:rPr lang="it-IT" dirty="0" err="1"/>
              <a:t>syntaxique</a:t>
            </a:r>
            <a:r>
              <a:rPr lang="it-IT" dirty="0"/>
              <a:t> de la </a:t>
            </a:r>
            <a:r>
              <a:rPr lang="it-IT" dirty="0" err="1"/>
              <a:t>phrase</a:t>
            </a:r>
            <a:endParaRPr dirty="0"/>
          </a:p>
        </p:txBody>
      </p:sp>
      <p:sp>
        <p:nvSpPr>
          <p:cNvPr id="161" name="Une phrase possède certaines propriétés syntaxiqu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03120" lvl="2" indent="-701040" algn="ctr" defTabSz="595884">
              <a:spcBef>
                <a:spcPts val="4600"/>
              </a:spcBef>
              <a:buBlip>
                <a:blip r:embed="rId2"/>
              </a:buBlip>
              <a:defRPr sz="4600"/>
            </a:pPr>
            <a:r>
              <a:rPr lang="it-IT" dirty="0" err="1"/>
              <a:t>L’abeille</a:t>
            </a:r>
            <a:r>
              <a:rPr lang="it-IT" dirty="0"/>
              <a:t> </a:t>
            </a:r>
            <a:r>
              <a:rPr lang="it-IT" dirty="0" err="1"/>
              <a:t>produit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miel</a:t>
            </a:r>
            <a:r>
              <a:rPr lang="it-IT" dirty="0"/>
              <a:t>.</a:t>
            </a:r>
          </a:p>
          <a:p>
            <a:pPr marL="2103120" lvl="2" indent="-701040" defTabSz="595884">
              <a:spcBef>
                <a:spcPts val="4600"/>
              </a:spcBef>
              <a:buBlip>
                <a:blip r:embed="rId2"/>
              </a:buBlip>
              <a:defRPr sz="4600"/>
            </a:pPr>
            <a:r>
              <a:rPr dirty="0"/>
              <a:t>Elle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précédée</a:t>
            </a:r>
            <a:r>
              <a:rPr dirty="0"/>
              <a:t> de “</a:t>
            </a:r>
            <a:r>
              <a:rPr dirty="0" err="1"/>
              <a:t>est-ce</a:t>
            </a:r>
            <a:r>
              <a:rPr dirty="0"/>
              <a:t> que”</a:t>
            </a:r>
          </a:p>
          <a:p>
            <a:pPr marL="5524194" lvl="7" indent="-616915" defTabSz="595884">
              <a:spcBef>
                <a:spcPts val="2900"/>
              </a:spcBef>
              <a:buBlip>
                <a:blip r:embed="rId2"/>
              </a:buBlip>
              <a:defRPr sz="4048"/>
            </a:pPr>
            <a:r>
              <a:rPr dirty="0"/>
              <a:t>Est-</a:t>
            </a:r>
            <a:r>
              <a:rPr dirty="0" err="1"/>
              <a:t>ce</a:t>
            </a:r>
            <a:r>
              <a:rPr dirty="0"/>
              <a:t> que </a:t>
            </a:r>
            <a:r>
              <a:rPr dirty="0" err="1"/>
              <a:t>l’abeille</a:t>
            </a:r>
            <a:r>
              <a:rPr dirty="0"/>
              <a:t> </a:t>
            </a:r>
            <a:r>
              <a:rPr dirty="0" err="1"/>
              <a:t>produit</a:t>
            </a:r>
            <a:r>
              <a:rPr dirty="0"/>
              <a:t> du </a:t>
            </a:r>
            <a:r>
              <a:rPr dirty="0" err="1"/>
              <a:t>miel</a:t>
            </a:r>
            <a:r>
              <a:rPr dirty="0"/>
              <a:t>?</a:t>
            </a:r>
          </a:p>
          <a:p>
            <a:pPr marL="2103120" lvl="2" indent="-701040" defTabSz="595884">
              <a:spcBef>
                <a:spcPts val="4600"/>
              </a:spcBef>
              <a:buBlip>
                <a:blip r:embed="rId2"/>
              </a:buBlip>
              <a:defRPr sz="4600"/>
            </a:pPr>
            <a:r>
              <a:rPr dirty="0"/>
              <a:t>Elle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mise à la </a:t>
            </a:r>
            <a:r>
              <a:rPr dirty="0" err="1"/>
              <a:t>forme</a:t>
            </a:r>
            <a:r>
              <a:rPr dirty="0"/>
              <a:t> </a:t>
            </a:r>
            <a:r>
              <a:rPr dirty="0" err="1"/>
              <a:t>négative</a:t>
            </a:r>
            <a:endParaRPr dirty="0"/>
          </a:p>
          <a:p>
            <a:pPr marL="5524194" lvl="7" indent="-616915" defTabSz="595884">
              <a:spcBef>
                <a:spcPts val="2900"/>
              </a:spcBef>
              <a:buBlip>
                <a:blip r:embed="rId2"/>
              </a:buBlip>
              <a:defRPr sz="4048"/>
            </a:pPr>
            <a:r>
              <a:rPr dirty="0" err="1"/>
              <a:t>L’abeille</a:t>
            </a:r>
            <a:r>
              <a:rPr dirty="0"/>
              <a:t> ne </a:t>
            </a:r>
            <a:r>
              <a:rPr dirty="0" err="1"/>
              <a:t>produit</a:t>
            </a:r>
            <a:r>
              <a:rPr dirty="0"/>
              <a:t> pas de </a:t>
            </a:r>
            <a:r>
              <a:rPr dirty="0" err="1"/>
              <a:t>miel</a:t>
            </a:r>
            <a:r>
              <a:rPr dirty="0"/>
              <a:t>.</a:t>
            </a:r>
          </a:p>
          <a:p>
            <a:pPr marL="2103120" lvl="2" indent="-701040" defTabSz="595884">
              <a:spcBef>
                <a:spcPts val="4600"/>
              </a:spcBef>
              <a:buBlip>
                <a:blip r:embed="rId2"/>
              </a:buBlip>
              <a:defRPr sz="4600"/>
            </a:pPr>
            <a:r>
              <a:rPr dirty="0"/>
              <a:t>Elle </a:t>
            </a:r>
            <a:r>
              <a:rPr dirty="0" err="1"/>
              <a:t>peut</a:t>
            </a:r>
            <a:r>
              <a:rPr dirty="0"/>
              <a:t> faire </a:t>
            </a:r>
            <a:r>
              <a:rPr dirty="0" err="1"/>
              <a:t>l’objet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subordination</a:t>
            </a:r>
          </a:p>
          <a:p>
            <a:pPr marL="4823155" lvl="6" indent="-616915" defTabSz="595884">
              <a:spcBef>
                <a:spcPts val="2900"/>
              </a:spcBef>
              <a:buBlip>
                <a:blip r:embed="rId2"/>
              </a:buBlip>
              <a:defRPr sz="4048"/>
            </a:pPr>
            <a:r>
              <a:rPr dirty="0"/>
              <a:t>Je </a:t>
            </a:r>
            <a:r>
              <a:rPr dirty="0" err="1"/>
              <a:t>sais</a:t>
            </a:r>
            <a:r>
              <a:rPr dirty="0"/>
              <a:t> que </a:t>
            </a:r>
            <a:r>
              <a:rPr dirty="0" err="1"/>
              <a:t>l’abeille</a:t>
            </a:r>
            <a:r>
              <a:rPr dirty="0"/>
              <a:t> </a:t>
            </a:r>
            <a:r>
              <a:rPr dirty="0" err="1"/>
              <a:t>produit</a:t>
            </a:r>
            <a:r>
              <a:rPr dirty="0"/>
              <a:t> du </a:t>
            </a:r>
            <a:r>
              <a:rPr dirty="0" err="1"/>
              <a:t>miel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“Bizarre, cette idée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“Bizarre, cette idée”</a:t>
            </a:r>
          </a:p>
        </p:txBody>
      </p:sp>
      <p:sp>
        <p:nvSpPr>
          <p:cNvPr id="164" name="Tes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sz="6600"/>
              <a:t>Test</a:t>
            </a:r>
            <a:r>
              <a:t>: </a:t>
            </a:r>
          </a:p>
          <a:p>
            <a:pPr lvl="4">
              <a:buBlip>
                <a:blip r:embed="rId2"/>
              </a:buBlip>
            </a:pPr>
            <a:r>
              <a:rPr>
                <a:solidFill>
                  <a:schemeClr val="accent5"/>
                </a:solidFill>
              </a:rPr>
              <a:t>*</a:t>
            </a:r>
            <a:r>
              <a:t>est-ce que bizarre cette idée?</a:t>
            </a:r>
          </a:p>
          <a:p>
            <a:pPr lvl="4">
              <a:buBlip>
                <a:blip r:embed="rId2"/>
              </a:buBlip>
            </a:pPr>
            <a:r>
              <a:rPr>
                <a:solidFill>
                  <a:schemeClr val="accent5"/>
                </a:solidFill>
              </a:rPr>
              <a:t>*</a:t>
            </a:r>
            <a:r>
              <a:t>Bizare ne cette idée pas.</a:t>
            </a:r>
          </a:p>
          <a:p>
            <a:pPr lvl="4">
              <a:buBlip>
                <a:blip r:embed="rId2"/>
              </a:buBlip>
            </a:pPr>
            <a:r>
              <a:rPr>
                <a:solidFill>
                  <a:schemeClr val="accent5"/>
                </a:solidFill>
              </a:rPr>
              <a:t>*</a:t>
            </a:r>
            <a:r>
              <a:t>Je pense que bizarre cette idée.</a:t>
            </a:r>
          </a:p>
          <a:p>
            <a:pPr marL="0" indent="0">
              <a:buSzTx/>
              <a:buNone/>
            </a:pPr>
            <a:r>
              <a:t>“Bizarre, cette idée!” n’est pas une phrase syntaxique mais un énoncé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a phrase minimale en françai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La phrase minimale en français:</a:t>
            </a:r>
          </a:p>
          <a:p>
            <a:pPr lvl="2">
              <a:buBlip>
                <a:blip r:embed="rId2"/>
              </a:buBlip>
            </a:pPr>
            <a:r>
              <a:rPr dirty="0"/>
              <a:t>P -&gt; SN, SV</a:t>
            </a:r>
          </a:p>
          <a:p>
            <a:pPr lvl="2">
              <a:buBlip>
                <a:blip r:embed="rId2"/>
              </a:buBlip>
            </a:pPr>
            <a:r>
              <a:rPr dirty="0"/>
              <a:t>En italien, le SN sujet peut être exprimé au degré “zéro” : Ha mangiat</a:t>
            </a:r>
            <a:r>
              <a:rPr lang="fr-FR" dirty="0"/>
              <a:t>o</a:t>
            </a:r>
            <a:r>
              <a:rPr dirty="0"/>
              <a:t>/ </a:t>
            </a: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a mangé</a:t>
            </a:r>
          </a:p>
          <a:p>
            <a:pPr>
              <a:buBlip>
                <a:blip r:embed="rId2"/>
              </a:buBlip>
            </a:pPr>
            <a:r>
              <a:rPr dirty="0"/>
              <a:t>La phrase canonique en français:</a:t>
            </a:r>
          </a:p>
          <a:p>
            <a:pPr lvl="2">
              <a:buBlip>
                <a:blip r:embed="rId2"/>
              </a:buBlip>
            </a:pPr>
            <a:r>
              <a:rPr dirty="0"/>
              <a:t>P -&gt; SN, SV, SP</a:t>
            </a:r>
          </a:p>
        </p:txBody>
      </p:sp>
      <p:sp>
        <p:nvSpPr>
          <p:cNvPr id="167" name="Prévert"/>
          <p:cNvSpPr txBox="1"/>
          <p:nvPr/>
        </p:nvSpPr>
        <p:spPr>
          <a:xfrm>
            <a:off x="17679549" y="12546072"/>
            <a:ext cx="51793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 u="sng"/>
            </a:lvl1pPr>
          </a:lstStyle>
          <a:p>
            <a:r>
              <a:rPr kumimoji="0" lang="it-IT" sz="4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À </a:t>
            </a:r>
            <a:r>
              <a:rPr kumimoji="0" lang="it-IT" sz="4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bout</a:t>
            </a:r>
            <a:r>
              <a:rPr kumimoji="0" lang="it-IT" sz="4800" b="0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 de </a:t>
            </a:r>
            <a:r>
              <a:rPr kumimoji="0" lang="it-IT" sz="4800" b="0" i="1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t>souffle</a:t>
            </a:r>
            <a:endParaRPr kumimoji="0" lang="it-IT" sz="4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E SYNTAGME"/>
          <p:cNvSpPr txBox="1">
            <a:spLocks noGrp="1"/>
          </p:cNvSpPr>
          <p:nvPr>
            <p:ph type="title"/>
          </p:nvPr>
        </p:nvSpPr>
        <p:spPr>
          <a:xfrm>
            <a:off x="1778000" y="4205111"/>
            <a:ext cx="20828000" cy="51646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LE SYNTAGME</a:t>
            </a:r>
            <a:br>
              <a:rPr lang="fr-FR" dirty="0"/>
            </a:br>
            <a:r>
              <a:rPr lang="fr-FR" dirty="0"/>
              <a:t>ou</a:t>
            </a:r>
            <a:br>
              <a:rPr lang="fr-FR" dirty="0"/>
            </a:br>
            <a:r>
              <a:rPr lang="fr-FR" dirty="0"/>
              <a:t>GROUPE DE MOTS</a:t>
            </a: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NSTITUANTS DE LA PHR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CONSTITUANTS DE LA PHRASE</a:t>
            </a:r>
          </a:p>
        </p:txBody>
      </p:sp>
      <p:sp>
        <p:nvSpPr>
          <p:cNvPr id="172" name="Unités significatives de la phrase : syntagme ou groupe; unités intermédiair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Unités significatives de la phrase : syntagme ou groupe; unités intermédiaires</a:t>
            </a:r>
          </a:p>
          <a:p>
            <a:pPr>
              <a:buBlip>
                <a:blip r:embed="rId2"/>
              </a:buBlip>
            </a:pPr>
            <a:r>
              <a:t>Un groupe de mots syntaxiquement liés entre eux, unis autour d’une “tête”</a:t>
            </a:r>
          </a:p>
          <a:p>
            <a:pPr>
              <a:buBlip>
                <a:blip r:embed="rId2"/>
              </a:buBlip>
            </a:pPr>
            <a:r>
              <a:t>Un syntagme est constitué de :</a:t>
            </a:r>
          </a:p>
          <a:p>
            <a:pPr lvl="1">
              <a:spcBef>
                <a:spcPts val="3900"/>
              </a:spcBef>
              <a:buBlip>
                <a:blip r:embed="rId2"/>
              </a:buBlip>
            </a:pPr>
            <a:r>
              <a:t>une tête     :   Un </a:t>
            </a:r>
            <a:r>
              <a:rPr u="sng"/>
              <a:t>arbre</a:t>
            </a:r>
            <a:r>
              <a:t> (syntagme nominal)</a:t>
            </a:r>
          </a:p>
          <a:p>
            <a:pPr lvl="1">
              <a:spcBef>
                <a:spcPts val="3600"/>
              </a:spcBef>
              <a:buBlip>
                <a:blip r:embed="rId2"/>
              </a:buBlip>
            </a:pPr>
            <a:r>
              <a:t> des expansions : Un arbre </a:t>
            </a:r>
            <a:r>
              <a:rPr u="sng"/>
              <a:t>très vieux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es différents types de syntag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différents types de syntagmes</a:t>
            </a:r>
          </a:p>
        </p:txBody>
      </p:sp>
      <p:sp>
        <p:nvSpPr>
          <p:cNvPr id="175" name="Le syntagme nominal (S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 syntagme nominal (SN)</a:t>
            </a:r>
          </a:p>
          <a:p>
            <a:pPr lvl="1">
              <a:buBlip>
                <a:blip r:embed="rId2"/>
              </a:buBlip>
            </a:pPr>
            <a:r>
              <a:t>Tête : nom</a:t>
            </a:r>
          </a:p>
          <a:p>
            <a:pPr lvl="1">
              <a:buBlip>
                <a:blip r:embed="rId2"/>
              </a:buBlip>
            </a:pPr>
            <a:r>
              <a:t>Spécifieur : déterminants</a:t>
            </a:r>
          </a:p>
          <a:p>
            <a:pPr lvl="1">
              <a:buBlip>
                <a:blip r:embed="rId2"/>
              </a:buBlip>
            </a:pPr>
            <a:r>
              <a:t>Expansions : adj, SP, Phrases subordonnées</a:t>
            </a:r>
          </a:p>
          <a:p>
            <a:pPr lvl="2">
              <a:buBlip>
                <a:blip r:embed="rId2"/>
              </a:buBlip>
            </a:pPr>
            <a:r>
              <a:t>Le petit garçon; le petit garçon de Sophie, Le petit garçon qui est à côté de moi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 syntagme verbal (SV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 syntagme verbal (SV)</a:t>
            </a:r>
          </a:p>
          <a:p>
            <a:pPr lvl="1">
              <a:buBlip>
                <a:blip r:embed="rId2"/>
              </a:buBlip>
            </a:pPr>
            <a:r>
              <a:t>Tête : verbe conjugué</a:t>
            </a:r>
          </a:p>
          <a:p>
            <a:pPr lvl="1">
              <a:buBlip>
                <a:blip r:embed="rId2"/>
              </a:buBlip>
            </a:pPr>
            <a:r>
              <a:t>Expansions : SN, SP, SA, Phrases subordonnées</a:t>
            </a:r>
          </a:p>
          <a:p>
            <a:pPr lvl="3">
              <a:buBlip>
                <a:blip r:embed="rId2"/>
              </a:buBlip>
            </a:pPr>
            <a:r>
              <a:t>(Pierre) dort; (Pierre) mange </a:t>
            </a:r>
            <a:r>
              <a:rPr u="sng"/>
              <a:t>des gateaux</a:t>
            </a:r>
            <a:r>
              <a:t>; (Pierre)  profite </a:t>
            </a:r>
            <a:r>
              <a:rPr u="sng"/>
              <a:t>de ses vacances</a:t>
            </a:r>
            <a:r>
              <a:t>; Pierre est </a:t>
            </a:r>
            <a:r>
              <a:rPr u="sng"/>
              <a:t>amoureux</a:t>
            </a:r>
            <a:r>
              <a:t>, Pierre pense </a:t>
            </a:r>
            <a:r>
              <a:rPr u="sng"/>
              <a:t>qu’il est amoureux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E81A7-9FEC-2851-5581-2DA560F4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Lectorat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8F3BD-C295-FB75-CC88-BE2D34D08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Thèmes lexico-culturels : Le temps; Les médias ; L’amour et la vie affective ; Les valeurs de la République française.</a:t>
            </a:r>
            <a:endParaRPr lang="it-IT" dirty="0"/>
          </a:p>
          <a:p>
            <a:r>
              <a:rPr lang="it-IT" dirty="0"/>
              <a:t>Pour l’</a:t>
            </a:r>
            <a:r>
              <a:rPr lang="it-IT" dirty="0" err="1"/>
              <a:t>oral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lecteurs</a:t>
            </a:r>
            <a:r>
              <a:rPr lang="it-IT" dirty="0"/>
              <a:t> : </a:t>
            </a:r>
            <a:r>
              <a:rPr lang="it-IT" dirty="0" err="1"/>
              <a:t>discussion</a:t>
            </a:r>
            <a:r>
              <a:rPr lang="it-IT" dirty="0"/>
              <a:t> </a:t>
            </a:r>
            <a:r>
              <a:rPr lang="it-IT" dirty="0" err="1"/>
              <a:t>argumentée</a:t>
            </a:r>
            <a:r>
              <a:rPr lang="it-IT" dirty="0"/>
              <a:t> </a:t>
            </a:r>
          </a:p>
          <a:p>
            <a:r>
              <a:rPr lang="it-IT" dirty="0" err="1"/>
              <a:t>Préparation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test de </a:t>
            </a:r>
            <a:r>
              <a:rPr lang="it-IT" dirty="0" err="1"/>
              <a:t>compétences</a:t>
            </a:r>
            <a:r>
              <a:rPr lang="it-IT" dirty="0"/>
              <a:t> </a:t>
            </a:r>
            <a:r>
              <a:rPr lang="it-IT" dirty="0" err="1"/>
              <a:t>linguistiques</a:t>
            </a:r>
            <a:r>
              <a:rPr lang="it-IT" dirty="0"/>
              <a:t> en </a:t>
            </a:r>
            <a:r>
              <a:rPr lang="it-IT" dirty="0" err="1"/>
              <a:t>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14226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e syntagme prépositionnel (SP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16280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/>
              <a:t>Le </a:t>
            </a:r>
            <a:r>
              <a:rPr dirty="0" err="1"/>
              <a:t>syntagme</a:t>
            </a:r>
            <a:r>
              <a:rPr dirty="0"/>
              <a:t> </a:t>
            </a:r>
            <a:r>
              <a:rPr dirty="0" err="1"/>
              <a:t>prépositionnel</a:t>
            </a:r>
            <a:r>
              <a:rPr dirty="0"/>
              <a:t> (SP)</a:t>
            </a:r>
          </a:p>
          <a:p>
            <a:pPr marL="5013959" lvl="6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/>
              <a:t>Tête : </a:t>
            </a:r>
            <a:r>
              <a:rPr dirty="0" err="1">
                <a:solidFill>
                  <a:schemeClr val="accent5"/>
                </a:solidFill>
              </a:rPr>
              <a:t>Préposition</a:t>
            </a:r>
            <a:r>
              <a:rPr dirty="0"/>
              <a:t> + </a:t>
            </a:r>
            <a:r>
              <a:rPr dirty="0">
                <a:solidFill>
                  <a:schemeClr val="accent3">
                    <a:satOff val="-19059"/>
                    <a:lumOff val="-22550"/>
                  </a:schemeClr>
                </a:solidFill>
              </a:rPr>
              <a:t>SN</a:t>
            </a:r>
          </a:p>
          <a:p>
            <a:pPr marL="5013959" lvl="6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>
                <a:solidFill>
                  <a:schemeClr val="accent5"/>
                </a:solidFill>
              </a:rPr>
              <a:t>Malgré</a:t>
            </a:r>
            <a:r>
              <a:rPr dirty="0"/>
              <a:t> (Prep) </a:t>
            </a:r>
            <a:r>
              <a:rPr dirty="0" err="1">
                <a:solidFill>
                  <a:schemeClr val="accent3">
                    <a:satOff val="-19059"/>
                    <a:lumOff val="-22550"/>
                  </a:schemeClr>
                </a:solidFill>
              </a:rPr>
              <a:t>cette</a:t>
            </a:r>
            <a:r>
              <a:rPr dirty="0">
                <a:solidFill>
                  <a:schemeClr val="accent3">
                    <a:satOff val="-19059"/>
                    <a:lumOff val="-22550"/>
                  </a:schemeClr>
                </a:solidFill>
              </a:rPr>
              <a:t> </a:t>
            </a:r>
            <a:r>
              <a:rPr dirty="0" err="1">
                <a:solidFill>
                  <a:schemeClr val="accent3">
                    <a:satOff val="-19059"/>
                    <a:lumOff val="-22550"/>
                  </a:schemeClr>
                </a:solidFill>
              </a:rPr>
              <a:t>décision</a:t>
            </a:r>
            <a:r>
              <a:rPr dirty="0"/>
              <a:t> (SN); </a:t>
            </a:r>
            <a:r>
              <a:rPr dirty="0">
                <a:solidFill>
                  <a:schemeClr val="accent5"/>
                </a:solidFill>
              </a:rPr>
              <a:t>à</a:t>
            </a:r>
            <a:r>
              <a:rPr dirty="0"/>
              <a:t> </a:t>
            </a:r>
            <a:r>
              <a:rPr dirty="0" err="1">
                <a:solidFill>
                  <a:schemeClr val="accent3">
                    <a:satOff val="-19059"/>
                    <a:lumOff val="-22550"/>
                  </a:schemeClr>
                </a:solidFill>
              </a:rPr>
              <a:t>l’université</a:t>
            </a:r>
            <a:r>
              <a:rPr dirty="0"/>
              <a:t>; </a:t>
            </a:r>
            <a:r>
              <a:rPr dirty="0">
                <a:solidFill>
                  <a:schemeClr val="accent5"/>
                </a:solidFill>
              </a:rPr>
              <a:t>de</a:t>
            </a:r>
            <a:r>
              <a:rPr dirty="0"/>
              <a:t> </a:t>
            </a:r>
            <a:r>
              <a:rPr dirty="0" err="1">
                <a:solidFill>
                  <a:schemeClr val="accent3">
                    <a:satOff val="-19059"/>
                    <a:lumOff val="-22550"/>
                  </a:schemeClr>
                </a:solidFill>
              </a:rPr>
              <a:t>l’espagnol</a:t>
            </a:r>
            <a:r>
              <a:rPr dirty="0"/>
              <a:t>…</a:t>
            </a:r>
          </a:p>
          <a:p>
            <a:pPr marL="716280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/>
              <a:t>Le </a:t>
            </a:r>
            <a:r>
              <a:rPr dirty="0" err="1"/>
              <a:t>syntagme</a:t>
            </a:r>
            <a:r>
              <a:rPr dirty="0"/>
              <a:t> adjectival (SA)</a:t>
            </a:r>
          </a:p>
          <a:p>
            <a:pPr marL="2865120" lvl="3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/>
              <a:t>Tête : </a:t>
            </a:r>
            <a:r>
              <a:rPr dirty="0" err="1">
                <a:solidFill>
                  <a:srgbClr val="A8CA95"/>
                </a:solidFill>
              </a:rPr>
              <a:t>adjectif</a:t>
            </a:r>
            <a:endParaRPr dirty="0">
              <a:solidFill>
                <a:srgbClr val="A8CA95"/>
              </a:solidFill>
            </a:endParaRPr>
          </a:p>
          <a:p>
            <a:pPr marL="2865120" lvl="3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/>
              <a:t>Expansions : </a:t>
            </a:r>
            <a:r>
              <a:rPr dirty="0" err="1"/>
              <a:t>adverbes</a:t>
            </a:r>
            <a:r>
              <a:rPr dirty="0"/>
              <a:t>, SP, </a:t>
            </a:r>
            <a:r>
              <a:rPr dirty="0" err="1"/>
              <a:t>subordonnées</a:t>
            </a:r>
            <a:endParaRPr dirty="0"/>
          </a:p>
          <a:p>
            <a:pPr marL="2865120" lvl="3" indent="-716280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dirty="0" err="1">
                <a:solidFill>
                  <a:srgbClr val="A8CA95"/>
                </a:solidFill>
              </a:rPr>
              <a:t>Fier</a:t>
            </a:r>
            <a:r>
              <a:rPr dirty="0"/>
              <a:t>, très </a:t>
            </a:r>
            <a:r>
              <a:rPr dirty="0" err="1">
                <a:solidFill>
                  <a:srgbClr val="A8CA95"/>
                </a:solidFill>
              </a:rPr>
              <a:t>fier</a:t>
            </a:r>
            <a:r>
              <a:rPr dirty="0"/>
              <a:t>, très </a:t>
            </a:r>
            <a:r>
              <a:rPr dirty="0" err="1">
                <a:solidFill>
                  <a:srgbClr val="A8CA95"/>
                </a:solidFill>
              </a:rPr>
              <a:t>fier</a:t>
            </a:r>
            <a:r>
              <a:rPr dirty="0"/>
              <a:t> de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réussite</a:t>
            </a:r>
            <a:r>
              <a:rPr dirty="0"/>
              <a:t>, très </a:t>
            </a:r>
            <a:r>
              <a:rPr dirty="0" err="1">
                <a:solidFill>
                  <a:srgbClr val="A8CA95"/>
                </a:solidFill>
              </a:rPr>
              <a:t>fier</a:t>
            </a:r>
            <a:r>
              <a:rPr dirty="0"/>
              <a:t> que son </a:t>
            </a:r>
            <a:r>
              <a:rPr dirty="0" err="1"/>
              <a:t>fils</a:t>
            </a:r>
            <a:r>
              <a:rPr dirty="0"/>
              <a:t> </a:t>
            </a:r>
            <a:r>
              <a:rPr dirty="0" err="1"/>
              <a:t>ait</a:t>
            </a:r>
            <a:r>
              <a:rPr dirty="0"/>
              <a:t> </a:t>
            </a:r>
            <a:r>
              <a:rPr dirty="0" err="1"/>
              <a:t>réussi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…</a:t>
            </a:r>
            <a:r>
              <a:rPr dirty="0"/>
              <a:t>.</a:t>
            </a:r>
            <a:endParaRPr lang="it-IT" dirty="0"/>
          </a:p>
          <a:p>
            <a:pPr marL="2865120" lvl="3" indent="-716280" algn="r" defTabSz="608837">
              <a:spcBef>
                <a:spcPts val="4700"/>
              </a:spcBef>
              <a:buBlip>
                <a:blip r:embed="rId2"/>
              </a:buBlip>
              <a:defRPr sz="4700"/>
            </a:pPr>
            <a:r>
              <a:rPr lang="it-IT" dirty="0" err="1"/>
              <a:t>Prévert</a:t>
            </a:r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eux autres groupes particuli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Deux autres groupes particuliers</a:t>
            </a:r>
          </a:p>
        </p:txBody>
      </p:sp>
      <p:sp>
        <p:nvSpPr>
          <p:cNvPr id="182" name="Ces deux groupes ont pour tête un verbe à un mode non personnel…"/>
          <p:cNvSpPr txBox="1">
            <a:spLocks noGrp="1"/>
          </p:cNvSpPr>
          <p:nvPr>
            <p:ph type="body" idx="1"/>
          </p:nvPr>
        </p:nvSpPr>
        <p:spPr>
          <a:xfrm>
            <a:off x="906440" y="3898900"/>
            <a:ext cx="21699560" cy="9061705"/>
          </a:xfrm>
          <a:prstGeom prst="rect">
            <a:avLst/>
          </a:prstGeom>
        </p:spPr>
        <p:txBody>
          <a:bodyPr/>
          <a:lstStyle/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Ces deux groupes ont pour tête un verbe à un mode non personnel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Le groupe infinitif (fonction nominale)</a:t>
            </a:r>
          </a:p>
          <a:p>
            <a:pPr marL="1920239" lvl="2" indent="-640079" defTabSz="544068">
              <a:spcBef>
                <a:spcPts val="2900"/>
              </a:spcBef>
              <a:buBlip>
                <a:blip r:embed="rId2"/>
              </a:buBlip>
              <a:defRPr sz="4200"/>
            </a:pPr>
            <a:r>
              <a:t>Tête: verbe à l’infinitif + expansions du verbe</a:t>
            </a:r>
          </a:p>
          <a:p>
            <a:pPr marL="1280159" lvl="1" indent="-640079" defTabSz="544068">
              <a:spcBef>
                <a:spcPts val="2900"/>
              </a:spcBef>
              <a:buBlip>
                <a:blip r:embed="rId2"/>
              </a:buBlip>
              <a:defRPr sz="4200"/>
            </a:pPr>
            <a:r>
              <a:t>J’aime [</a:t>
            </a:r>
            <a:r>
              <a:rPr>
                <a:solidFill>
                  <a:schemeClr val="accent2"/>
                </a:solidFill>
              </a:rPr>
              <a:t>manger</a:t>
            </a:r>
            <a:r>
              <a:t> </a:t>
            </a:r>
            <a:r>
              <a:rPr>
                <a:solidFill>
                  <a:schemeClr val="accent3">
                    <a:satOff val="-19059"/>
                    <a:lumOff val="-22550"/>
                  </a:schemeClr>
                </a:solidFill>
              </a:rPr>
              <a:t>des glaces</a:t>
            </a:r>
            <a:r>
              <a:rPr u="sng"/>
              <a:t>]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Le groupe participial (fonction adjectivale)</a:t>
            </a:r>
          </a:p>
          <a:p>
            <a:pPr marL="1280159" lvl="1" indent="-640079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Tête : participe + expansions du verbe</a:t>
            </a:r>
          </a:p>
          <a:p>
            <a:pPr marL="1280159" lvl="1" indent="-640079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Les élèves [</a:t>
            </a:r>
            <a:r>
              <a:rPr>
                <a:solidFill>
                  <a:srgbClr val="A8CA95"/>
                </a:solidFill>
              </a:rPr>
              <a:t>ayant perdu</a:t>
            </a:r>
            <a:r>
              <a:t> </a:t>
            </a:r>
            <a:r>
              <a:rPr>
                <a:solidFill>
                  <a:schemeClr val="accent3"/>
                </a:solidFill>
              </a:rPr>
              <a:t>leur carte d’étudiant</a:t>
            </a:r>
            <a:r>
              <a:t>] iront au secrétariat.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hrase simple/phrase complex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Phrase simple/phrase complexe</a:t>
            </a:r>
          </a:p>
        </p:txBody>
      </p:sp>
      <p:sp>
        <p:nvSpPr>
          <p:cNvPr id="205" name="Phrase simple : SN + SV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1766808" cy="86732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dirty="0"/>
              <a:t>Phrase simple : SN + SV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dirty="0"/>
              <a:t>Phrase </a:t>
            </a:r>
            <a:r>
              <a:rPr dirty="0" err="1"/>
              <a:t>complexe</a:t>
            </a:r>
            <a:r>
              <a:rPr dirty="0"/>
              <a:t> : P1, P2   &gt; coordination et subordination</a:t>
            </a:r>
          </a:p>
          <a:p>
            <a:pPr marL="5029200" lvl="4" indent="-1005839" defTabSz="569976">
              <a:spcBef>
                <a:spcPts val="4400"/>
              </a:spcBef>
              <a:buSzPct val="100000"/>
              <a:buAutoNum type="arabicPeriod"/>
              <a:defRPr sz="4400"/>
            </a:pPr>
            <a:r>
              <a:rPr dirty="0"/>
              <a:t>P &gt; P1 </a:t>
            </a:r>
            <a:r>
              <a:rPr dirty="0" err="1"/>
              <a:t>coord</a:t>
            </a:r>
            <a:r>
              <a:rPr dirty="0"/>
              <a:t> P2 &gt;  P &gt; (SN, SV) </a:t>
            </a:r>
            <a:r>
              <a:rPr dirty="0" err="1"/>
              <a:t>coord</a:t>
            </a:r>
            <a:r>
              <a:rPr dirty="0"/>
              <a:t> (SN, SV):</a:t>
            </a:r>
          </a:p>
          <a:p>
            <a:pPr marL="2011679" lvl="2" indent="-670559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dirty="0" err="1">
                <a:solidFill>
                  <a:srgbClr val="A8CA95"/>
                </a:solidFill>
              </a:rPr>
              <a:t>J’ai</a:t>
            </a:r>
            <a:r>
              <a:rPr dirty="0">
                <a:solidFill>
                  <a:srgbClr val="A8CA95"/>
                </a:solidFill>
              </a:rPr>
              <a:t> </a:t>
            </a:r>
            <a:r>
              <a:rPr dirty="0" err="1">
                <a:solidFill>
                  <a:srgbClr val="A8CA95"/>
                </a:solidFill>
              </a:rPr>
              <a:t>allumé</a:t>
            </a:r>
            <a:r>
              <a:rPr dirty="0">
                <a:solidFill>
                  <a:srgbClr val="A8CA95"/>
                </a:solidFill>
              </a:rPr>
              <a:t> la radio</a:t>
            </a:r>
            <a:r>
              <a:rPr dirty="0"/>
              <a:t> et </a:t>
            </a:r>
            <a:r>
              <a:rPr dirty="0" err="1">
                <a:solidFill>
                  <a:srgbClr val="A8CA95"/>
                </a:solidFill>
              </a:rPr>
              <a:t>j’ai</a:t>
            </a:r>
            <a:r>
              <a:rPr dirty="0">
                <a:solidFill>
                  <a:srgbClr val="A8CA95"/>
                </a:solidFill>
              </a:rPr>
              <a:t> </a:t>
            </a:r>
            <a:r>
              <a:rPr dirty="0" err="1">
                <a:solidFill>
                  <a:srgbClr val="A8CA95"/>
                </a:solidFill>
              </a:rPr>
              <a:t>appris</a:t>
            </a:r>
            <a:r>
              <a:rPr dirty="0">
                <a:solidFill>
                  <a:srgbClr val="A8CA95"/>
                </a:solidFill>
              </a:rPr>
              <a:t> la nouvelle</a:t>
            </a:r>
            <a:r>
              <a:rPr dirty="0"/>
              <a:t>.</a:t>
            </a:r>
          </a:p>
          <a:p>
            <a:pPr marL="5029200" lvl="4" indent="-1005839" defTabSz="569976">
              <a:spcBef>
                <a:spcPts val="4400"/>
              </a:spcBef>
              <a:buSzPct val="100000"/>
              <a:buAutoNum type="arabicPeriod" startAt="2"/>
              <a:defRPr sz="4400"/>
            </a:pPr>
            <a:r>
              <a:rPr dirty="0"/>
              <a:t>P1 (</a:t>
            </a:r>
            <a:r>
              <a:rPr dirty="0">
                <a:solidFill>
                  <a:srgbClr val="A8CA95"/>
                </a:solidFill>
              </a:rPr>
              <a:t>P2</a:t>
            </a:r>
            <a:r>
              <a:rPr dirty="0"/>
              <a:t>) &gt; SN, SV;</a:t>
            </a:r>
          </a:p>
          <a:p>
            <a:pPr marL="2011679" lvl="2" indent="-670559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dirty="0"/>
              <a:t>P1 &gt; </a:t>
            </a:r>
            <a:r>
              <a:rPr dirty="0">
                <a:solidFill>
                  <a:schemeClr val="accent1"/>
                </a:solidFill>
              </a:rPr>
              <a:t>Je (SN)</a:t>
            </a:r>
            <a:r>
              <a:rPr dirty="0"/>
              <a:t> </a:t>
            </a:r>
            <a:r>
              <a:rPr dirty="0">
                <a:solidFill>
                  <a:schemeClr val="accent3"/>
                </a:solidFill>
              </a:rPr>
              <a:t>ai </a:t>
            </a:r>
            <a:r>
              <a:rPr dirty="0" err="1">
                <a:solidFill>
                  <a:schemeClr val="accent3"/>
                </a:solidFill>
              </a:rPr>
              <a:t>appris</a:t>
            </a:r>
            <a:r>
              <a:rPr dirty="0">
                <a:solidFill>
                  <a:schemeClr val="accent3"/>
                </a:solidFill>
              </a:rPr>
              <a:t> que Juliette </a:t>
            </a:r>
            <a:r>
              <a:rPr dirty="0" err="1">
                <a:solidFill>
                  <a:schemeClr val="accent3"/>
                </a:solidFill>
              </a:rPr>
              <a:t>Gréco</a:t>
            </a:r>
            <a:r>
              <a:rPr dirty="0">
                <a:solidFill>
                  <a:schemeClr val="accent3"/>
                </a:solidFill>
              </a:rPr>
              <a:t> </a:t>
            </a:r>
            <a:r>
              <a:rPr dirty="0" err="1">
                <a:solidFill>
                  <a:schemeClr val="accent3"/>
                </a:solidFill>
              </a:rPr>
              <a:t>est</a:t>
            </a:r>
            <a:r>
              <a:rPr dirty="0">
                <a:solidFill>
                  <a:schemeClr val="accent3"/>
                </a:solidFill>
              </a:rPr>
              <a:t> </a:t>
            </a:r>
            <a:r>
              <a:rPr dirty="0" err="1">
                <a:solidFill>
                  <a:schemeClr val="accent3"/>
                </a:solidFill>
              </a:rPr>
              <a:t>morte</a:t>
            </a:r>
            <a:r>
              <a:rPr dirty="0">
                <a:solidFill>
                  <a:schemeClr val="accent3"/>
                </a:solidFill>
              </a:rPr>
              <a:t> (SV).</a:t>
            </a:r>
            <a:r>
              <a:rPr dirty="0"/>
              <a:t> </a:t>
            </a:r>
          </a:p>
          <a:p>
            <a:pPr marL="2011679" lvl="2" indent="-670559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dirty="0"/>
              <a:t>SV &gt; </a:t>
            </a:r>
            <a:r>
              <a:rPr dirty="0">
                <a:solidFill>
                  <a:schemeClr val="accent3"/>
                </a:solidFill>
              </a:rPr>
              <a:t>ai </a:t>
            </a:r>
            <a:r>
              <a:rPr dirty="0" err="1">
                <a:solidFill>
                  <a:schemeClr val="accent3"/>
                </a:solidFill>
              </a:rPr>
              <a:t>appris</a:t>
            </a:r>
            <a:r>
              <a:rPr dirty="0">
                <a:solidFill>
                  <a:schemeClr val="accent3"/>
                </a:solidFill>
              </a:rPr>
              <a:t> (V)</a:t>
            </a:r>
            <a:r>
              <a:rPr dirty="0"/>
              <a:t> </a:t>
            </a:r>
            <a:r>
              <a:rPr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que Juliette </a:t>
            </a:r>
            <a:r>
              <a:rPr dirty="0" err="1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Gréco</a:t>
            </a:r>
            <a:r>
              <a:rPr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 </a:t>
            </a:r>
            <a:r>
              <a:rPr dirty="0" err="1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est</a:t>
            </a:r>
            <a:r>
              <a:rPr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 </a:t>
            </a:r>
            <a:r>
              <a:rPr dirty="0" err="1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morte</a:t>
            </a:r>
            <a:r>
              <a:rPr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 (P2).</a:t>
            </a:r>
            <a:endParaRPr lang="it-IT" dirty="0">
              <a:solidFill>
                <a:schemeClr val="accent3">
                  <a:hueOff val="-185327"/>
                  <a:satOff val="-3835"/>
                  <a:lumOff val="-36454"/>
                </a:schemeClr>
              </a:solidFill>
            </a:endParaRPr>
          </a:p>
          <a:p>
            <a:pPr marL="2011679" lvl="2" indent="-670559" algn="r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lang="it-IT"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À </a:t>
            </a:r>
            <a:r>
              <a:rPr lang="it-IT" dirty="0" err="1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bout</a:t>
            </a:r>
            <a:r>
              <a:rPr lang="it-IT" dirty="0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 de </a:t>
            </a:r>
            <a:r>
              <a:rPr lang="it-IT">
                <a:solidFill>
                  <a:schemeClr val="accent3">
                    <a:hueOff val="-185327"/>
                    <a:satOff val="-3835"/>
                    <a:lumOff val="-36454"/>
                  </a:schemeClr>
                </a:solidFill>
              </a:rPr>
              <a:t>souffle</a:t>
            </a:r>
            <a:endParaRPr>
              <a:solidFill>
                <a:schemeClr val="accent3">
                  <a:hueOff val="-185327"/>
                  <a:satOff val="-3835"/>
                  <a:lumOff val="-36454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appels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074168"/>
          </a:xfrm>
          <a:prstGeom prst="rect">
            <a:avLst/>
          </a:prstGeom>
        </p:spPr>
        <p:txBody>
          <a:bodyPr/>
          <a:lstStyle/>
          <a:p>
            <a:r>
              <a:t>Rappels</a:t>
            </a:r>
          </a:p>
        </p:txBody>
      </p:sp>
      <p:sp>
        <p:nvSpPr>
          <p:cNvPr id="199" name="Définition de la syntax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4840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Définition de la syntaxe</a:t>
            </a:r>
          </a:p>
          <a:p>
            <a:pPr marL="624840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Outils et concepts</a:t>
            </a:r>
          </a:p>
          <a:p>
            <a:pPr marL="3124200" lvl="4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La phrase: définition, propriétés syntaxiques</a:t>
            </a:r>
          </a:p>
          <a:p>
            <a:pPr marL="3124200" lvl="4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L’acceptabilité</a:t>
            </a:r>
          </a:p>
          <a:p>
            <a:pPr marL="3124200" lvl="4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 syntagme</a:t>
            </a:r>
          </a:p>
          <a:p>
            <a:pPr marL="3124200" lvl="4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Les fonctions syntaxiques</a:t>
            </a:r>
          </a:p>
          <a:p>
            <a:pPr marL="3124200" lvl="4" indent="-624840" defTabSz="531113">
              <a:spcBef>
                <a:spcPts val="4100"/>
              </a:spcBef>
              <a:buBlip>
                <a:blip r:embed="rId2"/>
              </a:buBlip>
              <a:defRPr sz="4100"/>
            </a:pPr>
            <a:r>
              <a:t>Les catégories syntaxiques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tour sur la phr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Retour sur la phrase</a:t>
            </a:r>
          </a:p>
        </p:txBody>
      </p:sp>
      <p:sp>
        <p:nvSpPr>
          <p:cNvPr id="202" name="La phrase de ba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La phrase de base</a:t>
            </a:r>
          </a:p>
          <a:p>
            <a:pPr lvl="3">
              <a:buBlip>
                <a:blip r:embed="rId2"/>
              </a:buBlip>
            </a:pPr>
            <a:r>
              <a:t>Modalité phrastique: Déclarative </a:t>
            </a:r>
          </a:p>
          <a:p>
            <a:pPr lvl="3">
              <a:buBlip>
                <a:blip r:embed="rId2"/>
              </a:buBlip>
            </a:pPr>
            <a:r>
              <a:t>Polarité : Positive</a:t>
            </a:r>
          </a:p>
          <a:p>
            <a:pPr lvl="3">
              <a:buBlip>
                <a:blip r:embed="rId2"/>
              </a:buBlip>
            </a:pPr>
            <a:r>
              <a:t>Voix : active</a:t>
            </a:r>
          </a:p>
          <a:p>
            <a:pPr lvl="3">
              <a:buBlip>
                <a:blip r:embed="rId2"/>
              </a:buBlip>
            </a:pPr>
            <a:r>
              <a:t>Neutre (absence de mise en relief)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ES MANIPULATIONS SYNTAXIQ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MANIPULATIONS SYNTAXIQUES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ur vérifier une hypothèse: définir la catégorie syntaxique d’un mot, la fonction d’un syntagme, l’importance de la position d’un groupe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4380" indent="-754380" defTabSz="641223">
              <a:spcBef>
                <a:spcPts val="5000"/>
              </a:spcBef>
              <a:buBlip>
                <a:blip r:embed="rId2"/>
              </a:buBlip>
              <a:defRPr sz="4950"/>
            </a:pPr>
            <a:r>
              <a:t>Pour vérifier une hypothèse: définir la catégorie syntaxique d’un mot, la fonction d’un syntagme, l’importance de la position d’un groupe;</a:t>
            </a:r>
          </a:p>
          <a:p>
            <a:pPr marL="754380" indent="-754380" defTabSz="641223">
              <a:spcBef>
                <a:spcPts val="5000"/>
              </a:spcBef>
              <a:buBlip>
                <a:blip r:embed="rId2"/>
              </a:buBlip>
              <a:defRPr sz="4950"/>
            </a:pPr>
            <a:r>
              <a:t>Une manipulation peut porter sur un mot ou sur un syntagme</a:t>
            </a:r>
          </a:p>
          <a:p>
            <a:pPr marL="754380" indent="-754380" defTabSz="641223">
              <a:spcBef>
                <a:spcPts val="5000"/>
              </a:spcBef>
              <a:buBlip>
                <a:blip r:embed="rId2"/>
              </a:buBlip>
              <a:defRPr sz="4950"/>
            </a:pPr>
            <a:r>
              <a:t>Quatre manipulations de base:</a:t>
            </a:r>
          </a:p>
          <a:p>
            <a:pPr marL="4435754" lvl="5" indent="-663854" defTabSz="641223">
              <a:spcBef>
                <a:spcPts val="3100"/>
              </a:spcBef>
              <a:buBlip>
                <a:blip r:embed="rId2"/>
              </a:buBlip>
              <a:defRPr sz="4356"/>
            </a:pPr>
            <a:r>
              <a:t>La substitution (commutation)</a:t>
            </a:r>
          </a:p>
          <a:p>
            <a:pPr marL="4435754" lvl="5" indent="-663854" defTabSz="641223">
              <a:spcBef>
                <a:spcPts val="3100"/>
              </a:spcBef>
              <a:buBlip>
                <a:blip r:embed="rId2"/>
              </a:buBlip>
              <a:defRPr sz="4356"/>
            </a:pPr>
            <a:r>
              <a:t>L’effacement</a:t>
            </a:r>
          </a:p>
          <a:p>
            <a:pPr marL="4435754" lvl="5" indent="-663854" defTabSz="641223">
              <a:spcBef>
                <a:spcPts val="3100"/>
              </a:spcBef>
              <a:buBlip>
                <a:blip r:embed="rId2"/>
              </a:buBlip>
              <a:defRPr sz="4356"/>
            </a:pPr>
            <a:r>
              <a:t>Le déplacement</a:t>
            </a:r>
          </a:p>
          <a:p>
            <a:pPr marL="4435754" lvl="5" indent="-663854" defTabSz="641223">
              <a:spcBef>
                <a:spcPts val="3100"/>
              </a:spcBef>
              <a:buBlip>
                <a:blip r:embed="rId2"/>
              </a:buBlip>
              <a:defRPr sz="4356"/>
            </a:pPr>
            <a:r>
              <a:t>L’insertion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4 résulta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 résultats</a:t>
            </a:r>
          </a:p>
        </p:txBody>
      </p:sp>
      <p:sp>
        <p:nvSpPr>
          <p:cNvPr id="212" name="Une phrase moins riche de sens +/- équivalent:…"/>
          <p:cNvSpPr txBox="1">
            <a:spLocks noGrp="1"/>
          </p:cNvSpPr>
          <p:nvPr>
            <p:ph type="body" idx="1"/>
          </p:nvPr>
        </p:nvSpPr>
        <p:spPr>
          <a:xfrm>
            <a:off x="911522" y="3112492"/>
            <a:ext cx="23279597" cy="9624616"/>
          </a:xfrm>
          <a:prstGeom prst="rect">
            <a:avLst/>
          </a:prstGeom>
        </p:spPr>
        <p:txBody>
          <a:bodyPr/>
          <a:lstStyle/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Une phrase moins riche de sens +/- équivalent:</a:t>
            </a:r>
          </a:p>
          <a:p>
            <a:pPr marL="4693920" lvl="6" indent="-670559" defTabSz="569976">
              <a:spcBef>
                <a:spcPts val="1700"/>
              </a:spcBef>
              <a:buBlip>
                <a:blip r:embed="rId2"/>
              </a:buBlip>
              <a:defRPr sz="4400"/>
            </a:pPr>
            <a:r>
              <a:t>Mes amis sont partis </a:t>
            </a:r>
            <a:r>
              <a:rPr strike="sngStrike"/>
              <a:t>à midi.</a:t>
            </a:r>
          </a:p>
          <a:p>
            <a:pPr marL="670560" indent="-670560" defTabSz="569976">
              <a:spcBef>
                <a:spcPts val="3200"/>
              </a:spcBef>
              <a:buBlip>
                <a:blip r:embed="rId2"/>
              </a:buBlip>
              <a:defRPr sz="4400"/>
            </a:pPr>
            <a:r>
              <a:t>Une phrase moins riche mais de sens différent:</a:t>
            </a:r>
          </a:p>
          <a:p>
            <a:pPr marL="4023359" lvl="5" indent="-670559" defTabSz="569976">
              <a:spcBef>
                <a:spcPts val="1700"/>
              </a:spcBef>
              <a:buBlip>
                <a:blip r:embed="rId2"/>
              </a:buBlip>
              <a:defRPr sz="4400"/>
            </a:pPr>
            <a:r>
              <a:t>Marie monte </a:t>
            </a:r>
            <a:r>
              <a:rPr strike="sngStrike"/>
              <a:t>la bibliothèque</a:t>
            </a:r>
            <a:r>
              <a:t>.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Phrase grammaticale mais absurde:</a:t>
            </a:r>
          </a:p>
          <a:p>
            <a:pPr marL="4023359" lvl="5" indent="-670559" defTabSz="569976">
              <a:spcBef>
                <a:spcPts val="1700"/>
              </a:spcBef>
              <a:buBlip>
                <a:blip r:embed="rId2"/>
              </a:buBlip>
              <a:defRPr sz="4400"/>
            </a:pPr>
            <a:r>
              <a:t>L’oiseau mange un ver de terre.</a:t>
            </a:r>
          </a:p>
          <a:p>
            <a:pPr marL="4023359" lvl="5" indent="-670559" defTabSz="569976">
              <a:spcBef>
                <a:spcPts val="1700"/>
              </a:spcBef>
              <a:buBlip>
                <a:blip r:embed="rId2"/>
              </a:buBlip>
              <a:defRPr sz="4400"/>
            </a:pPr>
            <a:r>
              <a:t>Le verre de terre mange l’oiseau.</a:t>
            </a:r>
          </a:p>
          <a:p>
            <a:pPr marL="670560" indent="-670560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t>Phrase agrammaticale:</a:t>
            </a:r>
          </a:p>
          <a:p>
            <a:pPr marL="2682239" lvl="3" indent="-670559" defTabSz="569976">
              <a:spcBef>
                <a:spcPts val="4400"/>
              </a:spcBef>
              <a:buBlip>
                <a:blip r:embed="rId2"/>
              </a:buBlip>
              <a:defRPr sz="4400"/>
            </a:pPr>
            <a:r>
              <a:rPr strike="sngStrike"/>
              <a:t>Les</a:t>
            </a:r>
            <a:r>
              <a:t> étudiants écoutent </a:t>
            </a:r>
            <a:r>
              <a:rPr strike="sngStrike"/>
              <a:t>le</a:t>
            </a:r>
            <a:r>
              <a:t> professeur.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1)La substit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1)La substitution</a:t>
            </a:r>
          </a:p>
        </p:txBody>
      </p:sp>
      <p:sp>
        <p:nvSpPr>
          <p:cNvPr id="215" name="Pour identifier les syntagmes (segmentatio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 defTabSz="518159">
              <a:spcBef>
                <a:spcPts val="4000"/>
              </a:spcBef>
              <a:buBlip>
                <a:blip r:embed="rId2"/>
              </a:buBlip>
              <a:defRPr sz="4000"/>
            </a:pPr>
            <a:r>
              <a:rPr dirty="0"/>
              <a:t>Pour identifier les </a:t>
            </a:r>
            <a:r>
              <a:rPr dirty="0" err="1"/>
              <a:t>syntagmes</a:t>
            </a:r>
            <a:r>
              <a:rPr dirty="0"/>
              <a:t> (segmentation)</a:t>
            </a:r>
          </a:p>
          <a:p>
            <a:pPr marL="3048000" lvl="4" indent="-609600" defTabSz="518159">
              <a:spcBef>
                <a:spcPts val="1600"/>
              </a:spcBef>
              <a:buBlip>
                <a:blip r:embed="rId2"/>
              </a:buBlip>
              <a:defRPr sz="4000"/>
            </a:pPr>
            <a:r>
              <a:rPr dirty="0"/>
              <a:t>Mon </a:t>
            </a:r>
            <a:r>
              <a:rPr dirty="0" err="1"/>
              <a:t>fils</a:t>
            </a:r>
            <a:r>
              <a:rPr dirty="0"/>
              <a:t>		lit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bande</a:t>
            </a:r>
            <a:r>
              <a:rPr dirty="0"/>
              <a:t> </a:t>
            </a:r>
            <a:r>
              <a:rPr dirty="0" err="1"/>
              <a:t>dessinée</a:t>
            </a:r>
            <a:r>
              <a:rPr dirty="0"/>
              <a:t>.</a:t>
            </a:r>
          </a:p>
          <a:p>
            <a:pPr marL="3048000" lvl="4" indent="-609600" defTabSz="518159">
              <a:spcBef>
                <a:spcPts val="1600"/>
              </a:spcBef>
              <a:buBlip>
                <a:blip r:embed="rId2"/>
              </a:buBlip>
              <a:defRPr sz="4000"/>
            </a:pPr>
            <a:r>
              <a:rPr dirty="0"/>
              <a:t>Thomas		lit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bande</a:t>
            </a:r>
            <a:r>
              <a:rPr dirty="0"/>
              <a:t> </a:t>
            </a:r>
            <a:r>
              <a:rPr dirty="0" err="1"/>
              <a:t>dessinée</a:t>
            </a:r>
            <a:r>
              <a:rPr dirty="0"/>
              <a:t>.</a:t>
            </a:r>
          </a:p>
          <a:p>
            <a:pPr marL="3048000" lvl="4" indent="-609600" defTabSz="518159">
              <a:spcBef>
                <a:spcPts val="1600"/>
              </a:spcBef>
              <a:buBlip>
                <a:blip r:embed="rId2"/>
              </a:buBlip>
              <a:defRPr sz="4000"/>
            </a:pPr>
            <a:r>
              <a:rPr dirty="0"/>
              <a:t>Mon </a:t>
            </a:r>
            <a:r>
              <a:rPr dirty="0" err="1"/>
              <a:t>fils</a:t>
            </a:r>
            <a:r>
              <a:rPr dirty="0"/>
              <a:t>		</a:t>
            </a:r>
            <a:r>
              <a:rPr dirty="0" err="1"/>
              <a:t>dessine</a:t>
            </a:r>
            <a:r>
              <a:rPr dirty="0"/>
              <a:t>.</a:t>
            </a:r>
          </a:p>
          <a:p>
            <a:pPr marL="609600" indent="-609600" defTabSz="518159">
              <a:spcBef>
                <a:spcPts val="4000"/>
              </a:spcBef>
              <a:buBlip>
                <a:blip r:embed="rId2"/>
              </a:buBlip>
              <a:defRPr sz="4000"/>
            </a:pPr>
            <a:r>
              <a:rPr dirty="0"/>
              <a:t>Identifier les </a:t>
            </a:r>
            <a:r>
              <a:rPr lang="it-IT" dirty="0"/>
              <a:t>classes d’</a:t>
            </a:r>
            <a:r>
              <a:rPr dirty="0" err="1"/>
              <a:t>équivalences</a:t>
            </a:r>
            <a:endParaRPr dirty="0"/>
          </a:p>
          <a:p>
            <a:pPr marL="2438400" lvl="3" indent="-609600" defTabSz="518159">
              <a:spcBef>
                <a:spcPts val="4000"/>
              </a:spcBef>
              <a:buBlip>
                <a:blip r:embed="rId2"/>
              </a:buBlip>
              <a:defRPr sz="4000"/>
            </a:pPr>
            <a:r>
              <a:rPr dirty="0"/>
              <a:t>Le                     </a:t>
            </a:r>
            <a:r>
              <a:rPr lang="it-IT" dirty="0"/>
              <a:t>					</a:t>
            </a:r>
            <a:r>
              <a:rPr dirty="0"/>
              <a:t>noir</a:t>
            </a:r>
          </a:p>
          <a:p>
            <a:pPr marL="2438400" lvl="3" indent="-609600" defTabSz="518159">
              <a:spcBef>
                <a:spcPts val="4000"/>
              </a:spcBef>
              <a:buBlip>
                <a:blip r:embed="rId2"/>
              </a:buBlip>
              <a:defRPr sz="4000"/>
            </a:pPr>
            <a:r>
              <a:rPr dirty="0"/>
              <a:t>Mon     </a:t>
            </a:r>
            <a:r>
              <a:rPr lang="it-IT" dirty="0"/>
              <a:t>			</a:t>
            </a:r>
            <a:r>
              <a:rPr dirty="0"/>
              <a:t>chat         qui </a:t>
            </a:r>
            <a:r>
              <a:rPr dirty="0" err="1"/>
              <a:t>miaule</a:t>
            </a:r>
            <a:endParaRPr dirty="0"/>
          </a:p>
          <a:p>
            <a:pPr marL="2438400" lvl="3" indent="-609600" defTabSz="518159">
              <a:spcBef>
                <a:spcPts val="4000"/>
              </a:spcBef>
              <a:buBlip>
                <a:blip r:embed="rId2"/>
              </a:buBlip>
              <a:defRPr sz="4000"/>
            </a:pPr>
            <a:r>
              <a:rPr dirty="0"/>
              <a:t>Ce                    </a:t>
            </a:r>
            <a:r>
              <a:rPr lang="it-IT" dirty="0"/>
              <a:t>					</a:t>
            </a:r>
            <a:r>
              <a:rPr dirty="0"/>
              <a:t>de </a:t>
            </a:r>
            <a:r>
              <a:rPr dirty="0" err="1"/>
              <a:t>Thailande</a:t>
            </a:r>
            <a:endParaRPr dirty="0"/>
          </a:p>
        </p:txBody>
      </p:sp>
      <p:pic>
        <p:nvPicPr>
          <p:cNvPr id="216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215314">
            <a:off x="5469409" y="9716720"/>
            <a:ext cx="1666963" cy="88901"/>
          </a:xfrm>
          <a:prstGeom prst="rect">
            <a:avLst/>
          </a:prstGeom>
        </p:spPr>
      </p:pic>
      <p:pic>
        <p:nvPicPr>
          <p:cNvPr id="218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531621">
            <a:off x="5603638" y="11019252"/>
            <a:ext cx="1658308" cy="88901"/>
          </a:xfrm>
          <a:prstGeom prst="rect">
            <a:avLst/>
          </a:prstGeom>
        </p:spPr>
      </p:pic>
      <p:pic>
        <p:nvPicPr>
          <p:cNvPr id="220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540660">
            <a:off x="8540419" y="9850722"/>
            <a:ext cx="1865965" cy="88901"/>
          </a:xfrm>
          <a:prstGeom prst="rect">
            <a:avLst/>
          </a:prstGeom>
        </p:spPr>
      </p:pic>
      <p:pic>
        <p:nvPicPr>
          <p:cNvPr id="222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490410">
            <a:off x="8623877" y="11019252"/>
            <a:ext cx="1699049" cy="88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a pronominalisatio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pronominalisation</a:t>
            </a:r>
          </a:p>
          <a:p>
            <a:pPr>
              <a:defRPr sz="4800"/>
            </a:pPr>
            <a:r>
              <a:t>Type de substitution</a:t>
            </a:r>
          </a:p>
        </p:txBody>
      </p:sp>
      <p:sp>
        <p:nvSpPr>
          <p:cNvPr id="226" name="Forme particulière de substitu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Forme particulière de substitution</a:t>
            </a:r>
          </a:p>
          <a:p>
            <a:pPr>
              <a:buBlip>
                <a:blip r:embed="rId2"/>
              </a:buBlip>
            </a:pPr>
            <a:r>
              <a:t>Identifier la fonction</a:t>
            </a:r>
          </a:p>
          <a:p>
            <a:pPr lvl="1">
              <a:spcBef>
                <a:spcPts val="2000"/>
              </a:spcBef>
              <a:buBlip>
                <a:blip r:embed="rId2"/>
              </a:buBlip>
              <a:defRPr sz="4600"/>
            </a:pPr>
            <a:r>
              <a:t>Je connais </a:t>
            </a:r>
            <a:r>
              <a:rPr u="sng"/>
              <a:t>la musique</a:t>
            </a:r>
            <a:r>
              <a:t>. &gt; Je </a:t>
            </a:r>
            <a:r>
              <a:rPr u="sng"/>
              <a:t>la</a:t>
            </a:r>
            <a:r>
              <a:t> connais. : COD</a:t>
            </a:r>
          </a:p>
          <a:p>
            <a:pPr lvl="1">
              <a:spcBef>
                <a:spcPts val="2000"/>
              </a:spcBef>
              <a:buBlip>
                <a:blip r:embed="rId2"/>
              </a:buBlip>
              <a:defRPr sz="4600"/>
            </a:pPr>
            <a:r>
              <a:t>Je sais </a:t>
            </a:r>
            <a:r>
              <a:rPr u="sng"/>
              <a:t>que la musique adoucit les moeurs</a:t>
            </a:r>
            <a:r>
              <a:t>. &gt; Je </a:t>
            </a:r>
            <a:r>
              <a:rPr u="sng"/>
              <a:t>le</a:t>
            </a:r>
            <a:r>
              <a:t> sais.</a:t>
            </a:r>
          </a:p>
          <a:p>
            <a:pPr lvl="1">
              <a:spcBef>
                <a:spcPts val="2000"/>
              </a:spcBef>
              <a:buBlip>
                <a:blip r:embed="rId2"/>
              </a:buBlip>
              <a:defRPr sz="4600"/>
            </a:pPr>
            <a:r>
              <a:t>Je pense </a:t>
            </a:r>
            <a:r>
              <a:rPr u="sng"/>
              <a:t>à mes examens</a:t>
            </a:r>
            <a:r>
              <a:t>. &gt; J’</a:t>
            </a:r>
            <a:r>
              <a:rPr u="sng"/>
              <a:t>y</a:t>
            </a:r>
            <a:r>
              <a:t> pense : COI</a:t>
            </a:r>
          </a:p>
          <a:p>
            <a:pPr lvl="1">
              <a:spcBef>
                <a:spcPts val="2000"/>
              </a:spcBef>
              <a:buBlip>
                <a:blip r:embed="rId2"/>
              </a:buBlip>
              <a:defRPr sz="4600"/>
            </a:pPr>
            <a:r>
              <a:rPr u="sng"/>
              <a:t>Les chats de mes voisins</a:t>
            </a:r>
            <a:r>
              <a:t> miaulent. &gt; </a:t>
            </a:r>
            <a:r>
              <a:rPr u="sng"/>
              <a:t>Ils</a:t>
            </a:r>
            <a:r>
              <a:t> miaulent (sujet)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458C7-D457-C808-9063-A54013E0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test de </a:t>
            </a:r>
            <a:r>
              <a:rPr lang="it-IT" dirty="0" err="1"/>
              <a:t>compétences</a:t>
            </a:r>
            <a:r>
              <a:rPr lang="it-IT" dirty="0"/>
              <a:t> </a:t>
            </a:r>
            <a:r>
              <a:rPr lang="it-IT" dirty="0" err="1"/>
              <a:t>écrites</a:t>
            </a:r>
            <a:r>
              <a:rPr lang="it-IT" dirty="0"/>
              <a:t> en </a:t>
            </a:r>
            <a:r>
              <a:rPr lang="it-IT" dirty="0" err="1"/>
              <a:t>ligne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A69073-4AED-BF6F-5AEA-7EE94269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/>
              <a:t>Team + </a:t>
            </a:r>
            <a:r>
              <a:rPr lang="it-IT" dirty="0" err="1"/>
              <a:t>Moodle</a:t>
            </a:r>
            <a:endParaRPr lang="it-IT" dirty="0"/>
          </a:p>
          <a:p>
            <a:r>
              <a:rPr lang="it-IT" dirty="0"/>
              <a:t>Une </a:t>
            </a:r>
            <a:r>
              <a:rPr lang="it-IT" dirty="0" err="1"/>
              <a:t>compréhension</a:t>
            </a:r>
            <a:r>
              <a:rPr lang="it-IT" dirty="0"/>
              <a:t> orale (15 min)</a:t>
            </a:r>
          </a:p>
          <a:p>
            <a:r>
              <a:rPr lang="it-IT" dirty="0"/>
              <a:t>Un </a:t>
            </a:r>
            <a:r>
              <a:rPr lang="it-IT" dirty="0" err="1"/>
              <a:t>résumé</a:t>
            </a:r>
            <a:r>
              <a:rPr lang="it-IT" dirty="0"/>
              <a:t> d’un texte </a:t>
            </a:r>
            <a:r>
              <a:rPr lang="it-IT" dirty="0" err="1"/>
              <a:t>argumentatif</a:t>
            </a:r>
            <a:r>
              <a:rPr lang="it-IT" dirty="0"/>
              <a:t> (45 min)</a:t>
            </a:r>
          </a:p>
          <a:p>
            <a:r>
              <a:rPr lang="it-IT" dirty="0" err="1"/>
              <a:t>Traduction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français</a:t>
            </a:r>
            <a:r>
              <a:rPr lang="it-IT" dirty="0"/>
              <a:t> </a:t>
            </a:r>
            <a:r>
              <a:rPr lang="it-IT" dirty="0" err="1"/>
              <a:t>vers</a:t>
            </a:r>
            <a:r>
              <a:rPr lang="it-IT" dirty="0"/>
              <a:t> l’</a:t>
            </a:r>
            <a:r>
              <a:rPr lang="it-IT" dirty="0" err="1"/>
              <a:t>italien</a:t>
            </a:r>
            <a:r>
              <a:rPr lang="it-IT" dirty="0"/>
              <a:t> (30 min)</a:t>
            </a:r>
          </a:p>
        </p:txBody>
      </p:sp>
    </p:spTree>
    <p:extLst>
      <p:ext uri="{BB962C8B-B14F-4D97-AF65-F5344CB8AC3E}">
        <p14:creationId xmlns:p14="http://schemas.microsoft.com/office/powerpoint/2010/main" val="90155702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2)L’effacemen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786063"/>
          </a:xfrm>
          <a:prstGeom prst="rect">
            <a:avLst/>
          </a:prstGeom>
        </p:spPr>
        <p:txBody>
          <a:bodyPr/>
          <a:lstStyle/>
          <a:p>
            <a:r>
              <a:rPr dirty="0"/>
              <a:t>2)</a:t>
            </a:r>
            <a:r>
              <a:rPr lang="it-IT" dirty="0"/>
              <a:t> </a:t>
            </a:r>
            <a:r>
              <a:rPr dirty="0" err="1"/>
              <a:t>L’effacement</a:t>
            </a:r>
            <a:endParaRPr dirty="0"/>
          </a:p>
        </p:txBody>
      </p:sp>
      <p:sp>
        <p:nvSpPr>
          <p:cNvPr id="229" name="Identifier les éléments essentiels…"/>
          <p:cNvSpPr txBox="1">
            <a:spLocks noGrp="1"/>
          </p:cNvSpPr>
          <p:nvPr>
            <p:ph type="body" idx="1"/>
          </p:nvPr>
        </p:nvSpPr>
        <p:spPr>
          <a:xfrm>
            <a:off x="1093809" y="3219350"/>
            <a:ext cx="23019324" cy="9410900"/>
          </a:xfrm>
          <a:prstGeom prst="rect">
            <a:avLst/>
          </a:prstGeom>
        </p:spPr>
        <p:txBody>
          <a:bodyPr/>
          <a:lstStyle/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rPr lang="it-IT" dirty="0"/>
              <a:t>(</a:t>
            </a:r>
            <a:r>
              <a:rPr lang="it-IT" dirty="0" err="1"/>
              <a:t>ou</a:t>
            </a:r>
            <a:r>
              <a:rPr lang="it-IT" dirty="0"/>
              <a:t> </a:t>
            </a:r>
            <a:r>
              <a:rPr lang="it-IT" dirty="0" err="1"/>
              <a:t>substitution</a:t>
            </a:r>
            <a:r>
              <a:rPr lang="it-IT" dirty="0"/>
              <a:t> par </a:t>
            </a:r>
            <a:r>
              <a:rPr lang="it-I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dirty="0"/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rPr dirty="0"/>
              <a:t>Identifier les </a:t>
            </a:r>
            <a:r>
              <a:rPr dirty="0" err="1"/>
              <a:t>éléments</a:t>
            </a:r>
            <a:r>
              <a:rPr dirty="0"/>
              <a:t> </a:t>
            </a:r>
            <a:r>
              <a:rPr dirty="0" err="1"/>
              <a:t>essentiels</a:t>
            </a:r>
            <a:endParaRPr dirty="0"/>
          </a:p>
          <a:p>
            <a:pPr marL="2483510" lvl="3" indent="-563270" defTabSz="544068">
              <a:spcBef>
                <a:spcPts val="1600"/>
              </a:spcBef>
              <a:buBlip>
                <a:blip r:embed="rId2"/>
              </a:buBlip>
              <a:defRPr sz="3696"/>
            </a:pPr>
            <a:r>
              <a:rPr dirty="0"/>
              <a:t>Romain nous attend. &gt; </a:t>
            </a: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nous attend.</a:t>
            </a:r>
          </a:p>
          <a:p>
            <a:pPr marL="2483510" lvl="3" indent="-563270" defTabSz="544068">
              <a:spcBef>
                <a:spcPts val="1600"/>
              </a:spcBef>
              <a:buBlip>
                <a:blip r:embed="rId2"/>
              </a:buBlip>
              <a:defRPr sz="3696"/>
            </a:pP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habitez</a:t>
            </a:r>
            <a:r>
              <a:rPr dirty="0"/>
              <a:t> à Paris. &gt; </a:t>
            </a:r>
            <a:r>
              <a:rPr dirty="0">
                <a:solidFill>
                  <a:schemeClr val="accent5"/>
                </a:solidFill>
              </a:rPr>
              <a:t>*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habitez</a:t>
            </a:r>
            <a:r>
              <a:rPr dirty="0"/>
              <a:t>.</a:t>
            </a:r>
          </a:p>
          <a:p>
            <a:pPr marL="2483510" lvl="3" indent="-563270" defTabSz="544068">
              <a:spcBef>
                <a:spcPts val="1600"/>
              </a:spcBef>
              <a:buBlip>
                <a:blip r:embed="rId2"/>
              </a:buBlip>
              <a:defRPr sz="3696"/>
            </a:pPr>
            <a:r>
              <a:rPr dirty="0" err="1"/>
              <a:t>J’ai</a:t>
            </a:r>
            <a:r>
              <a:rPr dirty="0"/>
              <a:t> </a:t>
            </a:r>
            <a:r>
              <a:rPr dirty="0" err="1"/>
              <a:t>acheté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villa à Paris &gt; </a:t>
            </a:r>
            <a:r>
              <a:rPr dirty="0" err="1"/>
              <a:t>J’ai</a:t>
            </a:r>
            <a:r>
              <a:rPr dirty="0"/>
              <a:t> </a:t>
            </a:r>
            <a:r>
              <a:rPr dirty="0" err="1"/>
              <a:t>acheté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villa.</a:t>
            </a:r>
          </a:p>
          <a:p>
            <a:pPr marL="0" indent="0" defTabSz="544068">
              <a:spcBef>
                <a:spcPts val="2600"/>
              </a:spcBef>
              <a:buSzTx/>
              <a:buNone/>
              <a:defRPr sz="3696"/>
            </a:pPr>
            <a:endParaRPr dirty="0"/>
          </a:p>
          <a:p>
            <a:pPr marL="0" lvl="5" indent="0" defTabSz="544068">
              <a:spcBef>
                <a:spcPts val="2600"/>
              </a:spcBef>
              <a:buSzTx/>
              <a:buNone/>
              <a:defRPr sz="3696"/>
            </a:pPr>
            <a:r>
              <a:rPr dirty="0"/>
              <a:t>Jean </a:t>
            </a:r>
            <a:r>
              <a:rPr dirty="0" err="1"/>
              <a:t>tient</a:t>
            </a:r>
            <a:r>
              <a:rPr dirty="0"/>
              <a:t> à son travail pour de multiples raisons</a:t>
            </a:r>
          </a:p>
          <a:p>
            <a:pPr marL="3123590" lvl="4" indent="-563270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rPr dirty="0"/>
              <a:t>Jean </a:t>
            </a:r>
            <a:r>
              <a:rPr dirty="0" err="1"/>
              <a:t>tient</a:t>
            </a:r>
            <a:r>
              <a:rPr dirty="0"/>
              <a:t> à son travail.</a:t>
            </a:r>
          </a:p>
          <a:p>
            <a:pPr marL="3123590" lvl="4" indent="-563270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rPr dirty="0"/>
              <a:t>*Jean </a:t>
            </a:r>
            <a:r>
              <a:rPr dirty="0" err="1"/>
              <a:t>tient</a:t>
            </a:r>
            <a:r>
              <a:rPr dirty="0"/>
              <a:t> pour de multiples raisons.</a:t>
            </a:r>
          </a:p>
          <a:p>
            <a:pPr marL="3123590" lvl="4" indent="-563270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rPr dirty="0"/>
              <a:t>*Jean </a:t>
            </a:r>
            <a:r>
              <a:rPr dirty="0" err="1"/>
              <a:t>tient</a:t>
            </a:r>
            <a:r>
              <a:rPr dirty="0"/>
              <a:t>.</a:t>
            </a:r>
          </a:p>
          <a:p>
            <a:pPr marL="960119" indent="-192023" defTabSz="384047">
              <a:spcBef>
                <a:spcPts val="0"/>
              </a:spcBef>
              <a:buSzTx/>
              <a:buNone/>
              <a:defRPr sz="2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3) Le déplac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3) Le déplacement</a:t>
            </a:r>
          </a:p>
        </p:txBody>
      </p:sp>
      <p:sp>
        <p:nvSpPr>
          <p:cNvPr id="232" name="Établir les propriétés syntaxiques d'un syntagme dans la phras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47700" indent="-647700" defTabSz="550545">
              <a:spcBef>
                <a:spcPts val="4300"/>
              </a:spcBef>
              <a:buBlip>
                <a:blip r:embed="rId2"/>
              </a:buBlip>
              <a:defRPr sz="4250"/>
            </a:pPr>
            <a:r>
              <a:t>Établir les propriétés syntaxiques d'un syntagme dans la phrase:</a:t>
            </a:r>
          </a:p>
          <a:p>
            <a:pPr marL="3238500" lvl="4" indent="-647700" defTabSz="550545">
              <a:spcBef>
                <a:spcPts val="1700"/>
              </a:spcBef>
              <a:buBlip>
                <a:blip r:embed="rId2"/>
              </a:buBlip>
              <a:defRPr sz="4250"/>
            </a:pPr>
            <a:r>
              <a:rPr u="sng"/>
              <a:t>Toute la journée</a:t>
            </a:r>
            <a:r>
              <a:t> ils ont marché dans la forêt</a:t>
            </a:r>
          </a:p>
          <a:p>
            <a:pPr marL="3238500" lvl="4" indent="-647700" defTabSz="550545">
              <a:spcBef>
                <a:spcPts val="1700"/>
              </a:spcBef>
              <a:buBlip>
                <a:blip r:embed="rId2"/>
              </a:buBlip>
              <a:defRPr sz="4250"/>
            </a:pPr>
            <a:r>
              <a:t>Ils ont marché </a:t>
            </a:r>
            <a:r>
              <a:rPr>
                <a:solidFill>
                  <a:srgbClr val="A8CA95"/>
                </a:solidFill>
              </a:rPr>
              <a:t>toute la journée</a:t>
            </a:r>
            <a:r>
              <a:t> dans la forêt.</a:t>
            </a:r>
          </a:p>
          <a:p>
            <a:pPr marL="3238500" lvl="4" indent="-647700" defTabSz="550545">
              <a:spcBef>
                <a:spcPts val="1700"/>
              </a:spcBef>
              <a:buBlip>
                <a:blip r:embed="rId2"/>
              </a:buBlip>
              <a:defRPr sz="4250"/>
            </a:pPr>
            <a:r>
              <a:t>Ils ont marché dans la forêt </a:t>
            </a:r>
            <a:r>
              <a:rPr>
                <a:solidFill>
                  <a:srgbClr val="A8CA95"/>
                </a:solidFill>
              </a:rPr>
              <a:t>toute la journée</a:t>
            </a:r>
            <a:r>
              <a:t>.</a:t>
            </a:r>
          </a:p>
          <a:p>
            <a:pPr marL="3238500" lvl="4" indent="-647700" defTabSz="550545">
              <a:spcBef>
                <a:spcPts val="1700"/>
              </a:spcBef>
              <a:buBlip>
                <a:blip r:embed="rId2"/>
              </a:buBlip>
              <a:defRPr sz="4250"/>
            </a:pPr>
            <a:r>
              <a:rPr>
                <a:solidFill>
                  <a:schemeClr val="accent5"/>
                </a:solidFill>
              </a:rPr>
              <a:t>*</a:t>
            </a:r>
            <a:r>
              <a:t>Ils ont </a:t>
            </a:r>
            <a:r>
              <a:rPr u="sng"/>
              <a:t>toute la journée</a:t>
            </a:r>
            <a:r>
              <a:t> marché dans la forêt.</a:t>
            </a:r>
          </a:p>
          <a:p>
            <a:pPr marL="1295400" lvl="1" indent="-647700" defTabSz="550545">
              <a:spcBef>
                <a:spcPts val="2800"/>
              </a:spcBef>
              <a:buBlip>
                <a:blip r:embed="rId2"/>
              </a:buBlip>
              <a:defRPr sz="4250"/>
            </a:pPr>
            <a:endParaRPr/>
          </a:p>
          <a:p>
            <a:pPr marL="1295400" lvl="1" indent="-647700" defTabSz="550545">
              <a:spcBef>
                <a:spcPts val="2800"/>
              </a:spcBef>
              <a:buBlip>
                <a:blip r:embed="rId2"/>
              </a:buBlip>
              <a:defRPr sz="4250"/>
            </a:pPr>
            <a:r>
              <a:t>Mes voisins parlent</a:t>
            </a:r>
            <a:r>
              <a:rPr u="sng"/>
              <a:t> à la concierge. </a:t>
            </a:r>
          </a:p>
          <a:p>
            <a:pPr marL="1295400" lvl="1" indent="-647700" defTabSz="550545">
              <a:spcBef>
                <a:spcPts val="2800"/>
              </a:spcBef>
              <a:buBlip>
                <a:blip r:embed="rId2"/>
              </a:buBlip>
              <a:defRPr sz="4250"/>
            </a:pPr>
            <a:r>
              <a:rPr>
                <a:solidFill>
                  <a:schemeClr val="accent5"/>
                </a:solidFill>
              </a:rPr>
              <a:t>* </a:t>
            </a:r>
            <a:r>
              <a:rPr u="sng"/>
              <a:t>À la concierge</a:t>
            </a:r>
            <a:r>
              <a:t> mes voisins parlent.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Établir des propriétés syntaxiques dans un syntagme: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1384221" cy="10718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Établir des propriétés syntaxiques dans un syntagme:</a:t>
            </a:r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rPr u="sng"/>
              <a:t>Le</a:t>
            </a:r>
            <a:r>
              <a:t> vélo de </a:t>
            </a:r>
            <a:r>
              <a:rPr u="sng"/>
              <a:t>mon</a:t>
            </a:r>
            <a:r>
              <a:t> petit-fils</a:t>
            </a:r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rPr>
                <a:solidFill>
                  <a:schemeClr val="accent5"/>
                </a:solidFill>
              </a:rPr>
              <a:t>*</a:t>
            </a:r>
            <a:r>
              <a:t>vélo </a:t>
            </a:r>
            <a:r>
              <a:rPr u="sng"/>
              <a:t>le</a:t>
            </a:r>
            <a:r>
              <a:t> de petit-fils </a:t>
            </a:r>
            <a:r>
              <a:rPr u="sng"/>
              <a:t>mon</a:t>
            </a:r>
          </a:p>
          <a:p>
            <a:pPr marL="670560" indent="-670560">
              <a:spcBef>
                <a:spcPts val="3200"/>
              </a:spcBef>
              <a:buBlip>
                <a:blip r:embed="rId2"/>
              </a:buBlip>
              <a:defRPr sz="4400"/>
            </a:pPr>
            <a:endParaRPr u="sng"/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J’ai vu un </a:t>
            </a:r>
            <a:r>
              <a:rPr u="sng"/>
              <a:t>magnifique</a:t>
            </a:r>
            <a:r>
              <a:t> film/ J’ai vu un film </a:t>
            </a:r>
            <a:r>
              <a:rPr u="sng"/>
              <a:t>magnifique</a:t>
            </a:r>
          </a:p>
          <a:p>
            <a:pPr marL="2956560" lvl="3" indent="-670560">
              <a:spcBef>
                <a:spcPts val="3200"/>
              </a:spcBef>
              <a:buBlip>
                <a:blip r:embed="rId2"/>
              </a:buBlip>
              <a:defRPr sz="4400"/>
            </a:pPr>
            <a:r>
              <a:t>Un </a:t>
            </a:r>
            <a:r>
              <a:rPr u="sng"/>
              <a:t>grand</a:t>
            </a:r>
            <a:r>
              <a:t> homme/ Un homme </a:t>
            </a:r>
            <a:r>
              <a:rPr u="sng"/>
              <a:t>grand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4) L’inser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4) L’insertion</a:t>
            </a:r>
          </a:p>
        </p:txBody>
      </p:sp>
      <p:sp>
        <p:nvSpPr>
          <p:cNvPr id="237" name="Étude des combinaisons possibles:…"/>
          <p:cNvSpPr txBox="1">
            <a:spLocks noGrp="1"/>
          </p:cNvSpPr>
          <p:nvPr>
            <p:ph type="body" idx="1"/>
          </p:nvPr>
        </p:nvSpPr>
        <p:spPr>
          <a:xfrm>
            <a:off x="1778000" y="3637722"/>
            <a:ext cx="20828000" cy="830027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85800" indent="-685800" defTabSz="582929">
              <a:spcBef>
                <a:spcPts val="4500"/>
              </a:spcBef>
              <a:buBlip>
                <a:blip r:embed="rId2"/>
              </a:buBlip>
              <a:defRPr sz="4500"/>
            </a:pPr>
            <a:r>
              <a:rPr dirty="0"/>
              <a:t>Étude des </a:t>
            </a:r>
            <a:r>
              <a:rPr dirty="0" err="1"/>
              <a:t>combinaisons</a:t>
            </a:r>
            <a:r>
              <a:rPr dirty="0"/>
              <a:t> </a:t>
            </a:r>
            <a:r>
              <a:rPr dirty="0" err="1"/>
              <a:t>possibles</a:t>
            </a:r>
            <a:r>
              <a:rPr dirty="0"/>
              <a:t>: </a:t>
            </a:r>
          </a:p>
          <a:p>
            <a:pPr marL="2057400" lvl="2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/>
              <a:t>Le </a:t>
            </a:r>
            <a:r>
              <a:rPr dirty="0" err="1"/>
              <a:t>voisin</a:t>
            </a:r>
            <a:r>
              <a:rPr dirty="0"/>
              <a:t> fait trop de bruit</a:t>
            </a:r>
          </a:p>
          <a:p>
            <a:pPr marL="2057400" lvl="2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 err="1"/>
              <a:t>L’</a:t>
            </a:r>
            <a:r>
              <a:rPr u="sng" dirty="0" err="1"/>
              <a:t>autre</a:t>
            </a:r>
            <a:r>
              <a:rPr dirty="0"/>
              <a:t> </a:t>
            </a:r>
            <a:r>
              <a:rPr dirty="0" err="1"/>
              <a:t>voisin</a:t>
            </a:r>
            <a:r>
              <a:rPr dirty="0"/>
              <a:t>/ Le </a:t>
            </a:r>
            <a:r>
              <a:rPr u="sng" dirty="0" err="1"/>
              <a:t>même</a:t>
            </a:r>
            <a:r>
              <a:rPr dirty="0"/>
              <a:t> </a:t>
            </a:r>
            <a:r>
              <a:rPr dirty="0" err="1"/>
              <a:t>voisin</a:t>
            </a:r>
            <a:r>
              <a:rPr dirty="0"/>
              <a:t>/</a:t>
            </a: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Le </a:t>
            </a:r>
            <a:r>
              <a:rPr u="sng" dirty="0" err="1"/>
              <a:t>mon</a:t>
            </a:r>
            <a:r>
              <a:rPr dirty="0"/>
              <a:t> </a:t>
            </a:r>
            <a:r>
              <a:rPr dirty="0" err="1"/>
              <a:t>voisin</a:t>
            </a:r>
            <a:endParaRPr dirty="0"/>
          </a:p>
          <a:p>
            <a:pPr defTabSz="582929">
              <a:spcBef>
                <a:spcPts val="4500"/>
              </a:spcBef>
              <a:buSzTx/>
              <a:buFont typeface="Arial" panose="020B0604020202020204" pitchFamily="34" charset="0"/>
              <a:buChar char="•"/>
              <a:defRPr sz="4500"/>
            </a:pPr>
            <a:r>
              <a:rPr dirty="0" err="1"/>
              <a:t>Degré</a:t>
            </a:r>
            <a:r>
              <a:rPr dirty="0"/>
              <a:t> de </a:t>
            </a:r>
            <a:r>
              <a:rPr dirty="0" err="1"/>
              <a:t>cohésion</a:t>
            </a:r>
            <a:r>
              <a:rPr dirty="0"/>
              <a:t> d’un </a:t>
            </a:r>
            <a:r>
              <a:rPr dirty="0" err="1"/>
              <a:t>syntagme</a:t>
            </a:r>
            <a:endParaRPr dirty="0"/>
          </a:p>
          <a:p>
            <a:pPr marL="3429000" lvl="4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/>
              <a:t>Il </a:t>
            </a:r>
            <a:r>
              <a:rPr dirty="0" err="1"/>
              <a:t>tient</a:t>
            </a:r>
            <a:r>
              <a:rPr dirty="0"/>
              <a:t> à son travail.</a:t>
            </a:r>
          </a:p>
          <a:p>
            <a:pPr marL="3429000" lvl="4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/>
              <a:t>Il </a:t>
            </a:r>
            <a:r>
              <a:rPr dirty="0" err="1"/>
              <a:t>tient</a:t>
            </a:r>
            <a:r>
              <a:rPr dirty="0"/>
              <a:t> </a:t>
            </a:r>
            <a:r>
              <a:rPr u="sng" dirty="0" err="1"/>
              <a:t>vraiment</a:t>
            </a:r>
            <a:r>
              <a:rPr dirty="0"/>
              <a:t> à son travail.</a:t>
            </a:r>
          </a:p>
          <a:p>
            <a:pPr marL="3429000" lvl="4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 Il </a:t>
            </a:r>
            <a:r>
              <a:rPr dirty="0" err="1"/>
              <a:t>tient</a:t>
            </a:r>
            <a:r>
              <a:rPr dirty="0"/>
              <a:t> à </a:t>
            </a:r>
            <a:r>
              <a:rPr u="sng" dirty="0" err="1"/>
              <a:t>vraiment</a:t>
            </a:r>
            <a:r>
              <a:rPr dirty="0"/>
              <a:t> son travail.</a:t>
            </a:r>
          </a:p>
          <a:p>
            <a:pPr marL="3429000" lvl="4" indent="-685800" defTabSz="582929">
              <a:spcBef>
                <a:spcPts val="1800"/>
              </a:spcBef>
              <a:buBlip>
                <a:blip r:embed="rId2"/>
              </a:buBlip>
              <a:defRPr sz="4500"/>
            </a:pPr>
            <a:r>
              <a:rPr dirty="0">
                <a:solidFill>
                  <a:schemeClr val="accent5"/>
                </a:solidFill>
              </a:rPr>
              <a:t>*</a:t>
            </a:r>
            <a:r>
              <a:rPr dirty="0"/>
              <a:t> Il </a:t>
            </a:r>
            <a:r>
              <a:rPr dirty="0" err="1"/>
              <a:t>tient</a:t>
            </a:r>
            <a:r>
              <a:rPr dirty="0"/>
              <a:t> à son </a:t>
            </a:r>
            <a:r>
              <a:rPr u="sng" dirty="0" err="1"/>
              <a:t>vraiment</a:t>
            </a:r>
            <a:r>
              <a:rPr dirty="0"/>
              <a:t> travail.</a:t>
            </a:r>
            <a:endParaRPr lang="it-IT" dirty="0"/>
          </a:p>
          <a:p>
            <a:pPr marL="381000" indent="-685800" defTabSz="582929">
              <a:spcBef>
                <a:spcPts val="1800"/>
              </a:spcBef>
              <a:defRPr sz="4500"/>
            </a:pPr>
            <a:r>
              <a:rPr lang="it-IT" dirty="0"/>
              <a:t>L’enfant </a:t>
            </a:r>
            <a:r>
              <a:rPr lang="it-IT" dirty="0" err="1"/>
              <a:t>joue</a:t>
            </a:r>
            <a:endParaRPr lang="it-IT" dirty="0"/>
          </a:p>
          <a:p>
            <a:pPr marL="1143000" lvl="1" indent="-685800" defTabSz="582929">
              <a:spcBef>
                <a:spcPts val="1800"/>
              </a:spcBef>
              <a:defRPr sz="4500"/>
            </a:pPr>
            <a:r>
              <a:rPr lang="it-IT" dirty="0"/>
              <a:t>L’enfant, </a:t>
            </a:r>
            <a:r>
              <a:rPr lang="it-IT" dirty="0" err="1"/>
              <a:t>calmement</a:t>
            </a:r>
            <a:r>
              <a:rPr lang="it-IT" dirty="0"/>
              <a:t>, </a:t>
            </a:r>
            <a:r>
              <a:rPr lang="it-IT" dirty="0" err="1"/>
              <a:t>joue</a:t>
            </a:r>
            <a:r>
              <a:rPr lang="it-IT" dirty="0"/>
              <a:t>.</a:t>
            </a:r>
          </a:p>
          <a:p>
            <a:pPr marL="1143000" lvl="1" indent="-685800" defTabSz="582929">
              <a:spcBef>
                <a:spcPts val="1800"/>
              </a:spcBef>
              <a:defRPr sz="4500"/>
            </a:pPr>
            <a:r>
              <a:rPr lang="it-IT" dirty="0">
                <a:solidFill>
                  <a:srgbClr val="FF0000"/>
                </a:solidFill>
              </a:rPr>
              <a:t>*</a:t>
            </a:r>
            <a:r>
              <a:rPr lang="it-IT" dirty="0"/>
              <a:t>Il, </a:t>
            </a:r>
            <a:r>
              <a:rPr lang="it-IT" dirty="0" err="1"/>
              <a:t>calmement</a:t>
            </a:r>
            <a:r>
              <a:rPr lang="it-IT" dirty="0"/>
              <a:t>, </a:t>
            </a:r>
            <a:r>
              <a:rPr lang="it-IT" dirty="0" err="1"/>
              <a:t>joue</a:t>
            </a:r>
            <a:r>
              <a:rPr lang="it-IT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’analyse en constituants immédiats"/>
          <p:cNvSpPr txBox="1">
            <a:spLocks noGrp="1"/>
          </p:cNvSpPr>
          <p:nvPr>
            <p:ph type="ctrTitle"/>
          </p:nvPr>
        </p:nvSpPr>
        <p:spPr>
          <a:xfrm>
            <a:off x="1778000" y="47752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L’analyse en constituants immédiats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yntaxe: étude de l’organisation des mots et des groupes de mots (syntagmes) dans la phrase…"/>
          <p:cNvSpPr txBox="1">
            <a:spLocks noGrp="1"/>
          </p:cNvSpPr>
          <p:nvPr>
            <p:ph type="body" idx="1"/>
          </p:nvPr>
        </p:nvSpPr>
        <p:spPr>
          <a:xfrm>
            <a:off x="1778000" y="1778000"/>
            <a:ext cx="20828000" cy="10160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Syntaxe: étude de l’organisation des mots et des groupes de mots (syntagmes) dans la phrase</a:t>
            </a:r>
          </a:p>
          <a:p>
            <a:pPr>
              <a:buBlip>
                <a:blip r:embed="rId2"/>
              </a:buBlip>
            </a:pPr>
            <a:r>
              <a:t>Chaîne parlée : ordre linéaire &gt; ordre apparent</a:t>
            </a:r>
          </a:p>
          <a:p>
            <a:pPr>
              <a:buBlip>
                <a:blip r:embed="rId2"/>
              </a:buBlip>
            </a:pPr>
            <a:r>
              <a:t>Analyse syntaxique : met en évidence l’organisation profonde &gt; hiérarchie</a:t>
            </a:r>
          </a:p>
          <a:p>
            <a:pPr>
              <a:buBlip>
                <a:blip r:embed="rId2"/>
              </a:buBlip>
            </a:pPr>
            <a:r>
              <a:t>Combinaison d’éléments en unités supérieures &gt; analyse distributionnelle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’AC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L’ACI</a:t>
            </a:r>
          </a:p>
        </p:txBody>
      </p:sp>
      <p:sp>
        <p:nvSpPr>
          <p:cNvPr id="244" name="Décomposition de la phrase (P) en constituants directs, “immédiatement inférieurs”, “majeurs” puis chaque composant majeur est à son tour décomposer en CI etc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Décomposition de la phrase (P) en constituants directs, “immédiatement inférieurs”, “majeurs” puis chaque composant majeur est à son tour décomposer en CI etc</a:t>
            </a:r>
          </a:p>
          <a:p>
            <a:pPr>
              <a:buBlip>
                <a:blip r:embed="rId2"/>
              </a:buBlip>
            </a:pPr>
            <a:r>
              <a:t>Fait apparaître les dépendances syntaxiques entre constituants &gt; l’organisation </a:t>
            </a:r>
            <a:r>
              <a:rPr u="sng"/>
              <a:t>hiérarchique</a:t>
            </a:r>
            <a:r>
              <a:t> de la phrase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présentation graph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Représentation graphique</a:t>
            </a:r>
          </a:p>
        </p:txBody>
      </p:sp>
      <p:sp>
        <p:nvSpPr>
          <p:cNvPr id="247" name="Représentation arborescente : P &gt; SN, SV…"/>
          <p:cNvSpPr txBox="1">
            <a:spLocks noGrp="1"/>
          </p:cNvSpPr>
          <p:nvPr>
            <p:ph type="body" idx="1"/>
          </p:nvPr>
        </p:nvSpPr>
        <p:spPr>
          <a:xfrm>
            <a:off x="1778000" y="4635500"/>
            <a:ext cx="20828000" cy="8039100"/>
          </a:xfrm>
          <a:prstGeom prst="rect">
            <a:avLst/>
          </a:prstGeom>
        </p:spPr>
        <p:txBody>
          <a:bodyPr anchor="t"/>
          <a:lstStyle/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Représentation arborescente : P &gt; SN, SV</a:t>
            </a:r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endParaRPr/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endParaRPr/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endParaRPr/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endParaRPr/>
          </a:p>
          <a:p>
            <a:pPr marL="739140" indent="-739140" defTabSz="628269">
              <a:spcBef>
                <a:spcPts val="4900"/>
              </a:spcBef>
              <a:buBlip>
                <a:blip r:embed="rId2"/>
              </a:buBlip>
              <a:defRPr sz="4850"/>
            </a:pPr>
            <a:r>
              <a:t>Constituants immédiats de P : SN, SV, SP </a:t>
            </a:r>
          </a:p>
        </p:txBody>
      </p:sp>
      <p:pic>
        <p:nvPicPr>
          <p:cNvPr id="248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9232598">
            <a:off x="8260340" y="8251180"/>
            <a:ext cx="3218493" cy="88901"/>
          </a:xfrm>
          <a:prstGeom prst="rect">
            <a:avLst/>
          </a:prstGeom>
        </p:spPr>
      </p:pic>
      <p:sp>
        <p:nvSpPr>
          <p:cNvPr id="250" name="P"/>
          <p:cNvSpPr txBox="1"/>
          <p:nvPr/>
        </p:nvSpPr>
        <p:spPr>
          <a:xfrm>
            <a:off x="10704773" y="60881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pic>
        <p:nvPicPr>
          <p:cNvPr id="251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2230049">
            <a:off x="10755298" y="8251180"/>
            <a:ext cx="3346065" cy="88901"/>
          </a:xfrm>
          <a:prstGeom prst="rect">
            <a:avLst/>
          </a:prstGeom>
        </p:spPr>
      </p:pic>
      <p:sp>
        <p:nvSpPr>
          <p:cNvPr id="253" name="SN"/>
          <p:cNvSpPr txBox="1"/>
          <p:nvPr/>
        </p:nvSpPr>
        <p:spPr>
          <a:xfrm>
            <a:off x="7575241" y="93774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54" name="SV"/>
          <p:cNvSpPr txBox="1"/>
          <p:nvPr/>
        </p:nvSpPr>
        <p:spPr>
          <a:xfrm>
            <a:off x="13380039" y="9471443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es enfants regardent la télévision dans le salon.…"/>
          <p:cNvSpPr txBox="1">
            <a:spLocks noGrp="1"/>
          </p:cNvSpPr>
          <p:nvPr>
            <p:ph type="body" idx="1"/>
          </p:nvPr>
        </p:nvSpPr>
        <p:spPr>
          <a:xfrm>
            <a:off x="1403851" y="1318312"/>
            <a:ext cx="20828001" cy="107188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rPr dirty="0"/>
              <a:t>Les enfants </a:t>
            </a:r>
            <a:r>
              <a:rPr dirty="0" err="1"/>
              <a:t>regardent</a:t>
            </a:r>
            <a:r>
              <a:rPr dirty="0"/>
              <a:t> la </a:t>
            </a:r>
            <a:r>
              <a:rPr dirty="0" err="1"/>
              <a:t>télévision</a:t>
            </a:r>
            <a:r>
              <a:rPr dirty="0"/>
              <a:t> dans le salon.</a:t>
            </a:r>
          </a:p>
          <a:p>
            <a:pPr>
              <a:buBlip>
                <a:blip r:embed="rId2"/>
              </a:buBlip>
            </a:pPr>
            <a:r>
              <a:rPr dirty="0">
                <a:solidFill>
                  <a:srgbClr val="A8CA95"/>
                </a:solidFill>
              </a:rPr>
              <a:t>Les enfants</a:t>
            </a:r>
            <a:r>
              <a:rPr dirty="0"/>
              <a:t> </a:t>
            </a:r>
            <a:r>
              <a:rPr dirty="0" err="1">
                <a:solidFill>
                  <a:schemeClr val="accent3"/>
                </a:solidFill>
              </a:rPr>
              <a:t>regardent</a:t>
            </a:r>
            <a:r>
              <a:rPr dirty="0">
                <a:solidFill>
                  <a:schemeClr val="accent3"/>
                </a:solidFill>
              </a:rPr>
              <a:t> la </a:t>
            </a:r>
            <a:r>
              <a:rPr dirty="0" err="1">
                <a:solidFill>
                  <a:schemeClr val="accent3"/>
                </a:solidFill>
              </a:rPr>
              <a:t>télévision</a:t>
            </a:r>
            <a:r>
              <a:rPr dirty="0"/>
              <a:t> </a:t>
            </a:r>
            <a:r>
              <a:rPr dirty="0">
                <a:solidFill>
                  <a:schemeClr val="accent1"/>
                </a:solidFill>
              </a:rPr>
              <a:t>dans le salon.</a:t>
            </a:r>
          </a:p>
        </p:txBody>
      </p:sp>
      <p:pic>
        <p:nvPicPr>
          <p:cNvPr id="257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636422">
            <a:off x="3936753" y="6505624"/>
            <a:ext cx="6459778" cy="88901"/>
          </a:xfrm>
          <a:prstGeom prst="rect">
            <a:avLst/>
          </a:prstGeom>
        </p:spPr>
      </p:pic>
      <p:sp>
        <p:nvSpPr>
          <p:cNvPr id="259" name="P"/>
          <p:cNvSpPr txBox="1"/>
          <p:nvPr/>
        </p:nvSpPr>
        <p:spPr>
          <a:xfrm>
            <a:off x="9951468" y="4322883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pic>
        <p:nvPicPr>
          <p:cNvPr id="260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1807020">
            <a:off x="10095927" y="6602261"/>
            <a:ext cx="7201147" cy="88901"/>
          </a:xfrm>
          <a:prstGeom prst="rect">
            <a:avLst/>
          </a:prstGeom>
        </p:spPr>
      </p:pic>
      <p:pic>
        <p:nvPicPr>
          <p:cNvPr id="262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7298146">
            <a:off x="9094623" y="6505624"/>
            <a:ext cx="1836337" cy="88901"/>
          </a:xfrm>
          <a:prstGeom prst="rect">
            <a:avLst/>
          </a:prstGeom>
        </p:spPr>
      </p:pic>
      <p:sp>
        <p:nvSpPr>
          <p:cNvPr id="264" name="SN"/>
          <p:cNvSpPr txBox="1"/>
          <p:nvPr/>
        </p:nvSpPr>
        <p:spPr>
          <a:xfrm>
            <a:off x="2912025" y="7272215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8CA95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A8CA95"/>
                </a:solidFill>
              </a:rPr>
              <a:t>SN</a:t>
            </a:r>
          </a:p>
        </p:txBody>
      </p:sp>
      <p:sp>
        <p:nvSpPr>
          <p:cNvPr id="265" name="SV"/>
          <p:cNvSpPr txBox="1"/>
          <p:nvPr/>
        </p:nvSpPr>
        <p:spPr>
          <a:xfrm>
            <a:off x="8884239" y="7272215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8CA95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A8CA95"/>
                </a:solidFill>
              </a:rPr>
              <a:t>SV</a:t>
            </a:r>
          </a:p>
        </p:txBody>
      </p:sp>
      <p:sp>
        <p:nvSpPr>
          <p:cNvPr id="266" name="SP"/>
          <p:cNvSpPr txBox="1"/>
          <p:nvPr/>
        </p:nvSpPr>
        <p:spPr>
          <a:xfrm>
            <a:off x="17481241" y="7272215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8CA95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A8CA95"/>
                </a:solidFill>
              </a:rPr>
              <a:t>SP</a:t>
            </a:r>
          </a:p>
        </p:txBody>
      </p:sp>
      <p:sp>
        <p:nvSpPr>
          <p:cNvPr id="267" name="D"/>
          <p:cNvSpPr txBox="1"/>
          <p:nvPr/>
        </p:nvSpPr>
        <p:spPr>
          <a:xfrm>
            <a:off x="1996643" y="86154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68" name="N"/>
          <p:cNvSpPr txBox="1"/>
          <p:nvPr/>
        </p:nvSpPr>
        <p:spPr>
          <a:xfrm>
            <a:off x="4710532" y="86154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N</a:t>
            </a:r>
          </a:p>
        </p:txBody>
      </p:sp>
      <p:sp>
        <p:nvSpPr>
          <p:cNvPr id="269" name="V"/>
          <p:cNvSpPr txBox="1"/>
          <p:nvPr/>
        </p:nvSpPr>
        <p:spPr>
          <a:xfrm>
            <a:off x="7649763" y="8615483"/>
            <a:ext cx="66125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V</a:t>
            </a:r>
          </a:p>
        </p:txBody>
      </p:sp>
      <p:sp>
        <p:nvSpPr>
          <p:cNvPr id="270" name="SN"/>
          <p:cNvSpPr txBox="1"/>
          <p:nvPr/>
        </p:nvSpPr>
        <p:spPr>
          <a:xfrm>
            <a:off x="11016144" y="86154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SN</a:t>
            </a:r>
          </a:p>
        </p:txBody>
      </p:sp>
      <p:sp>
        <p:nvSpPr>
          <p:cNvPr id="271" name="Prep"/>
          <p:cNvSpPr txBox="1"/>
          <p:nvPr/>
        </p:nvSpPr>
        <p:spPr>
          <a:xfrm>
            <a:off x="14986907" y="8818683"/>
            <a:ext cx="192283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Prep</a:t>
            </a:r>
          </a:p>
        </p:txBody>
      </p:sp>
      <p:sp>
        <p:nvSpPr>
          <p:cNvPr id="272" name="SN"/>
          <p:cNvSpPr txBox="1"/>
          <p:nvPr/>
        </p:nvSpPr>
        <p:spPr>
          <a:xfrm>
            <a:off x="19565039" y="8818683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SN</a:t>
            </a:r>
          </a:p>
        </p:txBody>
      </p:sp>
      <p:sp>
        <p:nvSpPr>
          <p:cNvPr id="273" name="Les"/>
          <p:cNvSpPr txBox="1"/>
          <p:nvPr/>
        </p:nvSpPr>
        <p:spPr>
          <a:xfrm>
            <a:off x="1097660" y="12412109"/>
            <a:ext cx="1245373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Les</a:t>
            </a:r>
          </a:p>
        </p:txBody>
      </p:sp>
      <p:sp>
        <p:nvSpPr>
          <p:cNvPr id="274" name="enfants"/>
          <p:cNvSpPr txBox="1"/>
          <p:nvPr/>
        </p:nvSpPr>
        <p:spPr>
          <a:xfrm>
            <a:off x="3102132" y="12386962"/>
            <a:ext cx="2949503" cy="95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r>
              <a:t>enfants</a:t>
            </a:r>
          </a:p>
        </p:txBody>
      </p:sp>
      <p:sp>
        <p:nvSpPr>
          <p:cNvPr id="275" name="regardent"/>
          <p:cNvSpPr txBox="1"/>
          <p:nvPr/>
        </p:nvSpPr>
        <p:spPr>
          <a:xfrm>
            <a:off x="6207619" y="12418375"/>
            <a:ext cx="3545546" cy="89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r>
              <a:t>regardent</a:t>
            </a:r>
          </a:p>
        </p:txBody>
      </p:sp>
      <p:sp>
        <p:nvSpPr>
          <p:cNvPr id="276" name="D"/>
          <p:cNvSpPr txBox="1"/>
          <p:nvPr/>
        </p:nvSpPr>
        <p:spPr>
          <a:xfrm>
            <a:off x="9955538" y="100378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77" name="N"/>
          <p:cNvSpPr txBox="1"/>
          <p:nvPr/>
        </p:nvSpPr>
        <p:spPr>
          <a:xfrm>
            <a:off x="12461990" y="10037883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lvl1pPr>
          </a:lstStyle>
          <a:p>
            <a:r>
              <a:t>N</a:t>
            </a:r>
          </a:p>
        </p:txBody>
      </p:sp>
      <p:sp>
        <p:nvSpPr>
          <p:cNvPr id="278" name="dans"/>
          <p:cNvSpPr txBox="1"/>
          <p:nvPr/>
        </p:nvSpPr>
        <p:spPr>
          <a:xfrm>
            <a:off x="15223543" y="12412110"/>
            <a:ext cx="2110040" cy="103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dans</a:t>
            </a:r>
          </a:p>
        </p:txBody>
      </p:sp>
      <p:sp>
        <p:nvSpPr>
          <p:cNvPr id="279" name="D"/>
          <p:cNvSpPr txBox="1"/>
          <p:nvPr/>
        </p:nvSpPr>
        <p:spPr>
          <a:xfrm>
            <a:off x="18237114" y="100378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80" name="N"/>
          <p:cNvSpPr txBox="1"/>
          <p:nvPr/>
        </p:nvSpPr>
        <p:spPr>
          <a:xfrm>
            <a:off x="20864773" y="100378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lvl1pPr>
          </a:lstStyle>
          <a:p>
            <a:r>
              <a:t>N</a:t>
            </a:r>
          </a:p>
        </p:txBody>
      </p:sp>
      <p:sp>
        <p:nvSpPr>
          <p:cNvPr id="281" name="la"/>
          <p:cNvSpPr txBox="1"/>
          <p:nvPr/>
        </p:nvSpPr>
        <p:spPr>
          <a:xfrm>
            <a:off x="9912279" y="12349283"/>
            <a:ext cx="95264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</a:t>
            </a:r>
          </a:p>
        </p:txBody>
      </p:sp>
      <p:sp>
        <p:nvSpPr>
          <p:cNvPr id="282" name="télévision"/>
          <p:cNvSpPr txBox="1"/>
          <p:nvPr/>
        </p:nvSpPr>
        <p:spPr>
          <a:xfrm>
            <a:off x="11004956" y="12520228"/>
            <a:ext cx="3796488" cy="94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télévision</a:t>
            </a:r>
          </a:p>
        </p:txBody>
      </p:sp>
      <p:sp>
        <p:nvSpPr>
          <p:cNvPr id="283" name="le"/>
          <p:cNvSpPr txBox="1"/>
          <p:nvPr/>
        </p:nvSpPr>
        <p:spPr>
          <a:xfrm>
            <a:off x="18113804" y="12476283"/>
            <a:ext cx="87613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le</a:t>
            </a:r>
          </a:p>
        </p:txBody>
      </p:sp>
      <p:sp>
        <p:nvSpPr>
          <p:cNvPr id="284" name="salon"/>
          <p:cNvSpPr txBox="1"/>
          <p:nvPr/>
        </p:nvSpPr>
        <p:spPr>
          <a:xfrm>
            <a:off x="19998760" y="12349283"/>
            <a:ext cx="236968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salon</a:t>
            </a:r>
          </a:p>
        </p:txBody>
      </p:sp>
      <p:pic>
        <p:nvPicPr>
          <p:cNvPr id="285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8900000">
            <a:off x="2234083" y="8415216"/>
            <a:ext cx="864954" cy="88901"/>
          </a:xfrm>
          <a:prstGeom prst="rect">
            <a:avLst/>
          </a:prstGeom>
        </p:spPr>
      </p:pic>
      <p:pic>
        <p:nvPicPr>
          <p:cNvPr id="287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3882180" y="8375720"/>
            <a:ext cx="1310415" cy="88901"/>
          </a:xfrm>
          <a:prstGeom prst="rect">
            <a:avLst/>
          </a:prstGeom>
        </p:spPr>
      </p:pic>
      <p:pic>
        <p:nvPicPr>
          <p:cNvPr id="289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900000">
            <a:off x="7968061" y="8375720"/>
            <a:ext cx="1323867" cy="88901"/>
          </a:xfrm>
          <a:prstGeom prst="rect">
            <a:avLst/>
          </a:prstGeom>
        </p:spPr>
      </p:pic>
      <p:pic>
        <p:nvPicPr>
          <p:cNvPr id="291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9679313" y="8436643"/>
            <a:ext cx="1496717" cy="88901"/>
          </a:xfrm>
          <a:prstGeom prst="rect">
            <a:avLst/>
          </a:prstGeom>
        </p:spPr>
      </p:pic>
      <p:pic>
        <p:nvPicPr>
          <p:cNvPr id="293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9585809">
            <a:off x="10075397" y="9839811"/>
            <a:ext cx="1187081" cy="88901"/>
          </a:xfrm>
          <a:prstGeom prst="rect">
            <a:avLst/>
          </a:prstGeom>
        </p:spPr>
      </p:pic>
      <p:pic>
        <p:nvPicPr>
          <p:cNvPr id="295" name="Linea" descr="Linea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707513">
            <a:off x="11108241" y="9841766"/>
            <a:ext cx="1419222" cy="88901"/>
          </a:xfrm>
          <a:prstGeom prst="rect">
            <a:avLst/>
          </a:prstGeom>
        </p:spPr>
      </p:pic>
      <p:pic>
        <p:nvPicPr>
          <p:cNvPr id="297" name="Linea" descr="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9384261">
            <a:off x="15982981" y="8539240"/>
            <a:ext cx="1657965" cy="88901"/>
          </a:xfrm>
          <a:prstGeom prst="rect">
            <a:avLst/>
          </a:prstGeom>
        </p:spPr>
      </p:pic>
      <p:pic>
        <p:nvPicPr>
          <p:cNvPr id="299" name="Linea" descr="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632323">
            <a:off x="18121010" y="8501654"/>
            <a:ext cx="2150955" cy="88901"/>
          </a:xfrm>
          <a:prstGeom prst="rect">
            <a:avLst/>
          </a:prstGeom>
        </p:spPr>
      </p:pic>
      <p:pic>
        <p:nvPicPr>
          <p:cNvPr id="301" name="Linea" descr="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03570" y="10880190"/>
            <a:ext cx="2410102" cy="88901"/>
          </a:xfrm>
          <a:prstGeom prst="rect">
            <a:avLst/>
          </a:prstGeom>
        </p:spPr>
      </p:pic>
      <p:pic>
        <p:nvPicPr>
          <p:cNvPr id="303" name="Linea" descr="Linea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16051675">
            <a:off x="3972896" y="10852607"/>
            <a:ext cx="2265008" cy="88901"/>
          </a:xfrm>
          <a:prstGeom prst="rect">
            <a:avLst/>
          </a:prstGeom>
        </p:spPr>
      </p:pic>
      <p:pic>
        <p:nvPicPr>
          <p:cNvPr id="305" name="Linea" descr="Linea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6726759" y="10852607"/>
            <a:ext cx="2679916" cy="88901"/>
          </a:xfrm>
          <a:prstGeom prst="rect">
            <a:avLst/>
          </a:prstGeom>
        </p:spPr>
      </p:pic>
      <p:pic>
        <p:nvPicPr>
          <p:cNvPr id="307" name="Linea" descr="Linea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9696518" y="11667226"/>
            <a:ext cx="1236454" cy="88901"/>
          </a:xfrm>
          <a:prstGeom prst="rect">
            <a:avLst/>
          </a:prstGeom>
        </p:spPr>
      </p:pic>
      <p:pic>
        <p:nvPicPr>
          <p:cNvPr id="309" name="Linea" descr="Linea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12284973" y="11667226"/>
            <a:ext cx="1236454" cy="88901"/>
          </a:xfrm>
          <a:prstGeom prst="rect">
            <a:avLst/>
          </a:prstGeom>
        </p:spPr>
      </p:pic>
      <p:pic>
        <p:nvPicPr>
          <p:cNvPr id="311" name="Linea" descr="Linea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4822090" y="10880190"/>
            <a:ext cx="2564022" cy="88901"/>
          </a:xfrm>
          <a:prstGeom prst="rect">
            <a:avLst/>
          </a:prstGeom>
        </p:spPr>
      </p:pic>
      <p:pic>
        <p:nvPicPr>
          <p:cNvPr id="313" name="Linea" descr="Linea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17714461" y="11667226"/>
            <a:ext cx="1537825" cy="88901"/>
          </a:xfrm>
          <a:prstGeom prst="rect">
            <a:avLst/>
          </a:prstGeom>
        </p:spPr>
      </p:pic>
      <p:pic>
        <p:nvPicPr>
          <p:cNvPr id="315" name="Linea" descr="Linea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16200000">
            <a:off x="20504150" y="11667226"/>
            <a:ext cx="1358900" cy="88901"/>
          </a:xfrm>
          <a:prstGeom prst="rect">
            <a:avLst/>
          </a:prstGeom>
        </p:spPr>
      </p:pic>
      <p:pic>
        <p:nvPicPr>
          <p:cNvPr id="317" name="Linea" descr="Linea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19767156">
            <a:off x="18809975" y="9836297"/>
            <a:ext cx="1297496" cy="88901"/>
          </a:xfrm>
          <a:prstGeom prst="rect">
            <a:avLst/>
          </a:prstGeom>
        </p:spPr>
      </p:pic>
      <p:pic>
        <p:nvPicPr>
          <p:cNvPr id="319" name="Linea" descr="Linea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 rot="12799398">
            <a:off x="19956732" y="9841766"/>
            <a:ext cx="1233407" cy="88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XERCIC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31113">
              <a:defRPr sz="8200"/>
            </a:pPr>
            <a:r>
              <a:t>EXERCICES</a:t>
            </a:r>
          </a:p>
          <a:p>
            <a:pPr defTabSz="531113">
              <a:defRPr sz="8200"/>
            </a:pPr>
            <a:r>
              <a:t>Analyse de 3 poèmes de J. Prévert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825AE1-A334-8A3F-631A-D556600F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général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5299E9-A068-1562-443F-708D6E37F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009" y="3021495"/>
            <a:ext cx="22700974" cy="9680713"/>
          </a:xfrm>
        </p:spPr>
        <p:txBody>
          <a:bodyPr>
            <a:normAutofit/>
          </a:bodyPr>
          <a:lstStyle/>
          <a:p>
            <a:r>
              <a:rPr lang="it-IT" dirty="0" err="1"/>
              <a:t>Notions</a:t>
            </a:r>
            <a:r>
              <a:rPr lang="it-IT" dirty="0"/>
              <a:t> de base de la </a:t>
            </a:r>
            <a:r>
              <a:rPr lang="it-IT" dirty="0" err="1"/>
              <a:t>syntaxe</a:t>
            </a:r>
            <a:r>
              <a:rPr lang="it-IT" dirty="0"/>
              <a:t> : </a:t>
            </a:r>
            <a:r>
              <a:rPr lang="it-IT" dirty="0" err="1"/>
              <a:t>phrase</a:t>
            </a:r>
            <a:r>
              <a:rPr lang="it-IT" dirty="0"/>
              <a:t>, </a:t>
            </a:r>
            <a:r>
              <a:rPr lang="it-IT" dirty="0" err="1"/>
              <a:t>syntagme</a:t>
            </a:r>
            <a:r>
              <a:rPr lang="it-IT" dirty="0"/>
              <a:t>, </a:t>
            </a:r>
            <a:r>
              <a:rPr lang="it-IT" dirty="0" err="1"/>
              <a:t>catégories</a:t>
            </a:r>
            <a:r>
              <a:rPr lang="it-IT" dirty="0"/>
              <a:t> </a:t>
            </a:r>
            <a:r>
              <a:rPr lang="it-IT" dirty="0" err="1"/>
              <a:t>syntaxiques</a:t>
            </a:r>
            <a:r>
              <a:rPr lang="it-IT" dirty="0"/>
              <a:t>, </a:t>
            </a:r>
            <a:r>
              <a:rPr lang="it-IT" dirty="0" err="1"/>
              <a:t>fonctions</a:t>
            </a:r>
            <a:r>
              <a:rPr lang="it-IT" dirty="0"/>
              <a:t> </a:t>
            </a:r>
            <a:r>
              <a:rPr lang="it-IT" dirty="0" err="1"/>
              <a:t>syntaxiques</a:t>
            </a:r>
            <a:endParaRPr lang="it-IT" dirty="0"/>
          </a:p>
          <a:p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syntagmes</a:t>
            </a:r>
            <a:r>
              <a:rPr lang="it-IT" dirty="0"/>
              <a:t> </a:t>
            </a:r>
            <a:r>
              <a:rPr lang="it-IT" dirty="0" err="1"/>
              <a:t>nominaux</a:t>
            </a:r>
            <a:r>
              <a:rPr lang="it-IT" dirty="0"/>
              <a:t>, </a:t>
            </a:r>
            <a:r>
              <a:rPr lang="it-IT" dirty="0" err="1"/>
              <a:t>verbaux</a:t>
            </a:r>
            <a:r>
              <a:rPr lang="it-IT" dirty="0"/>
              <a:t>, </a:t>
            </a:r>
            <a:r>
              <a:rPr lang="it-IT" dirty="0" err="1"/>
              <a:t>prépositionnels</a:t>
            </a:r>
            <a:endParaRPr lang="it-IT" dirty="0"/>
          </a:p>
          <a:p>
            <a:r>
              <a:rPr lang="it-IT" dirty="0"/>
              <a:t>La </a:t>
            </a:r>
            <a:r>
              <a:rPr lang="it-IT" dirty="0" err="1"/>
              <a:t>phrase</a:t>
            </a:r>
            <a:r>
              <a:rPr lang="it-IT" dirty="0"/>
              <a:t> </a:t>
            </a:r>
            <a:r>
              <a:rPr lang="it-IT" dirty="0" err="1"/>
              <a:t>complexe</a:t>
            </a:r>
            <a:endParaRPr lang="it-IT" dirty="0"/>
          </a:p>
          <a:p>
            <a:r>
              <a:rPr lang="it-IT" dirty="0" err="1"/>
              <a:t>Ordre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mots</a:t>
            </a:r>
            <a:r>
              <a:rPr lang="it-IT" dirty="0"/>
              <a:t> et </a:t>
            </a:r>
            <a:r>
              <a:rPr lang="it-IT" dirty="0" err="1"/>
              <a:t>expression</a:t>
            </a:r>
            <a:endParaRPr lang="it-IT" dirty="0"/>
          </a:p>
          <a:p>
            <a:r>
              <a:rPr lang="it-IT" dirty="0" err="1"/>
              <a:t>Syntaxe</a:t>
            </a:r>
            <a:r>
              <a:rPr lang="it-IT" dirty="0"/>
              <a:t> et </a:t>
            </a:r>
            <a:r>
              <a:rPr lang="it-IT" dirty="0" err="1"/>
              <a:t>registres</a:t>
            </a:r>
            <a:r>
              <a:rPr lang="it-IT" dirty="0"/>
              <a:t> de langue (</a:t>
            </a:r>
            <a:r>
              <a:rPr lang="it-IT" dirty="0" err="1"/>
              <a:t>écrit</a:t>
            </a:r>
            <a:r>
              <a:rPr lang="it-IT" dirty="0"/>
              <a:t>/</a:t>
            </a:r>
            <a:r>
              <a:rPr lang="it-IT" dirty="0" err="1"/>
              <a:t>oral</a:t>
            </a:r>
            <a:r>
              <a:rPr lang="it-IT" dirty="0"/>
              <a:t>; standard/</a:t>
            </a:r>
            <a:r>
              <a:rPr lang="it-IT" dirty="0" err="1"/>
              <a:t>familier</a:t>
            </a:r>
            <a:r>
              <a:rPr lang="it-IT" dirty="0"/>
              <a:t>)</a:t>
            </a:r>
          </a:p>
          <a:p>
            <a:r>
              <a:rPr lang="it-IT" dirty="0" err="1"/>
              <a:t>Syntaxe</a:t>
            </a:r>
            <a:r>
              <a:rPr lang="it-IT" dirty="0"/>
              <a:t> et </a:t>
            </a:r>
            <a:r>
              <a:rPr lang="it-IT" dirty="0" err="1"/>
              <a:t>traduction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23292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La belle saison…"/>
          <p:cNvSpPr txBox="1">
            <a:spLocks noGrp="1"/>
          </p:cNvSpPr>
          <p:nvPr>
            <p:ph type="title"/>
          </p:nvPr>
        </p:nvSpPr>
        <p:spPr>
          <a:xfrm>
            <a:off x="1778000" y="584200"/>
            <a:ext cx="20828000" cy="2484438"/>
          </a:xfrm>
          <a:prstGeom prst="rect">
            <a:avLst/>
          </a:prstGeom>
        </p:spPr>
        <p:txBody>
          <a:bodyPr/>
          <a:lstStyle/>
          <a:p>
            <a:pPr defTabSz="544068">
              <a:defRPr sz="6719"/>
            </a:pPr>
            <a:r>
              <a:t>La belle saison</a:t>
            </a:r>
          </a:p>
          <a:p>
            <a:pPr defTabSz="544068">
              <a:defRPr sz="6719"/>
            </a:pPr>
            <a:r>
              <a:t>Identifiez les syntagmes et les catégories</a:t>
            </a:r>
          </a:p>
        </p:txBody>
      </p:sp>
      <p:sp>
        <p:nvSpPr>
          <p:cNvPr id="325" name="À jeun perdue glacé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3898900"/>
            <a:ext cx="7134225" cy="8039100"/>
          </a:xfrm>
          <a:prstGeom prst="rect">
            <a:avLst/>
          </a:prstGeom>
        </p:spPr>
        <p:txBody>
          <a:bodyPr/>
          <a:lstStyle/>
          <a:p>
            <a:pPr marL="0" indent="0" defTabSz="531113">
              <a:spcBef>
                <a:spcPts val="2600"/>
              </a:spcBef>
              <a:buSzTx/>
              <a:buNone/>
              <a:defRPr sz="3607"/>
            </a:pPr>
            <a:endParaRPr/>
          </a:p>
          <a:p>
            <a:pPr marL="0" indent="0" defTabSz="531113">
              <a:spcBef>
                <a:spcPts val="2600"/>
              </a:spcBef>
              <a:buSzTx/>
              <a:buNone/>
              <a:defRPr sz="3607"/>
            </a:pPr>
            <a:r>
              <a:rPr>
                <a:solidFill>
                  <a:schemeClr val="accent5"/>
                </a:solidFill>
              </a:rPr>
              <a:t>À jeun</a:t>
            </a:r>
            <a:r>
              <a:t> </a:t>
            </a:r>
            <a:r>
              <a:rPr>
                <a:solidFill>
                  <a:srgbClr val="A8CA95"/>
                </a:solidFill>
              </a:rPr>
              <a:t>perdue</a:t>
            </a:r>
            <a:r>
              <a:t> </a:t>
            </a:r>
            <a:r>
              <a:rPr>
                <a:solidFill>
                  <a:srgbClr val="A8CA95"/>
                </a:solidFill>
              </a:rPr>
              <a:t>glacée</a:t>
            </a:r>
          </a:p>
          <a:p>
            <a:pPr marL="0" indent="0" defTabSz="531113">
              <a:spcBef>
                <a:spcPts val="2600"/>
              </a:spcBef>
              <a:buSzTx/>
              <a:buNone/>
              <a:defRPr sz="3607"/>
            </a:pPr>
            <a:r>
              <a:rPr>
                <a:solidFill>
                  <a:srgbClr val="A8CA95"/>
                </a:solidFill>
              </a:rPr>
              <a:t>Toute seule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sans un sou</a:t>
            </a:r>
          </a:p>
          <a:p>
            <a:pPr marL="0" indent="0" defTabSz="531113">
              <a:spcBef>
                <a:spcPts val="2600"/>
              </a:spcBef>
              <a:buSzTx/>
              <a:buNone/>
              <a:defRPr sz="3607">
                <a:solidFill>
                  <a:schemeClr val="accent3"/>
                </a:solidFill>
              </a:defRPr>
            </a:pPr>
            <a:r>
              <a:t>Une fille de seize ans</a:t>
            </a:r>
          </a:p>
          <a:p>
            <a:pPr marL="0" indent="0" defTabSz="531113">
              <a:spcBef>
                <a:spcPts val="2600"/>
              </a:spcBef>
              <a:buSzTx/>
              <a:buNone/>
              <a:defRPr sz="3607"/>
            </a:pPr>
            <a:r>
              <a:rPr>
                <a:solidFill>
                  <a:srgbClr val="A8CA95"/>
                </a:solidFill>
              </a:rPr>
              <a:t>Immobile</a:t>
            </a:r>
            <a:r>
              <a:t> </a:t>
            </a:r>
            <a:r>
              <a:rPr>
                <a:solidFill>
                  <a:schemeClr val="accent6">
                    <a:satOff val="-24619"/>
                    <a:lumOff val="-27433"/>
                  </a:schemeClr>
                </a:solidFill>
              </a:rPr>
              <a:t>debout</a:t>
            </a:r>
          </a:p>
          <a:p>
            <a:pPr marL="0" indent="0" defTabSz="531113">
              <a:spcBef>
                <a:spcPts val="2600"/>
              </a:spcBef>
              <a:buSzTx/>
              <a:buNone/>
              <a:defRPr sz="3607">
                <a:solidFill>
                  <a:schemeClr val="accent3"/>
                </a:solidFill>
              </a:defRPr>
            </a:pPr>
            <a:r>
              <a:t>Place de la Concorde</a:t>
            </a:r>
          </a:p>
          <a:p>
            <a:pPr marL="0" indent="0" defTabSz="531113">
              <a:spcBef>
                <a:spcPts val="2600"/>
              </a:spcBef>
              <a:buSzTx/>
              <a:buNone/>
              <a:defRPr sz="3607"/>
            </a:pPr>
            <a:r>
              <a:rPr>
                <a:solidFill>
                  <a:schemeClr val="accent5"/>
                </a:solidFill>
              </a:rPr>
              <a:t>À midi</a:t>
            </a:r>
            <a:r>
              <a:t> </a:t>
            </a:r>
            <a:r>
              <a:rPr>
                <a:solidFill>
                  <a:schemeClr val="accent3"/>
                </a:solidFill>
              </a:rPr>
              <a:t>le Quinze août</a:t>
            </a:r>
          </a:p>
        </p:txBody>
      </p:sp>
      <p:sp>
        <p:nvSpPr>
          <p:cNvPr id="326" name="À jeun : SP - perdue : SA - glacée: SA…"/>
          <p:cNvSpPr txBox="1"/>
          <p:nvPr/>
        </p:nvSpPr>
        <p:spPr>
          <a:xfrm>
            <a:off x="9637006" y="4721754"/>
            <a:ext cx="13895807" cy="639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4400"/>
            </a:pPr>
            <a:r>
              <a:t>À jeun : SP - perdue : SA - glacée: SA </a:t>
            </a:r>
          </a:p>
          <a:p>
            <a:pPr algn="l">
              <a:spcBef>
                <a:spcPts val="3200"/>
              </a:spcBef>
              <a:defRPr sz="4400"/>
            </a:pPr>
            <a:r>
              <a:t>Toute seule : SA - Sans un sou : SP</a:t>
            </a:r>
          </a:p>
          <a:p>
            <a:pPr algn="l">
              <a:spcBef>
                <a:spcPts val="3200"/>
              </a:spcBef>
              <a:defRPr sz="4400"/>
            </a:pPr>
            <a:r>
              <a:t>Une fille de seize ans : SN</a:t>
            </a:r>
          </a:p>
          <a:p>
            <a:pPr algn="l">
              <a:spcBef>
                <a:spcPts val="3200"/>
              </a:spcBef>
              <a:defRPr sz="4400"/>
            </a:pPr>
            <a:r>
              <a:t>Immobile : SA - Debout: adv</a:t>
            </a:r>
          </a:p>
          <a:p>
            <a:pPr algn="l">
              <a:spcBef>
                <a:spcPts val="3200"/>
              </a:spcBef>
              <a:defRPr sz="4400"/>
            </a:pPr>
            <a:r>
              <a:t>Place de la Concorde : SN</a:t>
            </a:r>
          </a:p>
          <a:p>
            <a:pPr algn="l">
              <a:spcBef>
                <a:spcPts val="3200"/>
              </a:spcBef>
              <a:defRPr sz="4400"/>
            </a:pPr>
            <a:r>
              <a:t>À midi : SP - le Quinze août : SN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Déjeuner du matin…"/>
          <p:cNvSpPr txBox="1">
            <a:spLocks noGrp="1"/>
          </p:cNvSpPr>
          <p:nvPr>
            <p:ph type="title"/>
          </p:nvPr>
        </p:nvSpPr>
        <p:spPr>
          <a:xfrm>
            <a:off x="1827014" y="-482600"/>
            <a:ext cx="20828001" cy="3492500"/>
          </a:xfrm>
          <a:prstGeom prst="rect">
            <a:avLst/>
          </a:prstGeom>
        </p:spPr>
        <p:txBody>
          <a:bodyPr/>
          <a:lstStyle/>
          <a:p>
            <a:r>
              <a:t>Déjeuner du matin</a:t>
            </a:r>
          </a:p>
          <a:p>
            <a:pPr>
              <a:defRPr sz="4800"/>
            </a:pPr>
            <a:r>
              <a:t>Relevez les vers composés d’une phrase syntaxique</a:t>
            </a:r>
          </a:p>
        </p:txBody>
      </p:sp>
      <p:sp>
        <p:nvSpPr>
          <p:cNvPr id="329" name="Il a mis le café…"/>
          <p:cNvSpPr txBox="1">
            <a:spLocks noGrp="1"/>
          </p:cNvSpPr>
          <p:nvPr>
            <p:ph type="body" idx="1"/>
          </p:nvPr>
        </p:nvSpPr>
        <p:spPr>
          <a:xfrm>
            <a:off x="473471" y="2260996"/>
            <a:ext cx="23260944" cy="11047712"/>
          </a:xfrm>
          <a:prstGeom prst="rect">
            <a:avLst/>
          </a:prstGeom>
        </p:spPr>
        <p:txBody>
          <a:bodyPr numCol="2" spcCol="1163047"/>
          <a:lstStyle/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 le café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/>
            </a:pPr>
            <a:r>
              <a:rPr>
                <a:solidFill>
                  <a:schemeClr val="accent5"/>
                </a:solidFill>
              </a:rPr>
              <a:t>Dans la tasse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 le lait 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/>
            </a:pPr>
            <a:r>
              <a:rPr>
                <a:solidFill>
                  <a:schemeClr val="accent5"/>
                </a:solidFill>
              </a:rPr>
              <a:t>Dans la tasse de café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 le sucre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/>
            </a:pPr>
            <a:r>
              <a:rPr>
                <a:solidFill>
                  <a:schemeClr val="accent5"/>
                </a:solidFill>
              </a:rPr>
              <a:t>Dans le café au lait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/>
            </a:pPr>
            <a:r>
              <a:rPr>
                <a:solidFill>
                  <a:schemeClr val="accent5"/>
                </a:solidFill>
              </a:rPr>
              <a:t>Avec la petite cuiller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tourné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bu le café au lait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t>Et </a:t>
            </a: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reposé la tasse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/>
            </a:pPr>
            <a:r>
              <a:rPr>
                <a:solidFill>
                  <a:schemeClr val="accent5"/>
                </a:solidFill>
              </a:rPr>
              <a:t>Sans me parler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allumé 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>
                <a:solidFill>
                  <a:schemeClr val="accent3">
                    <a:satOff val="-19059"/>
                    <a:lumOff val="-22550"/>
                  </a:schemeClr>
                </a:solidFill>
              </a:defRPr>
            </a:pPr>
            <a:r>
              <a:t>Une cigarette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961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fait des ronds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350"/>
            </a:pPr>
            <a:r>
              <a:rPr>
                <a:solidFill>
                  <a:schemeClr val="accent5"/>
                </a:solidFill>
              </a:rPr>
              <a:t>Avec la fumée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350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 les cendres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Dans le cendrier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Sans me parler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Sans me regarder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s’est levé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3"/>
                </a:solidFill>
              </a:rPr>
              <a:t>Son chapeau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sur sa tête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a mis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>
                <a:solidFill>
                  <a:schemeClr val="accent3"/>
                </a:solidFill>
              </a:defRPr>
            </a:pPr>
            <a:r>
              <a:t>Son manteau de pluie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t>Parce qu’ </a:t>
            </a: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pleuvait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t>Et </a:t>
            </a:r>
            <a:r>
              <a:rPr>
                <a:solidFill>
                  <a:schemeClr val="accent3"/>
                </a:solidFill>
              </a:rPr>
              <a:t>il</a:t>
            </a:r>
            <a:r>
              <a:t> </a:t>
            </a:r>
            <a:r>
              <a:rPr>
                <a:solidFill>
                  <a:srgbClr val="A8CA95"/>
                </a:solidFill>
              </a:rPr>
              <a:t>est parti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Sous la pluie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Sans une parole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5"/>
                </a:solidFill>
              </a:rPr>
              <a:t>Sans me regarder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t>Et </a:t>
            </a:r>
            <a:r>
              <a:rPr>
                <a:solidFill>
                  <a:schemeClr val="accent3"/>
                </a:solidFill>
              </a:rPr>
              <a:t>moi</a:t>
            </a:r>
            <a:r>
              <a:t> </a:t>
            </a:r>
            <a:r>
              <a:rPr>
                <a:solidFill>
                  <a:schemeClr val="accent3"/>
                </a:solidFill>
              </a:rPr>
              <a:t>j</a:t>
            </a:r>
            <a:r>
              <a:rPr>
                <a:solidFill>
                  <a:srgbClr val="A8CA95"/>
                </a:solidFill>
              </a:rPr>
              <a:t>’ai pris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/>
            </a:pPr>
            <a:r>
              <a:rPr>
                <a:solidFill>
                  <a:schemeClr val="accent3"/>
                </a:solidFill>
              </a:rPr>
              <a:t>Ma tête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dans ma main</a:t>
            </a:r>
          </a:p>
          <a:p>
            <a:pPr marL="0" indent="0" defTabSz="304418">
              <a:spcBef>
                <a:spcPts val="900"/>
              </a:spcBef>
              <a:buSzTx/>
              <a:buNone/>
              <a:defRPr sz="2773" u="sng"/>
            </a:pPr>
            <a:r>
              <a:t>Et </a:t>
            </a:r>
            <a:r>
              <a:rPr>
                <a:solidFill>
                  <a:schemeClr val="accent3"/>
                </a:solidFill>
              </a:rPr>
              <a:t>j’</a:t>
            </a:r>
            <a:r>
              <a:rPr>
                <a:solidFill>
                  <a:srgbClr val="A8CA95"/>
                </a:solidFill>
              </a:rPr>
              <a:t>ai pleuré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st-ce que ces phrases sont acceptab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Est-ce que ces phrases sont acceptables?</a:t>
            </a:r>
          </a:p>
        </p:txBody>
      </p:sp>
      <p:sp>
        <p:nvSpPr>
          <p:cNvPr id="332" name="Comparez :…"/>
          <p:cNvSpPr txBox="1">
            <a:spLocks noGrp="1"/>
          </p:cNvSpPr>
          <p:nvPr>
            <p:ph type="body" idx="1"/>
          </p:nvPr>
        </p:nvSpPr>
        <p:spPr>
          <a:xfrm>
            <a:off x="482600" y="3766492"/>
            <a:ext cx="22351306" cy="831661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Comparez : 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t>Il a bu le café au lait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t>Il a allumé// Il a allumé une cigarette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t>Il a mis// Il a mis son manteau de pluie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t>Il a mis le café // Il a mis le café dans la tasse</a:t>
            </a:r>
          </a:p>
          <a:p>
            <a:pPr lvl="1">
              <a:spcBef>
                <a:spcPts val="1800"/>
              </a:spcBef>
              <a:buBlip>
                <a:blip r:embed="rId2"/>
              </a:buBlip>
            </a:pPr>
            <a:r>
              <a:t>Il a mis les cendres // Il a mis les cendres dans le cendrier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présenter graphiqu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Représenter graphiquement</a:t>
            </a:r>
          </a:p>
        </p:txBody>
      </p:sp>
      <p:sp>
        <p:nvSpPr>
          <p:cNvPr id="335" name="J’ai pleuré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J’ai pleuré.</a:t>
            </a:r>
          </a:p>
          <a:p>
            <a:pPr>
              <a:buBlip>
                <a:blip r:embed="rId2"/>
              </a:buBlip>
            </a:pPr>
            <a:r>
              <a:t>Il a allumé une cigarette.</a:t>
            </a:r>
          </a:p>
          <a:p>
            <a:pPr>
              <a:buBlip>
                <a:blip r:embed="rId2"/>
              </a:buBlip>
            </a:pPr>
            <a:r>
              <a:t>Il a bu le café au lait.</a:t>
            </a:r>
          </a:p>
          <a:p>
            <a:pPr>
              <a:buBlip>
                <a:blip r:embed="rId2"/>
              </a:buBlip>
            </a:pPr>
            <a:r>
              <a:t>Il est parti sous la pluie.</a:t>
            </a:r>
          </a:p>
          <a:p>
            <a:pPr>
              <a:buBlip>
                <a:blip r:embed="rId2"/>
              </a:buBlip>
            </a:pPr>
            <a:r>
              <a:t>Il a mis le café dans la tasse.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’ai pleuré"/>
          <p:cNvSpPr txBox="1">
            <a:spLocks noGrp="1"/>
          </p:cNvSpPr>
          <p:nvPr>
            <p:ph type="title"/>
          </p:nvPr>
        </p:nvSpPr>
        <p:spPr>
          <a:xfrm>
            <a:off x="3251200" y="-381000"/>
            <a:ext cx="13087870" cy="3492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J’ai</a:t>
            </a:r>
            <a:r>
              <a:rPr dirty="0"/>
              <a:t> </a:t>
            </a:r>
            <a:r>
              <a:rPr dirty="0" err="1"/>
              <a:t>pleuré</a:t>
            </a:r>
            <a:endParaRPr dirty="0"/>
          </a:p>
        </p:txBody>
      </p:sp>
      <p:pic>
        <p:nvPicPr>
          <p:cNvPr id="123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9072650">
            <a:off x="7615247" y="6492130"/>
            <a:ext cx="4067751" cy="88901"/>
          </a:xfrm>
          <a:prstGeom prst="rect">
            <a:avLst/>
          </a:prstGeom>
        </p:spPr>
      </p:pic>
      <p:pic>
        <p:nvPicPr>
          <p:cNvPr id="125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585084" y="6492130"/>
            <a:ext cx="3952515" cy="88901"/>
          </a:xfrm>
          <a:prstGeom prst="rect">
            <a:avLst/>
          </a:prstGeom>
        </p:spPr>
      </p:pic>
      <p:sp>
        <p:nvSpPr>
          <p:cNvPr id="127" name="P"/>
          <p:cNvSpPr txBox="1"/>
          <p:nvPr/>
        </p:nvSpPr>
        <p:spPr>
          <a:xfrm>
            <a:off x="10780973" y="42085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128" name="SN"/>
          <p:cNvSpPr txBox="1"/>
          <p:nvPr/>
        </p:nvSpPr>
        <p:spPr>
          <a:xfrm>
            <a:off x="7448241" y="78407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129" name="SV"/>
          <p:cNvSpPr txBox="1"/>
          <p:nvPr/>
        </p:nvSpPr>
        <p:spPr>
          <a:xfrm>
            <a:off x="13405439" y="7840783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pic>
        <p:nvPicPr>
          <p:cNvPr id="130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179072" y="9505949"/>
            <a:ext cx="1542256" cy="88901"/>
          </a:xfrm>
          <a:prstGeom prst="rect">
            <a:avLst/>
          </a:prstGeom>
        </p:spPr>
      </p:pic>
      <p:pic>
        <p:nvPicPr>
          <p:cNvPr id="132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12240124" y="9505950"/>
            <a:ext cx="1884952" cy="88900"/>
          </a:xfrm>
          <a:prstGeom prst="rect">
            <a:avLst/>
          </a:prstGeom>
        </p:spPr>
      </p:pic>
      <p:pic>
        <p:nvPicPr>
          <p:cNvPr id="134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362619">
            <a:off x="13670154" y="9315725"/>
            <a:ext cx="1891416" cy="88901"/>
          </a:xfrm>
          <a:prstGeom prst="rect">
            <a:avLst/>
          </a:prstGeom>
        </p:spPr>
      </p:pic>
      <p:sp>
        <p:nvSpPr>
          <p:cNvPr id="136" name="Pro"/>
          <p:cNvSpPr txBox="1"/>
          <p:nvPr/>
        </p:nvSpPr>
        <p:spPr>
          <a:xfrm>
            <a:off x="7361516" y="101775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sp>
        <p:nvSpPr>
          <p:cNvPr id="137" name="Aux"/>
          <p:cNvSpPr txBox="1"/>
          <p:nvPr/>
        </p:nvSpPr>
        <p:spPr>
          <a:xfrm>
            <a:off x="11375053" y="101775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138" name="v"/>
          <p:cNvSpPr txBox="1"/>
          <p:nvPr/>
        </p:nvSpPr>
        <p:spPr>
          <a:xfrm>
            <a:off x="15766530" y="10177583"/>
            <a:ext cx="57254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141" name="J’"/>
          <p:cNvSpPr txBox="1"/>
          <p:nvPr/>
        </p:nvSpPr>
        <p:spPr>
          <a:xfrm>
            <a:off x="7564632" y="11714283"/>
            <a:ext cx="771136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J’</a:t>
            </a:r>
          </a:p>
        </p:txBody>
      </p:sp>
      <p:sp>
        <p:nvSpPr>
          <p:cNvPr id="142" name="ai"/>
          <p:cNvSpPr txBox="1"/>
          <p:nvPr/>
        </p:nvSpPr>
        <p:spPr>
          <a:xfrm>
            <a:off x="11481620" y="11714283"/>
            <a:ext cx="91276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ai</a:t>
            </a:r>
          </a:p>
        </p:txBody>
      </p:sp>
      <p:sp>
        <p:nvSpPr>
          <p:cNvPr id="143" name="Pleuré"/>
          <p:cNvSpPr txBox="1"/>
          <p:nvPr/>
        </p:nvSpPr>
        <p:spPr>
          <a:xfrm>
            <a:off x="15021707" y="11714283"/>
            <a:ext cx="2773386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Pleuré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l a allumé une cigarette"/>
          <p:cNvSpPr txBox="1">
            <a:spLocks noGrp="1"/>
          </p:cNvSpPr>
          <p:nvPr>
            <p:ph type="title"/>
          </p:nvPr>
        </p:nvSpPr>
        <p:spPr>
          <a:xfrm>
            <a:off x="2528766" y="-736600"/>
            <a:ext cx="20828001" cy="3127475"/>
          </a:xfrm>
          <a:prstGeom prst="rect">
            <a:avLst/>
          </a:prstGeom>
        </p:spPr>
        <p:txBody>
          <a:bodyPr/>
          <a:lstStyle/>
          <a:p>
            <a:r>
              <a:t>Il a allumé une cigarette</a:t>
            </a:r>
          </a:p>
        </p:txBody>
      </p:sp>
      <p:pic>
        <p:nvPicPr>
          <p:cNvPr id="146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021514">
            <a:off x="7390696" y="5133528"/>
            <a:ext cx="3819246" cy="88901"/>
          </a:xfrm>
          <a:prstGeom prst="rect">
            <a:avLst/>
          </a:prstGeom>
        </p:spPr>
      </p:pic>
      <p:pic>
        <p:nvPicPr>
          <p:cNvPr id="148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491400">
            <a:off x="10838350" y="5001914"/>
            <a:ext cx="3546392" cy="88901"/>
          </a:xfrm>
          <a:prstGeom prst="rect">
            <a:avLst/>
          </a:prstGeom>
        </p:spPr>
      </p:pic>
      <p:sp>
        <p:nvSpPr>
          <p:cNvPr id="150" name="P"/>
          <p:cNvSpPr txBox="1"/>
          <p:nvPr/>
        </p:nvSpPr>
        <p:spPr>
          <a:xfrm>
            <a:off x="10628573" y="33576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151" name="SN"/>
          <p:cNvSpPr txBox="1"/>
          <p:nvPr/>
        </p:nvSpPr>
        <p:spPr>
          <a:xfrm>
            <a:off x="7295841" y="6071575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152" name="SV"/>
          <p:cNvSpPr txBox="1"/>
          <p:nvPr/>
        </p:nvSpPr>
        <p:spPr>
          <a:xfrm>
            <a:off x="13964239" y="5876042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pic>
        <p:nvPicPr>
          <p:cNvPr id="153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46140" y="8500695"/>
            <a:ext cx="2903320" cy="88901"/>
          </a:xfrm>
          <a:prstGeom prst="rect">
            <a:avLst/>
          </a:prstGeom>
        </p:spPr>
      </p:pic>
      <p:pic>
        <p:nvPicPr>
          <p:cNvPr id="155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234768">
            <a:off x="12305465" y="7601225"/>
            <a:ext cx="2088877" cy="88901"/>
          </a:xfrm>
          <a:prstGeom prst="rect">
            <a:avLst/>
          </a:prstGeom>
        </p:spPr>
      </p:pic>
      <p:pic>
        <p:nvPicPr>
          <p:cNvPr id="157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496367">
            <a:off x="14048984" y="7601225"/>
            <a:ext cx="3100804" cy="88901"/>
          </a:xfrm>
          <a:prstGeom prst="rect">
            <a:avLst/>
          </a:prstGeom>
        </p:spPr>
      </p:pic>
      <p:sp>
        <p:nvSpPr>
          <p:cNvPr id="159" name="Pro"/>
          <p:cNvSpPr txBox="1"/>
          <p:nvPr/>
        </p:nvSpPr>
        <p:spPr>
          <a:xfrm>
            <a:off x="7209116" y="99870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sp>
        <p:nvSpPr>
          <p:cNvPr id="160" name="Aux"/>
          <p:cNvSpPr txBox="1"/>
          <p:nvPr/>
        </p:nvSpPr>
        <p:spPr>
          <a:xfrm>
            <a:off x="11121053" y="99870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161" name="v"/>
          <p:cNvSpPr txBox="1"/>
          <p:nvPr/>
        </p:nvSpPr>
        <p:spPr>
          <a:xfrm>
            <a:off x="13556730" y="9987083"/>
            <a:ext cx="57254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162" name="V"/>
          <p:cNvSpPr txBox="1"/>
          <p:nvPr/>
        </p:nvSpPr>
        <p:spPr>
          <a:xfrm>
            <a:off x="12280917" y="8183683"/>
            <a:ext cx="66125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163" name="SN"/>
          <p:cNvSpPr txBox="1"/>
          <p:nvPr/>
        </p:nvSpPr>
        <p:spPr>
          <a:xfrm>
            <a:off x="16720617" y="8183683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164" name="D"/>
          <p:cNvSpPr txBox="1"/>
          <p:nvPr/>
        </p:nvSpPr>
        <p:spPr>
          <a:xfrm>
            <a:off x="16144443" y="99870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165" name="N"/>
          <p:cNvSpPr txBox="1"/>
          <p:nvPr/>
        </p:nvSpPr>
        <p:spPr>
          <a:xfrm>
            <a:off x="19188373" y="99870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166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900000">
            <a:off x="11356723" y="9620250"/>
            <a:ext cx="1346137" cy="88901"/>
          </a:xfrm>
          <a:prstGeom prst="rect">
            <a:avLst/>
          </a:prstGeom>
        </p:spPr>
      </p:pic>
      <p:pic>
        <p:nvPicPr>
          <p:cNvPr id="168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2231703" y="9620249"/>
            <a:ext cx="1422127" cy="88901"/>
          </a:xfrm>
          <a:prstGeom prst="rect">
            <a:avLst/>
          </a:prstGeom>
        </p:spPr>
      </p:pic>
      <p:pic>
        <p:nvPicPr>
          <p:cNvPr id="170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15729869" y="9453759"/>
            <a:ext cx="1817044" cy="88901"/>
          </a:xfrm>
          <a:prstGeom prst="rect">
            <a:avLst/>
          </a:prstGeom>
        </p:spPr>
      </p:pic>
      <p:pic>
        <p:nvPicPr>
          <p:cNvPr id="172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843152">
            <a:off x="17013970" y="9453759"/>
            <a:ext cx="1934390" cy="88901"/>
          </a:xfrm>
          <a:prstGeom prst="rect">
            <a:avLst/>
          </a:prstGeom>
        </p:spPr>
      </p:pic>
      <p:sp>
        <p:nvSpPr>
          <p:cNvPr id="174" name="Il"/>
          <p:cNvSpPr txBox="1"/>
          <p:nvPr/>
        </p:nvSpPr>
        <p:spPr>
          <a:xfrm>
            <a:off x="7348339" y="11638083"/>
            <a:ext cx="8989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Il</a:t>
            </a:r>
          </a:p>
        </p:txBody>
      </p:sp>
      <p:sp>
        <p:nvSpPr>
          <p:cNvPr id="175" name="A"/>
          <p:cNvSpPr txBox="1"/>
          <p:nvPr/>
        </p:nvSpPr>
        <p:spPr>
          <a:xfrm>
            <a:off x="10821192" y="11638083"/>
            <a:ext cx="658816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176" name="allumé"/>
          <p:cNvSpPr txBox="1"/>
          <p:nvPr/>
        </p:nvSpPr>
        <p:spPr>
          <a:xfrm>
            <a:off x="12346834" y="11581507"/>
            <a:ext cx="299233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allumé</a:t>
            </a:r>
          </a:p>
        </p:txBody>
      </p:sp>
      <p:sp>
        <p:nvSpPr>
          <p:cNvPr id="177" name="une"/>
          <p:cNvSpPr txBox="1"/>
          <p:nvPr/>
        </p:nvSpPr>
        <p:spPr>
          <a:xfrm>
            <a:off x="15639404" y="11581507"/>
            <a:ext cx="163959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une</a:t>
            </a:r>
          </a:p>
        </p:txBody>
      </p:sp>
      <p:sp>
        <p:nvSpPr>
          <p:cNvPr id="178" name="cigarette"/>
          <p:cNvSpPr txBox="1"/>
          <p:nvPr/>
        </p:nvSpPr>
        <p:spPr>
          <a:xfrm>
            <a:off x="17630118" y="11409483"/>
            <a:ext cx="375416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cigarette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l a bu le café au lait"/>
          <p:cNvSpPr txBox="1">
            <a:spLocks noGrp="1"/>
          </p:cNvSpPr>
          <p:nvPr>
            <p:ph type="title"/>
          </p:nvPr>
        </p:nvSpPr>
        <p:spPr>
          <a:xfrm>
            <a:off x="1445708" y="-330201"/>
            <a:ext cx="20828001" cy="3492501"/>
          </a:xfrm>
          <a:prstGeom prst="rect">
            <a:avLst/>
          </a:prstGeom>
        </p:spPr>
        <p:txBody>
          <a:bodyPr/>
          <a:lstStyle/>
          <a:p>
            <a:r>
              <a:t>Il a bu le café au lait</a:t>
            </a:r>
          </a:p>
        </p:txBody>
      </p:sp>
      <p:pic>
        <p:nvPicPr>
          <p:cNvPr id="181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021514">
            <a:off x="1116896" y="4447728"/>
            <a:ext cx="3819246" cy="88901"/>
          </a:xfrm>
          <a:prstGeom prst="rect">
            <a:avLst/>
          </a:prstGeom>
        </p:spPr>
      </p:pic>
      <p:pic>
        <p:nvPicPr>
          <p:cNvPr id="183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491400">
            <a:off x="4564550" y="4316114"/>
            <a:ext cx="3546392" cy="88901"/>
          </a:xfrm>
          <a:prstGeom prst="rect">
            <a:avLst/>
          </a:prstGeom>
        </p:spPr>
      </p:pic>
      <p:sp>
        <p:nvSpPr>
          <p:cNvPr id="185" name="P"/>
          <p:cNvSpPr txBox="1"/>
          <p:nvPr/>
        </p:nvSpPr>
        <p:spPr>
          <a:xfrm>
            <a:off x="4354773" y="26718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186" name="SN"/>
          <p:cNvSpPr txBox="1"/>
          <p:nvPr/>
        </p:nvSpPr>
        <p:spPr>
          <a:xfrm>
            <a:off x="1022041" y="5385775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187" name="SV"/>
          <p:cNvSpPr txBox="1"/>
          <p:nvPr/>
        </p:nvSpPr>
        <p:spPr>
          <a:xfrm>
            <a:off x="7690439" y="5190242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pic>
        <p:nvPicPr>
          <p:cNvPr id="188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340" y="7814895"/>
            <a:ext cx="2903320" cy="88901"/>
          </a:xfrm>
          <a:prstGeom prst="rect">
            <a:avLst/>
          </a:prstGeom>
        </p:spPr>
      </p:pic>
      <p:pic>
        <p:nvPicPr>
          <p:cNvPr id="190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234768">
            <a:off x="6031665" y="6915425"/>
            <a:ext cx="2088877" cy="88901"/>
          </a:xfrm>
          <a:prstGeom prst="rect">
            <a:avLst/>
          </a:prstGeom>
        </p:spPr>
      </p:pic>
      <p:pic>
        <p:nvPicPr>
          <p:cNvPr id="192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496367">
            <a:off x="7775184" y="6915425"/>
            <a:ext cx="3100804" cy="88901"/>
          </a:xfrm>
          <a:prstGeom prst="rect">
            <a:avLst/>
          </a:prstGeom>
        </p:spPr>
      </p:pic>
      <p:sp>
        <p:nvSpPr>
          <p:cNvPr id="194" name="Pro"/>
          <p:cNvSpPr txBox="1"/>
          <p:nvPr/>
        </p:nvSpPr>
        <p:spPr>
          <a:xfrm>
            <a:off x="935316" y="93012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sp>
        <p:nvSpPr>
          <p:cNvPr id="195" name="Aux"/>
          <p:cNvSpPr txBox="1"/>
          <p:nvPr/>
        </p:nvSpPr>
        <p:spPr>
          <a:xfrm>
            <a:off x="4847253" y="93012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196" name="v.p.p"/>
          <p:cNvSpPr txBox="1"/>
          <p:nvPr/>
        </p:nvSpPr>
        <p:spPr>
          <a:xfrm>
            <a:off x="6674930" y="9301283"/>
            <a:ext cx="178854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v.p.p</a:t>
            </a:r>
          </a:p>
        </p:txBody>
      </p:sp>
      <p:sp>
        <p:nvSpPr>
          <p:cNvPr id="197" name="V"/>
          <p:cNvSpPr txBox="1"/>
          <p:nvPr/>
        </p:nvSpPr>
        <p:spPr>
          <a:xfrm>
            <a:off x="6007117" y="7497883"/>
            <a:ext cx="66125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198" name="SN"/>
          <p:cNvSpPr txBox="1"/>
          <p:nvPr/>
        </p:nvSpPr>
        <p:spPr>
          <a:xfrm>
            <a:off x="10446817" y="7497883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199" name="D"/>
          <p:cNvSpPr txBox="1"/>
          <p:nvPr/>
        </p:nvSpPr>
        <p:spPr>
          <a:xfrm>
            <a:off x="9667443" y="93012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00" name="N"/>
          <p:cNvSpPr txBox="1"/>
          <p:nvPr/>
        </p:nvSpPr>
        <p:spPr>
          <a:xfrm>
            <a:off x="11540882" y="9301283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01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900000">
            <a:off x="5082923" y="8934450"/>
            <a:ext cx="1346137" cy="88901"/>
          </a:xfrm>
          <a:prstGeom prst="rect">
            <a:avLst/>
          </a:prstGeom>
        </p:spPr>
      </p:pic>
      <p:pic>
        <p:nvPicPr>
          <p:cNvPr id="203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5957903" y="8934449"/>
            <a:ext cx="1422127" cy="88901"/>
          </a:xfrm>
          <a:prstGeom prst="rect">
            <a:avLst/>
          </a:prstGeom>
        </p:spPr>
      </p:pic>
      <p:pic>
        <p:nvPicPr>
          <p:cNvPr id="205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9456069" y="8934450"/>
            <a:ext cx="1817044" cy="88901"/>
          </a:xfrm>
          <a:prstGeom prst="rect">
            <a:avLst/>
          </a:prstGeom>
        </p:spPr>
      </p:pic>
      <p:pic>
        <p:nvPicPr>
          <p:cNvPr id="207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0674402" y="8767959"/>
            <a:ext cx="1422127" cy="88901"/>
          </a:xfrm>
          <a:prstGeom prst="rect">
            <a:avLst/>
          </a:prstGeom>
        </p:spPr>
      </p:pic>
      <p:sp>
        <p:nvSpPr>
          <p:cNvPr id="209" name="SP"/>
          <p:cNvSpPr txBox="1"/>
          <p:nvPr/>
        </p:nvSpPr>
        <p:spPr>
          <a:xfrm>
            <a:off x="14484241" y="93012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</a:t>
            </a:r>
          </a:p>
        </p:txBody>
      </p:sp>
      <p:sp>
        <p:nvSpPr>
          <p:cNvPr id="210" name="Prep"/>
          <p:cNvSpPr txBox="1"/>
          <p:nvPr/>
        </p:nvSpPr>
        <p:spPr>
          <a:xfrm>
            <a:off x="12500581" y="10406183"/>
            <a:ext cx="192283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Prep</a:t>
            </a:r>
          </a:p>
        </p:txBody>
      </p:sp>
      <p:sp>
        <p:nvSpPr>
          <p:cNvPr id="211" name="SN"/>
          <p:cNvSpPr txBox="1"/>
          <p:nvPr/>
        </p:nvSpPr>
        <p:spPr>
          <a:xfrm>
            <a:off x="16592241" y="104061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12" name="D"/>
          <p:cNvSpPr txBox="1"/>
          <p:nvPr/>
        </p:nvSpPr>
        <p:spPr>
          <a:xfrm>
            <a:off x="15585643" y="118793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13" name="N"/>
          <p:cNvSpPr txBox="1"/>
          <p:nvPr/>
        </p:nvSpPr>
        <p:spPr>
          <a:xfrm>
            <a:off x="18527973" y="118793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14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55286">
            <a:off x="10781224" y="8767959"/>
            <a:ext cx="3872016" cy="88901"/>
          </a:xfrm>
          <a:prstGeom prst="rect">
            <a:avLst/>
          </a:prstGeom>
        </p:spPr>
      </p:pic>
      <p:pic>
        <p:nvPicPr>
          <p:cNvPr id="216" name="Linea" descr="Linea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174474">
            <a:off x="13677093" y="10389713"/>
            <a:ext cx="1088648" cy="88901"/>
          </a:xfrm>
          <a:prstGeom prst="rect">
            <a:avLst/>
          </a:prstGeom>
        </p:spPr>
      </p:pic>
      <p:pic>
        <p:nvPicPr>
          <p:cNvPr id="218" name="Linea" descr="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998235">
            <a:off x="15295497" y="10389713"/>
            <a:ext cx="1209805" cy="88901"/>
          </a:xfrm>
          <a:prstGeom prst="rect">
            <a:avLst/>
          </a:prstGeom>
        </p:spPr>
      </p:pic>
      <p:pic>
        <p:nvPicPr>
          <p:cNvPr id="220" name="Linea" descr="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9305190">
            <a:off x="15704715" y="11703049"/>
            <a:ext cx="1524972" cy="88901"/>
          </a:xfrm>
          <a:prstGeom prst="rect">
            <a:avLst/>
          </a:prstGeom>
        </p:spPr>
      </p:pic>
      <p:pic>
        <p:nvPicPr>
          <p:cNvPr id="222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7286303" y="11703049"/>
            <a:ext cx="1422126" cy="88901"/>
          </a:xfrm>
          <a:prstGeom prst="rect">
            <a:avLst/>
          </a:prstGeom>
        </p:spPr>
      </p:pic>
      <p:pic>
        <p:nvPicPr>
          <p:cNvPr id="224" name="Linea" descr="Linea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3069955" y="12028785"/>
            <a:ext cx="1266689" cy="88901"/>
          </a:xfrm>
          <a:prstGeom prst="rect">
            <a:avLst/>
          </a:prstGeom>
        </p:spPr>
      </p:pic>
      <p:sp>
        <p:nvSpPr>
          <p:cNvPr id="226" name="à"/>
          <p:cNvSpPr txBox="1"/>
          <p:nvPr/>
        </p:nvSpPr>
        <p:spPr>
          <a:xfrm>
            <a:off x="13199509" y="12708653"/>
            <a:ext cx="118538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4900"/>
              <a:t>à </a:t>
            </a:r>
            <a:r>
              <a:t> </a:t>
            </a:r>
          </a:p>
        </p:txBody>
      </p:sp>
      <p:sp>
        <p:nvSpPr>
          <p:cNvPr id="227" name="le"/>
          <p:cNvSpPr txBox="1"/>
          <p:nvPr/>
        </p:nvSpPr>
        <p:spPr>
          <a:xfrm>
            <a:off x="15645672" y="12777746"/>
            <a:ext cx="757918" cy="89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r>
              <a:t>le</a:t>
            </a:r>
          </a:p>
        </p:txBody>
      </p:sp>
      <p:sp>
        <p:nvSpPr>
          <p:cNvPr id="228" name="lait"/>
          <p:cNvSpPr txBox="1"/>
          <p:nvPr/>
        </p:nvSpPr>
        <p:spPr>
          <a:xfrm>
            <a:off x="18053050" y="12708653"/>
            <a:ext cx="158750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lait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l est parti sous la plu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est parti sous la pluie</a:t>
            </a:r>
          </a:p>
        </p:txBody>
      </p:sp>
      <p:pic>
        <p:nvPicPr>
          <p:cNvPr id="231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9736429">
            <a:off x="3287898" y="5641230"/>
            <a:ext cx="5261497" cy="88901"/>
          </a:xfrm>
          <a:prstGeom prst="rect">
            <a:avLst/>
          </a:prstGeom>
        </p:spPr>
      </p:pic>
      <p:pic>
        <p:nvPicPr>
          <p:cNvPr id="233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4262338">
            <a:off x="7498808" y="5641230"/>
            <a:ext cx="2977633" cy="88901"/>
          </a:xfrm>
          <a:prstGeom prst="rect">
            <a:avLst/>
          </a:prstGeom>
        </p:spPr>
      </p:pic>
      <p:sp>
        <p:nvSpPr>
          <p:cNvPr id="235" name="P"/>
          <p:cNvSpPr txBox="1"/>
          <p:nvPr/>
        </p:nvSpPr>
        <p:spPr>
          <a:xfrm>
            <a:off x="8063173" y="32052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236" name="SN"/>
          <p:cNvSpPr txBox="1"/>
          <p:nvPr/>
        </p:nvSpPr>
        <p:spPr>
          <a:xfrm>
            <a:off x="2977841" y="69898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37" name="SV"/>
          <p:cNvSpPr txBox="1"/>
          <p:nvPr/>
        </p:nvSpPr>
        <p:spPr>
          <a:xfrm>
            <a:off x="8935039" y="6989883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pic>
        <p:nvPicPr>
          <p:cNvPr id="238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08672" y="8655049"/>
            <a:ext cx="1542256" cy="88901"/>
          </a:xfrm>
          <a:prstGeom prst="rect">
            <a:avLst/>
          </a:prstGeom>
        </p:spPr>
      </p:pic>
      <p:pic>
        <p:nvPicPr>
          <p:cNvPr id="240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7769724" y="8655050"/>
            <a:ext cx="1884952" cy="88900"/>
          </a:xfrm>
          <a:prstGeom prst="rect">
            <a:avLst/>
          </a:prstGeom>
        </p:spPr>
      </p:pic>
      <p:pic>
        <p:nvPicPr>
          <p:cNvPr id="242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362619">
            <a:off x="9199754" y="8464825"/>
            <a:ext cx="1891416" cy="88901"/>
          </a:xfrm>
          <a:prstGeom prst="rect">
            <a:avLst/>
          </a:prstGeom>
        </p:spPr>
      </p:pic>
      <p:sp>
        <p:nvSpPr>
          <p:cNvPr id="244" name="Pro"/>
          <p:cNvSpPr txBox="1"/>
          <p:nvPr/>
        </p:nvSpPr>
        <p:spPr>
          <a:xfrm>
            <a:off x="2891116" y="93266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sp>
        <p:nvSpPr>
          <p:cNvPr id="245" name="Aux"/>
          <p:cNvSpPr txBox="1"/>
          <p:nvPr/>
        </p:nvSpPr>
        <p:spPr>
          <a:xfrm>
            <a:off x="6904653" y="93266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246" name="v"/>
          <p:cNvSpPr txBox="1"/>
          <p:nvPr/>
        </p:nvSpPr>
        <p:spPr>
          <a:xfrm>
            <a:off x="11296130" y="9326683"/>
            <a:ext cx="57254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pic>
        <p:nvPicPr>
          <p:cNvPr id="247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2282377">
            <a:off x="8402458" y="5641230"/>
            <a:ext cx="6359883" cy="88901"/>
          </a:xfrm>
          <a:prstGeom prst="rect">
            <a:avLst/>
          </a:prstGeom>
        </p:spPr>
      </p:pic>
      <p:sp>
        <p:nvSpPr>
          <p:cNvPr id="249" name="SP"/>
          <p:cNvSpPr txBox="1"/>
          <p:nvPr/>
        </p:nvSpPr>
        <p:spPr>
          <a:xfrm>
            <a:off x="14539892" y="69898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</a:t>
            </a:r>
          </a:p>
        </p:txBody>
      </p:sp>
      <p:sp>
        <p:nvSpPr>
          <p:cNvPr id="250" name="Prep"/>
          <p:cNvSpPr txBox="1"/>
          <p:nvPr/>
        </p:nvSpPr>
        <p:spPr>
          <a:xfrm>
            <a:off x="13180599" y="8983783"/>
            <a:ext cx="192283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Prep</a:t>
            </a:r>
          </a:p>
        </p:txBody>
      </p:sp>
      <p:sp>
        <p:nvSpPr>
          <p:cNvPr id="251" name="SN"/>
          <p:cNvSpPr txBox="1"/>
          <p:nvPr/>
        </p:nvSpPr>
        <p:spPr>
          <a:xfrm>
            <a:off x="16766674" y="89837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52" name="D"/>
          <p:cNvSpPr txBox="1"/>
          <p:nvPr/>
        </p:nvSpPr>
        <p:spPr>
          <a:xfrm>
            <a:off x="16149495" y="10596683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53" name="N"/>
          <p:cNvSpPr txBox="1"/>
          <p:nvPr/>
        </p:nvSpPr>
        <p:spPr>
          <a:xfrm>
            <a:off x="19563592" y="105966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54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900000">
            <a:off x="13705754" y="8499551"/>
            <a:ext cx="1416311" cy="88901"/>
          </a:xfrm>
          <a:prstGeom prst="rect">
            <a:avLst/>
          </a:prstGeom>
        </p:spPr>
      </p:pic>
      <p:pic>
        <p:nvPicPr>
          <p:cNvPr id="256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362619">
            <a:off x="15168753" y="8464825"/>
            <a:ext cx="1891415" cy="88901"/>
          </a:xfrm>
          <a:prstGeom prst="rect">
            <a:avLst/>
          </a:prstGeom>
        </p:spPr>
      </p:pic>
      <p:pic>
        <p:nvPicPr>
          <p:cNvPr id="258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16277674" y="10320967"/>
            <a:ext cx="1029121" cy="88901"/>
          </a:xfrm>
          <a:prstGeom prst="rect">
            <a:avLst/>
          </a:prstGeom>
        </p:spPr>
      </p:pic>
      <p:pic>
        <p:nvPicPr>
          <p:cNvPr id="260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988267">
            <a:off x="17849363" y="10165435"/>
            <a:ext cx="1813451" cy="88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Il a mis le café dans la tasse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Il a mis le café dans la tasse.</a:t>
            </a:r>
          </a:p>
        </p:txBody>
      </p:sp>
      <p:pic>
        <p:nvPicPr>
          <p:cNvPr id="264" name="Linea" descr="Linea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0021514">
            <a:off x="1116896" y="4447728"/>
            <a:ext cx="3819246" cy="88901"/>
          </a:xfrm>
          <a:prstGeom prst="rect">
            <a:avLst/>
          </a:prstGeom>
        </p:spPr>
      </p:pic>
      <p:pic>
        <p:nvPicPr>
          <p:cNvPr id="266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321291">
            <a:off x="4547810" y="4447728"/>
            <a:ext cx="4937973" cy="88901"/>
          </a:xfrm>
          <a:prstGeom prst="rect">
            <a:avLst/>
          </a:prstGeom>
        </p:spPr>
      </p:pic>
      <p:sp>
        <p:nvSpPr>
          <p:cNvPr id="268" name="P"/>
          <p:cNvSpPr txBox="1"/>
          <p:nvPr/>
        </p:nvSpPr>
        <p:spPr>
          <a:xfrm>
            <a:off x="4354773" y="2671883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</a:t>
            </a:r>
          </a:p>
        </p:txBody>
      </p:sp>
      <p:sp>
        <p:nvSpPr>
          <p:cNvPr id="269" name="SN"/>
          <p:cNvSpPr txBox="1"/>
          <p:nvPr/>
        </p:nvSpPr>
        <p:spPr>
          <a:xfrm>
            <a:off x="1022041" y="5385775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70" name="SV"/>
          <p:cNvSpPr txBox="1"/>
          <p:nvPr/>
        </p:nvSpPr>
        <p:spPr>
          <a:xfrm>
            <a:off x="9290639" y="5164842"/>
            <a:ext cx="1027522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SV</a:t>
            </a:r>
          </a:p>
        </p:txBody>
      </p:sp>
      <p:pic>
        <p:nvPicPr>
          <p:cNvPr id="271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340" y="7814895"/>
            <a:ext cx="2903320" cy="88901"/>
          </a:xfrm>
          <a:prstGeom prst="rect">
            <a:avLst/>
          </a:prstGeom>
        </p:spPr>
      </p:pic>
      <p:pic>
        <p:nvPicPr>
          <p:cNvPr id="273" name="Linea" descr="Linea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197196">
            <a:off x="6620866" y="6813549"/>
            <a:ext cx="3289275" cy="88901"/>
          </a:xfrm>
          <a:prstGeom prst="rect">
            <a:avLst/>
          </a:prstGeom>
        </p:spPr>
      </p:pic>
      <p:pic>
        <p:nvPicPr>
          <p:cNvPr id="275" name="Linea" descr="Linea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358618" y="6915425"/>
            <a:ext cx="1358901" cy="88901"/>
          </a:xfrm>
          <a:prstGeom prst="rect">
            <a:avLst/>
          </a:prstGeom>
        </p:spPr>
      </p:pic>
      <p:sp>
        <p:nvSpPr>
          <p:cNvPr id="277" name="Pro"/>
          <p:cNvSpPr txBox="1"/>
          <p:nvPr/>
        </p:nvSpPr>
        <p:spPr>
          <a:xfrm>
            <a:off x="935316" y="9301283"/>
            <a:ext cx="153296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</a:t>
            </a:r>
          </a:p>
        </p:txBody>
      </p:sp>
      <p:sp>
        <p:nvSpPr>
          <p:cNvPr id="278" name="Aux"/>
          <p:cNvSpPr txBox="1"/>
          <p:nvPr/>
        </p:nvSpPr>
        <p:spPr>
          <a:xfrm>
            <a:off x="4847253" y="9301283"/>
            <a:ext cx="163389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Aux</a:t>
            </a:r>
          </a:p>
        </p:txBody>
      </p:sp>
      <p:sp>
        <p:nvSpPr>
          <p:cNvPr id="279" name="v"/>
          <p:cNvSpPr txBox="1"/>
          <p:nvPr/>
        </p:nvSpPr>
        <p:spPr>
          <a:xfrm>
            <a:off x="7282930" y="9301283"/>
            <a:ext cx="572540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280" name="V"/>
          <p:cNvSpPr txBox="1"/>
          <p:nvPr/>
        </p:nvSpPr>
        <p:spPr>
          <a:xfrm>
            <a:off x="6007117" y="7497883"/>
            <a:ext cx="661257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</a:t>
            </a:r>
          </a:p>
        </p:txBody>
      </p:sp>
      <p:sp>
        <p:nvSpPr>
          <p:cNvPr id="281" name="SN"/>
          <p:cNvSpPr txBox="1"/>
          <p:nvPr/>
        </p:nvSpPr>
        <p:spPr>
          <a:xfrm>
            <a:off x="9862631" y="7513218"/>
            <a:ext cx="1003919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82" name="D"/>
          <p:cNvSpPr txBox="1"/>
          <p:nvPr/>
        </p:nvSpPr>
        <p:spPr>
          <a:xfrm>
            <a:off x="9047802" y="9333766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83" name="N"/>
          <p:cNvSpPr txBox="1"/>
          <p:nvPr/>
        </p:nvSpPr>
        <p:spPr>
          <a:xfrm>
            <a:off x="11363082" y="9301283"/>
            <a:ext cx="637653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84" name="Linea" descr="Linea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8900000">
            <a:off x="5082923" y="8934450"/>
            <a:ext cx="1346137" cy="88901"/>
          </a:xfrm>
          <a:prstGeom prst="rect">
            <a:avLst/>
          </a:prstGeom>
        </p:spPr>
      </p:pic>
      <p:pic>
        <p:nvPicPr>
          <p:cNvPr id="286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5957903" y="8934449"/>
            <a:ext cx="1422127" cy="88901"/>
          </a:xfrm>
          <a:prstGeom prst="rect">
            <a:avLst/>
          </a:prstGeom>
        </p:spPr>
      </p:pic>
      <p:pic>
        <p:nvPicPr>
          <p:cNvPr id="288" name="Linea" descr="Linea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9132664" y="8865068"/>
            <a:ext cx="1416312" cy="88901"/>
          </a:xfrm>
          <a:prstGeom prst="rect">
            <a:avLst/>
          </a:prstGeom>
        </p:spPr>
      </p:pic>
      <p:pic>
        <p:nvPicPr>
          <p:cNvPr id="290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0350819" y="8865068"/>
            <a:ext cx="1422126" cy="88901"/>
          </a:xfrm>
          <a:prstGeom prst="rect">
            <a:avLst/>
          </a:prstGeom>
        </p:spPr>
      </p:pic>
      <p:sp>
        <p:nvSpPr>
          <p:cNvPr id="292" name="SP"/>
          <p:cNvSpPr txBox="1"/>
          <p:nvPr/>
        </p:nvSpPr>
        <p:spPr>
          <a:xfrm>
            <a:off x="16821041" y="74089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</a:t>
            </a:r>
          </a:p>
        </p:txBody>
      </p:sp>
      <p:sp>
        <p:nvSpPr>
          <p:cNvPr id="293" name="Prep"/>
          <p:cNvSpPr txBox="1"/>
          <p:nvPr/>
        </p:nvSpPr>
        <p:spPr>
          <a:xfrm>
            <a:off x="14938981" y="9333766"/>
            <a:ext cx="192283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Prep</a:t>
            </a:r>
          </a:p>
        </p:txBody>
      </p:sp>
      <p:sp>
        <p:nvSpPr>
          <p:cNvPr id="294" name="SN"/>
          <p:cNvSpPr txBox="1"/>
          <p:nvPr/>
        </p:nvSpPr>
        <p:spPr>
          <a:xfrm>
            <a:off x="18344841" y="9301283"/>
            <a:ext cx="100391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SN</a:t>
            </a:r>
          </a:p>
        </p:txBody>
      </p:sp>
      <p:sp>
        <p:nvSpPr>
          <p:cNvPr id="295" name="D"/>
          <p:cNvSpPr txBox="1"/>
          <p:nvPr/>
        </p:nvSpPr>
        <p:spPr>
          <a:xfrm>
            <a:off x="17682608" y="11637931"/>
            <a:ext cx="62951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96" name="N"/>
          <p:cNvSpPr txBox="1"/>
          <p:nvPr/>
        </p:nvSpPr>
        <p:spPr>
          <a:xfrm>
            <a:off x="20026573" y="11637931"/>
            <a:ext cx="637654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</a:t>
            </a:r>
          </a:p>
        </p:txBody>
      </p:sp>
      <p:pic>
        <p:nvPicPr>
          <p:cNvPr id="297" name="Linea" descr="Linea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802822">
            <a:off x="10044363" y="6813550"/>
            <a:ext cx="6457350" cy="88901"/>
          </a:xfrm>
          <a:prstGeom prst="rect">
            <a:avLst/>
          </a:prstGeom>
        </p:spPr>
      </p:pic>
      <p:pic>
        <p:nvPicPr>
          <p:cNvPr id="299" name="Linea" descr="Linea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19657864">
            <a:off x="15995784" y="8767959"/>
            <a:ext cx="1463217" cy="88901"/>
          </a:xfrm>
          <a:prstGeom prst="rect">
            <a:avLst/>
          </a:prstGeom>
        </p:spPr>
      </p:pic>
      <p:pic>
        <p:nvPicPr>
          <p:cNvPr id="301" name="Linea" descr="Linea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1403919">
            <a:off x="17178016" y="8767959"/>
            <a:ext cx="1638701" cy="88901"/>
          </a:xfrm>
          <a:prstGeom prst="rect">
            <a:avLst/>
          </a:prstGeom>
        </p:spPr>
      </p:pic>
      <p:pic>
        <p:nvPicPr>
          <p:cNvPr id="303" name="Linea" descr="Linea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8993314">
            <a:off x="17801350" y="10940974"/>
            <a:ext cx="1381701" cy="88901"/>
          </a:xfrm>
          <a:prstGeom prst="rect">
            <a:avLst/>
          </a:prstGeom>
        </p:spPr>
      </p:pic>
      <p:pic>
        <p:nvPicPr>
          <p:cNvPr id="305" name="Linea" descr="Linea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18886503" y="10940974"/>
            <a:ext cx="1422126" cy="88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QU’EST-CE QUE LA SYNTAX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QU’EST-CE QUE LA SYNTAXE?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Vient du grec : Sun (avec) et taxis (ordre, arrangement, disposition)…"/>
          <p:cNvSpPr txBox="1">
            <a:spLocks noGrp="1"/>
          </p:cNvSpPr>
          <p:nvPr>
            <p:ph type="body" idx="1"/>
          </p:nvPr>
        </p:nvSpPr>
        <p:spPr>
          <a:xfrm>
            <a:off x="701575" y="1498600"/>
            <a:ext cx="22980850" cy="10718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Vient</a:t>
            </a:r>
            <a:r>
              <a:rPr dirty="0"/>
              <a:t> du </a:t>
            </a:r>
            <a:r>
              <a:rPr dirty="0" err="1"/>
              <a:t>grec</a:t>
            </a:r>
            <a:r>
              <a:rPr dirty="0"/>
              <a:t> : </a:t>
            </a:r>
            <a:r>
              <a:rPr i="1" dirty="0"/>
              <a:t>Sun</a:t>
            </a:r>
            <a:r>
              <a:rPr dirty="0"/>
              <a:t> (avec) et </a:t>
            </a:r>
            <a:r>
              <a:rPr i="1" dirty="0"/>
              <a:t>taxis</a:t>
            </a:r>
            <a:r>
              <a:rPr dirty="0"/>
              <a:t> (</a:t>
            </a:r>
            <a:r>
              <a:rPr dirty="0" err="1"/>
              <a:t>ordre</a:t>
            </a:r>
            <a:r>
              <a:rPr dirty="0"/>
              <a:t>, arrangement, disposition</a:t>
            </a:r>
            <a:r>
              <a:rPr lang="it-IT" dirty="0"/>
              <a:t>, </a:t>
            </a:r>
            <a:r>
              <a:rPr lang="it-IT" dirty="0" err="1"/>
              <a:t>agencement</a:t>
            </a:r>
            <a:r>
              <a:rPr dirty="0"/>
              <a:t>)</a:t>
            </a:r>
          </a:p>
          <a:p>
            <a:pPr lvl="3">
              <a:buBlip>
                <a:blip r:embed="rId2"/>
              </a:buBlip>
            </a:pPr>
            <a:r>
              <a:rPr dirty="0" err="1"/>
              <a:t>Organisation</a:t>
            </a:r>
            <a:r>
              <a:rPr dirty="0"/>
              <a:t> des mots et des </a:t>
            </a:r>
            <a:r>
              <a:rPr dirty="0" err="1"/>
              <a:t>groupes</a:t>
            </a:r>
            <a:r>
              <a:rPr dirty="0"/>
              <a:t> de mots (</a:t>
            </a:r>
            <a:r>
              <a:rPr dirty="0" err="1"/>
              <a:t>syntaxe</a:t>
            </a:r>
            <a:r>
              <a:rPr dirty="0"/>
              <a:t> du </a:t>
            </a:r>
            <a:r>
              <a:rPr dirty="0" err="1"/>
              <a:t>parlant</a:t>
            </a:r>
            <a:r>
              <a:rPr dirty="0"/>
              <a:t>)</a:t>
            </a:r>
          </a:p>
          <a:p>
            <a:pPr lvl="3">
              <a:buBlip>
                <a:blip r:embed="rId2"/>
              </a:buBlip>
            </a:pPr>
            <a:r>
              <a:rPr dirty="0"/>
              <a:t>Étude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organisation</a:t>
            </a:r>
            <a:r>
              <a:rPr dirty="0"/>
              <a:t> (</a:t>
            </a:r>
            <a:r>
              <a:rPr dirty="0" err="1"/>
              <a:t>syntaxe</a:t>
            </a:r>
            <a:r>
              <a:rPr dirty="0"/>
              <a:t> du </a:t>
            </a:r>
            <a:r>
              <a:rPr dirty="0" err="1"/>
              <a:t>descripteur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a syntaxe est une branche de la linguist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La syntaxe est une branche de la linguistique</a:t>
            </a:r>
          </a:p>
        </p:txBody>
      </p:sp>
      <p:sp>
        <p:nvSpPr>
          <p:cNvPr id="127" name="Le langage/les langues…"/>
          <p:cNvSpPr txBox="1">
            <a:spLocks noGrp="1"/>
          </p:cNvSpPr>
          <p:nvPr>
            <p:ph type="body" idx="1"/>
          </p:nvPr>
        </p:nvSpPr>
        <p:spPr>
          <a:xfrm>
            <a:off x="617239" y="3898900"/>
            <a:ext cx="23435073" cy="8632528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200"/>
            </a:pPr>
            <a:r>
              <a:rPr dirty="0"/>
              <a:t>Le langage/les langues</a:t>
            </a:r>
          </a:p>
          <a:p>
            <a:pPr lvl="1">
              <a:buBlip>
                <a:blip r:embed="rId2"/>
              </a:buBlip>
              <a:defRPr sz="5200"/>
            </a:pPr>
            <a:r>
              <a:rPr dirty="0"/>
              <a:t>Langue/parole.     ///    compétence/performance</a:t>
            </a:r>
          </a:p>
          <a:p>
            <a:pPr lvl="1">
              <a:buBlip>
                <a:blip r:embed="rId2"/>
              </a:buBlip>
              <a:defRPr sz="5200"/>
            </a:pPr>
            <a:r>
              <a:rPr dirty="0"/>
              <a:t>Approche normative  vs.   Approche descriptive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a syntaxe et les autres domaines de la linguistique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2850059"/>
          </a:xfrm>
          <a:prstGeom prst="rect">
            <a:avLst/>
          </a:prstGeom>
        </p:spPr>
        <p:txBody>
          <a:bodyPr/>
          <a:lstStyle>
            <a:lvl1pPr defTabSz="550545">
              <a:defRPr sz="8500"/>
            </a:lvl1pPr>
          </a:lstStyle>
          <a:p>
            <a:r>
              <a:t>La syntaxe et les autres domaines de la linguistique</a:t>
            </a:r>
          </a:p>
        </p:txBody>
      </p:sp>
      <p:sp>
        <p:nvSpPr>
          <p:cNvPr id="130" name="La phonologie…"/>
          <p:cNvSpPr txBox="1">
            <a:spLocks noGrp="1"/>
          </p:cNvSpPr>
          <p:nvPr>
            <p:ph type="body" sz="half" idx="1"/>
          </p:nvPr>
        </p:nvSpPr>
        <p:spPr>
          <a:xfrm>
            <a:off x="3791872" y="3873330"/>
            <a:ext cx="10773266" cy="9510674"/>
          </a:xfrm>
          <a:prstGeom prst="rect">
            <a:avLst/>
          </a:prstGeom>
        </p:spPr>
        <p:txBody>
          <a:bodyPr/>
          <a:lstStyle/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phonologie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morphologie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lexicologie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sémantique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>
                <a:solidFill>
                  <a:schemeClr val="accent2"/>
                </a:solidFill>
              </a:defRPr>
            </a:pPr>
            <a:r>
              <a:t>La syntaxe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linguistique textuelle 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La pragmatique</a:t>
            </a:r>
          </a:p>
          <a:p>
            <a:pPr marL="640080" indent="-640080" defTabSz="544068">
              <a:spcBef>
                <a:spcPts val="4200"/>
              </a:spcBef>
              <a:buBlip>
                <a:blip r:embed="rId2"/>
              </a:buBlip>
              <a:defRPr sz="4200"/>
            </a:pPr>
            <a:r>
              <a:t>L’analyse du discours</a:t>
            </a:r>
          </a:p>
        </p:txBody>
      </p:sp>
      <p:sp>
        <p:nvSpPr>
          <p:cNvPr id="131" name="De l’unité significatives la plus restreinte…"/>
          <p:cNvSpPr txBox="1"/>
          <p:nvPr/>
        </p:nvSpPr>
        <p:spPr>
          <a:xfrm>
            <a:off x="14033730" y="2727632"/>
            <a:ext cx="8134736" cy="10761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700"/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r>
              <a:t>De l’unité significatives la plus restreinte </a:t>
            </a:r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r>
              <a:t>(phonème)</a:t>
            </a:r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r>
              <a:t> </a:t>
            </a:r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endParaRPr/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r>
              <a:t>à la plus large</a:t>
            </a:r>
          </a:p>
          <a:p>
            <a:pPr>
              <a:defRPr sz="4700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defRPr>
            </a:pPr>
            <a:r>
              <a:t>(discours)</a:t>
            </a:r>
          </a:p>
        </p:txBody>
      </p:sp>
      <p:pic>
        <p:nvPicPr>
          <p:cNvPr id="132" name="Linea" descr="Linea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092288" y="9013979"/>
            <a:ext cx="4017620" cy="405070"/>
          </a:xfrm>
          <a:prstGeom prst="rect">
            <a:avLst/>
          </a:prstGeom>
        </p:spPr>
      </p:pic>
      <p:pic>
        <p:nvPicPr>
          <p:cNvPr id="134" name="Linea" descr="Linea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32" y="9154198"/>
            <a:ext cx="2159976" cy="4050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2591</Words>
  <Application>Microsoft Office PowerPoint</Application>
  <PresentationFormat>Personalizzato</PresentationFormat>
  <Paragraphs>458</Paragraphs>
  <Slides>58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5" baseType="lpstr">
      <vt:lpstr>Arial</vt:lpstr>
      <vt:lpstr>Calibri</vt:lpstr>
      <vt:lpstr>Chalkduster</vt:lpstr>
      <vt:lpstr>Helvetica</vt:lpstr>
      <vt:lpstr>Helvetica Neue</vt:lpstr>
      <vt:lpstr>Times New Roman</vt:lpstr>
      <vt:lpstr>Chalkboard</vt:lpstr>
      <vt:lpstr>INTRODUCTION À LA SYNTAXE  DU FRANÇAIS </vt:lpstr>
      <vt:lpstr>Programme de l’oral</vt:lpstr>
      <vt:lpstr>Lectorat</vt:lpstr>
      <vt:lpstr>Le test de compétences écrites en ligne</vt:lpstr>
      <vt:lpstr>Programme général</vt:lpstr>
      <vt:lpstr>QU’EST-CE QUE LA SYNTAXE?</vt:lpstr>
      <vt:lpstr>Presentazione standard di PowerPoint</vt:lpstr>
      <vt:lpstr>La syntaxe est une branche de la linguistique</vt:lpstr>
      <vt:lpstr>La syntaxe et les autres domaines de la linguistique</vt:lpstr>
      <vt:lpstr>Objet de la syntaxe</vt:lpstr>
      <vt:lpstr>Syntaxe et apprentissage du français</vt:lpstr>
      <vt:lpstr>Presentazione standard di PowerPoint</vt:lpstr>
      <vt:lpstr>Presentazione standard di PowerPoint</vt:lpstr>
      <vt:lpstr>DÉFINITION des Fonctions syntaxiques</vt:lpstr>
      <vt:lpstr>Presentazione standard di PowerPoint</vt:lpstr>
      <vt:lpstr>LA PHRASE</vt:lpstr>
      <vt:lpstr>Le critère graphique</vt:lpstr>
      <vt:lpstr>Le critère sémantique</vt:lpstr>
      <vt:lpstr>Le critère morpho-syntaxique</vt:lpstr>
      <vt:lpstr>Acceptabilité </vt:lpstr>
      <vt:lpstr> Quelles sont les phrases acceptables?</vt:lpstr>
      <vt:lpstr>Phrase vs énoncé</vt:lpstr>
      <vt:lpstr>Propriétés syntaxique de la phrase</vt:lpstr>
      <vt:lpstr>“Bizarre, cette idée”</vt:lpstr>
      <vt:lpstr>Presentazione standard di PowerPoint</vt:lpstr>
      <vt:lpstr>LE SYNTAGME ou GROUPE DE MOTS</vt:lpstr>
      <vt:lpstr>CONSTITUANTS DE LA PHRASE</vt:lpstr>
      <vt:lpstr>Les différents types de syntagmes</vt:lpstr>
      <vt:lpstr>Presentazione standard di PowerPoint</vt:lpstr>
      <vt:lpstr>Presentazione standard di PowerPoint</vt:lpstr>
      <vt:lpstr>Deux autres groupes particuliers</vt:lpstr>
      <vt:lpstr>Phrase simple/phrase complexe</vt:lpstr>
      <vt:lpstr>Rappels</vt:lpstr>
      <vt:lpstr>Retour sur la phrase</vt:lpstr>
      <vt:lpstr>LES MANIPULATIONS SYNTAXIQUES</vt:lpstr>
      <vt:lpstr>Presentazione standard di PowerPoint</vt:lpstr>
      <vt:lpstr>4 résultats</vt:lpstr>
      <vt:lpstr>1)La substitution</vt:lpstr>
      <vt:lpstr>La pronominalisation Type de substitution</vt:lpstr>
      <vt:lpstr>2) L’effacement</vt:lpstr>
      <vt:lpstr>3) Le déplacement</vt:lpstr>
      <vt:lpstr>Presentazione standard di PowerPoint</vt:lpstr>
      <vt:lpstr>4) L’insertion</vt:lpstr>
      <vt:lpstr>L’analyse en constituants immédiats</vt:lpstr>
      <vt:lpstr>Presentazione standard di PowerPoint</vt:lpstr>
      <vt:lpstr>L’ACI</vt:lpstr>
      <vt:lpstr>Représentation graphique</vt:lpstr>
      <vt:lpstr>Presentazione standard di PowerPoint</vt:lpstr>
      <vt:lpstr>EXERCICES Analyse de 3 poèmes de J. Prévert</vt:lpstr>
      <vt:lpstr>La belle saison Identifiez les syntagmes et les catégories</vt:lpstr>
      <vt:lpstr>Déjeuner du matin Relevez les vers composés d’une phrase syntaxique</vt:lpstr>
      <vt:lpstr>Est-ce que ces phrases sont acceptables?</vt:lpstr>
      <vt:lpstr>Représenter graphiquement</vt:lpstr>
      <vt:lpstr>J’ai pleuré</vt:lpstr>
      <vt:lpstr>Il a allumé une cigarette</vt:lpstr>
      <vt:lpstr>Il a bu le café au lait</vt:lpstr>
      <vt:lpstr>Il est parti sous la pluie</vt:lpstr>
      <vt:lpstr>Il a mis le café dans la tasse.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SYNTAXE  DU FRANÇAIS</dc:title>
  <dc:creator>Sarah Nora Pinto</dc:creator>
  <cp:lastModifiedBy>autore</cp:lastModifiedBy>
  <cp:revision>13</cp:revision>
  <dcterms:modified xsi:type="dcterms:W3CDTF">2023-01-12T10:12:56Z</dcterms:modified>
</cp:coreProperties>
</file>