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7" r:id="rId8"/>
    <p:sldId id="263" r:id="rId9"/>
    <p:sldId id="291" r:id="rId10"/>
    <p:sldId id="264" r:id="rId11"/>
    <p:sldId id="266" r:id="rId12"/>
    <p:sldId id="288" r:id="rId13"/>
    <p:sldId id="292" r:id="rId14"/>
    <p:sldId id="290" r:id="rId15"/>
    <p:sldId id="296" r:id="rId16"/>
    <p:sldId id="268" r:id="rId17"/>
    <p:sldId id="265" r:id="rId18"/>
    <p:sldId id="269" r:id="rId19"/>
    <p:sldId id="270" r:id="rId20"/>
    <p:sldId id="271" r:id="rId21"/>
    <p:sldId id="273" r:id="rId22"/>
    <p:sldId id="274" r:id="rId23"/>
    <p:sldId id="275" r:id="rId24"/>
    <p:sldId id="272" r:id="rId25"/>
    <p:sldId id="293" r:id="rId26"/>
    <p:sldId id="277" r:id="rId27"/>
    <p:sldId id="280" r:id="rId28"/>
    <p:sldId id="282" r:id="rId29"/>
    <p:sldId id="289" r:id="rId30"/>
    <p:sldId id="297" r:id="rId3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15" autoAdjust="0"/>
  </p:normalViewPr>
  <p:slideViewPr>
    <p:cSldViewPr snapToGrid="0" snapToObjects="1">
      <p:cViewPr varScale="1">
        <p:scale>
          <a:sx n="79" d="100"/>
          <a:sy n="79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48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993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752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70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8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63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2439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020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509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75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554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90F08-69F7-1C4F-A26C-0DDB2F274A21}" type="datetimeFigureOut">
              <a:rPr lang="it-IT" smtClean="0"/>
              <a:t>14/11/2022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F1D2C-72C9-4641-8144-86CB6EA8D7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11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 </a:t>
            </a:r>
            <a:r>
              <a:rPr lang="it-IT" dirty="0" err="1"/>
              <a:t>syntagme</a:t>
            </a:r>
            <a:r>
              <a:rPr lang="it-IT" dirty="0"/>
              <a:t> “</a:t>
            </a:r>
            <a:r>
              <a:rPr lang="it-IT" dirty="0" err="1"/>
              <a:t>adjoint</a:t>
            </a:r>
            <a:r>
              <a:rPr lang="it-IT" dirty="0"/>
              <a:t>” (</a:t>
            </a:r>
            <a:r>
              <a:rPr lang="it-IT" dirty="0" err="1"/>
              <a:t>Sadj</a:t>
            </a:r>
            <a:r>
              <a:rPr lang="it-IT" dirty="0"/>
              <a:t>) </a:t>
            </a:r>
            <a:br>
              <a:rPr lang="it-IT" dirty="0"/>
            </a:br>
            <a:r>
              <a:rPr lang="it-IT" dirty="0"/>
              <a:t>et le </a:t>
            </a:r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prépositionnel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question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circonstanciel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1902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Limites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critères</a:t>
            </a:r>
            <a:r>
              <a:rPr lang="it-IT" dirty="0"/>
              <a:t> de </a:t>
            </a:r>
            <a:r>
              <a:rPr lang="it-IT" dirty="0" err="1"/>
              <a:t>facultativité</a:t>
            </a:r>
            <a:r>
              <a:rPr lang="it-IT" dirty="0"/>
              <a:t> et de </a:t>
            </a:r>
            <a:r>
              <a:rPr lang="it-IT" dirty="0" err="1"/>
              <a:t>mobilité</a:t>
            </a:r>
            <a:r>
              <a:rPr lang="it-IT" dirty="0"/>
              <a:t>;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3672" y="1417638"/>
            <a:ext cx="8553128" cy="5266980"/>
          </a:xfrm>
        </p:spPr>
        <p:txBody>
          <a:bodyPr>
            <a:normAutofit/>
          </a:bodyPr>
          <a:lstStyle/>
          <a:p>
            <a:r>
              <a:rPr lang="it-IT" sz="2800" dirty="0"/>
              <a:t>L’</a:t>
            </a:r>
            <a:r>
              <a:rPr lang="it-IT" sz="2800" dirty="0" err="1"/>
              <a:t>effacement</a:t>
            </a:r>
            <a:r>
              <a:rPr lang="it-IT" sz="2800" dirty="0"/>
              <a:t> n’est </a:t>
            </a:r>
            <a:r>
              <a:rPr lang="it-IT" sz="2800" dirty="0" err="1"/>
              <a:t>toujours</a:t>
            </a:r>
            <a:r>
              <a:rPr lang="it-IT" sz="2800" dirty="0"/>
              <a:t> </a:t>
            </a:r>
            <a:r>
              <a:rPr lang="it-IT" sz="2800" dirty="0" err="1"/>
              <a:t>pas</a:t>
            </a:r>
            <a:r>
              <a:rPr lang="it-IT" sz="2800" dirty="0"/>
              <a:t> </a:t>
            </a:r>
            <a:r>
              <a:rPr lang="it-IT" sz="2800" dirty="0" err="1"/>
              <a:t>opératoire</a:t>
            </a:r>
            <a:r>
              <a:rPr lang="it-IT" sz="2800" dirty="0"/>
              <a:t> pour </a:t>
            </a:r>
            <a:r>
              <a:rPr lang="it-IT" sz="2800" dirty="0" err="1"/>
              <a:t>identifier</a:t>
            </a:r>
            <a:r>
              <a:rPr lang="it-IT" sz="2800" dirty="0"/>
              <a:t> un </a:t>
            </a:r>
            <a:r>
              <a:rPr lang="it-IT" sz="2800" dirty="0" err="1"/>
              <a:t>complément</a:t>
            </a:r>
            <a:r>
              <a:rPr lang="it-IT" sz="2800" dirty="0"/>
              <a:t> </a:t>
            </a:r>
            <a:r>
              <a:rPr lang="it-IT" sz="2800" dirty="0" err="1"/>
              <a:t>circonstanciel</a:t>
            </a:r>
            <a:r>
              <a:rPr lang="it-IT" sz="2800" dirty="0"/>
              <a:t>:</a:t>
            </a:r>
          </a:p>
          <a:p>
            <a:pPr lvl="2"/>
            <a:r>
              <a:rPr lang="it-IT" sz="2000" dirty="0"/>
              <a:t>Il </a:t>
            </a:r>
            <a:r>
              <a:rPr lang="it-IT" sz="2000" dirty="0" err="1"/>
              <a:t>lit</a:t>
            </a:r>
            <a:r>
              <a:rPr lang="it-IT" sz="2000" dirty="0"/>
              <a:t> le journal le </a:t>
            </a:r>
            <a:r>
              <a:rPr lang="it-IT" sz="2000" dirty="0" err="1"/>
              <a:t>soir</a:t>
            </a:r>
            <a:r>
              <a:rPr lang="it-IT" sz="2000" dirty="0"/>
              <a:t>.</a:t>
            </a:r>
          </a:p>
          <a:p>
            <a:pPr lvl="2"/>
            <a:r>
              <a:rPr lang="it-IT" sz="2000" dirty="0"/>
              <a:t>Il </a:t>
            </a:r>
            <a:r>
              <a:rPr lang="it-IT" sz="2000" dirty="0" err="1"/>
              <a:t>lit</a:t>
            </a:r>
            <a:r>
              <a:rPr lang="it-IT" sz="2000" dirty="0"/>
              <a:t> le </a:t>
            </a:r>
            <a:r>
              <a:rPr lang="it-IT" sz="2000" dirty="0" err="1"/>
              <a:t>soir</a:t>
            </a:r>
            <a:r>
              <a:rPr lang="it-IT" sz="2000" dirty="0"/>
              <a:t>.</a:t>
            </a:r>
          </a:p>
          <a:p>
            <a:pPr lvl="2"/>
            <a:r>
              <a:rPr lang="it-IT" sz="2000" dirty="0"/>
              <a:t>Il </a:t>
            </a:r>
            <a:r>
              <a:rPr lang="it-IT" sz="2000" dirty="0" err="1"/>
              <a:t>lit</a:t>
            </a:r>
            <a:r>
              <a:rPr lang="it-IT" sz="2000" dirty="0"/>
              <a:t> le journal.</a:t>
            </a:r>
          </a:p>
          <a:p>
            <a:pPr lvl="2"/>
            <a:r>
              <a:rPr lang="it-IT" sz="2000" dirty="0" err="1"/>
              <a:t>J’ai</a:t>
            </a:r>
            <a:r>
              <a:rPr lang="it-IT" sz="2000" dirty="0"/>
              <a:t> </a:t>
            </a:r>
            <a:r>
              <a:rPr lang="it-IT" sz="2000" dirty="0" err="1"/>
              <a:t>vendu</a:t>
            </a:r>
            <a:r>
              <a:rPr lang="it-IT" sz="2000" dirty="0"/>
              <a:t> </a:t>
            </a:r>
            <a:r>
              <a:rPr lang="it-IT" sz="2000" dirty="0" err="1"/>
              <a:t>mon</a:t>
            </a:r>
            <a:r>
              <a:rPr lang="it-IT" sz="2000" dirty="0"/>
              <a:t> </a:t>
            </a:r>
            <a:r>
              <a:rPr lang="it-IT" sz="2000" dirty="0" err="1"/>
              <a:t>appartement</a:t>
            </a:r>
            <a:r>
              <a:rPr lang="it-IT" sz="2000" dirty="0"/>
              <a:t> (100 000 </a:t>
            </a:r>
            <a:r>
              <a:rPr lang="it-IT" sz="2000" dirty="0" err="1"/>
              <a:t>euros</a:t>
            </a:r>
            <a:r>
              <a:rPr lang="it-IT" sz="2000" dirty="0"/>
              <a:t>) (à un </a:t>
            </a:r>
            <a:r>
              <a:rPr lang="it-IT" sz="2000" dirty="0" err="1"/>
              <a:t>Polonais</a:t>
            </a:r>
            <a:r>
              <a:rPr lang="it-IT" sz="2000" dirty="0"/>
              <a:t>) &gt;</a:t>
            </a:r>
          </a:p>
          <a:p>
            <a:pPr lvl="2"/>
            <a:r>
              <a:rPr lang="it-IT" sz="2000" dirty="0"/>
              <a:t> </a:t>
            </a:r>
            <a:r>
              <a:rPr lang="it-IT" sz="2000" dirty="0" err="1"/>
              <a:t>Les</a:t>
            </a:r>
            <a:r>
              <a:rPr lang="it-IT" sz="2000" dirty="0"/>
              <a:t> </a:t>
            </a:r>
            <a:r>
              <a:rPr lang="it-IT" sz="2000" dirty="0" err="1"/>
              <a:t>éléments</a:t>
            </a:r>
            <a:r>
              <a:rPr lang="it-IT" sz="2000" dirty="0"/>
              <a:t> de la </a:t>
            </a:r>
            <a:r>
              <a:rPr lang="it-IT" sz="2000" dirty="0" err="1"/>
              <a:t>valence</a:t>
            </a:r>
            <a:r>
              <a:rPr lang="it-IT" sz="2000" dirty="0"/>
              <a:t> </a:t>
            </a:r>
            <a:r>
              <a:rPr lang="it-IT" sz="2000" dirty="0" err="1"/>
              <a:t>du</a:t>
            </a:r>
            <a:r>
              <a:rPr lang="it-IT" sz="2000" dirty="0"/>
              <a:t> </a:t>
            </a:r>
            <a:r>
              <a:rPr lang="it-IT" sz="2000" dirty="0" err="1"/>
              <a:t>verbe</a:t>
            </a:r>
            <a:r>
              <a:rPr lang="it-IT" sz="2000" dirty="0"/>
              <a:t> ne </a:t>
            </a:r>
            <a:r>
              <a:rPr lang="it-IT" sz="2000" dirty="0" err="1"/>
              <a:t>sont</a:t>
            </a:r>
            <a:r>
              <a:rPr lang="it-IT" sz="2000" dirty="0"/>
              <a:t> </a:t>
            </a:r>
            <a:r>
              <a:rPr lang="it-IT" sz="2000" dirty="0" err="1"/>
              <a:t>pas</a:t>
            </a:r>
            <a:r>
              <a:rPr lang="it-IT" sz="2000" dirty="0"/>
              <a:t> </a:t>
            </a:r>
            <a:r>
              <a:rPr lang="it-IT" sz="2000" dirty="0" err="1"/>
              <a:t>toujours</a:t>
            </a:r>
            <a:r>
              <a:rPr lang="it-IT" sz="2000" dirty="0"/>
              <a:t> </a:t>
            </a:r>
            <a:r>
              <a:rPr lang="it-IT" sz="2000" dirty="0" err="1"/>
              <a:t>exprimés</a:t>
            </a:r>
            <a:endParaRPr lang="it-IT" sz="2000" dirty="0"/>
          </a:p>
          <a:p>
            <a:r>
              <a:rPr lang="it-IT" sz="2800" dirty="0"/>
              <a:t>Le </a:t>
            </a:r>
            <a:r>
              <a:rPr lang="it-IT" sz="2800" dirty="0" err="1"/>
              <a:t>déplacement</a:t>
            </a:r>
            <a:r>
              <a:rPr lang="it-IT" sz="2800" dirty="0"/>
              <a:t> </a:t>
            </a:r>
            <a:r>
              <a:rPr lang="it-IT" sz="2800" dirty="0" err="1"/>
              <a:t>peut</a:t>
            </a:r>
            <a:r>
              <a:rPr lang="it-IT" sz="2800" dirty="0"/>
              <a:t> </a:t>
            </a:r>
            <a:r>
              <a:rPr lang="it-IT" sz="2800" dirty="0" err="1"/>
              <a:t>entraîner</a:t>
            </a:r>
            <a:r>
              <a:rPr lang="it-IT" sz="2800" dirty="0"/>
              <a:t> un </a:t>
            </a:r>
            <a:r>
              <a:rPr lang="it-IT" sz="2800" dirty="0" err="1"/>
              <a:t>changement</a:t>
            </a:r>
            <a:r>
              <a:rPr lang="it-IT" sz="2800" dirty="0"/>
              <a:t> de </a:t>
            </a:r>
            <a:r>
              <a:rPr lang="it-IT" sz="2800" dirty="0" err="1"/>
              <a:t>sens</a:t>
            </a:r>
            <a:r>
              <a:rPr lang="it-IT" sz="2800" dirty="0"/>
              <a:t>, </a:t>
            </a:r>
            <a:r>
              <a:rPr lang="it-IT" sz="2800" dirty="0" err="1"/>
              <a:t>dans</a:t>
            </a:r>
            <a:r>
              <a:rPr lang="it-IT" sz="2800" dirty="0"/>
              <a:t> la </a:t>
            </a:r>
            <a:r>
              <a:rPr lang="it-IT" sz="2800" dirty="0" err="1"/>
              <a:t>structure</a:t>
            </a:r>
            <a:r>
              <a:rPr lang="it-IT" sz="2800" dirty="0"/>
              <a:t> </a:t>
            </a:r>
            <a:r>
              <a:rPr lang="it-IT" sz="2800" dirty="0" err="1"/>
              <a:t>informationnelle</a:t>
            </a:r>
            <a:r>
              <a:rPr lang="it-IT" sz="2800" dirty="0"/>
              <a:t> de la </a:t>
            </a:r>
            <a:r>
              <a:rPr lang="it-IT" sz="2800" dirty="0" err="1"/>
              <a:t>phrase</a:t>
            </a:r>
            <a:endParaRPr lang="it-IT" sz="2800" dirty="0"/>
          </a:p>
          <a:p>
            <a:pPr lvl="1"/>
            <a:r>
              <a:rPr lang="it-IT" sz="2400" dirty="0" err="1"/>
              <a:t>Sur</a:t>
            </a:r>
            <a:r>
              <a:rPr lang="it-IT" sz="2400" dirty="0"/>
              <a:t> un bon </a:t>
            </a:r>
            <a:r>
              <a:rPr lang="it-IT" sz="2400" dirty="0" err="1"/>
              <a:t>lit</a:t>
            </a:r>
            <a:r>
              <a:rPr lang="it-IT" sz="2400" dirty="0"/>
              <a:t> Paul se </a:t>
            </a:r>
            <a:r>
              <a:rPr lang="it-IT" sz="2400" dirty="0" err="1"/>
              <a:t>repose</a:t>
            </a:r>
            <a:r>
              <a:rPr lang="it-IT" sz="2400" dirty="0"/>
              <a:t>/Paul se </a:t>
            </a:r>
            <a:r>
              <a:rPr lang="it-IT" sz="2400" dirty="0" err="1"/>
              <a:t>repose</a:t>
            </a:r>
            <a:r>
              <a:rPr lang="it-IT" sz="2400" dirty="0"/>
              <a:t> </a:t>
            </a:r>
            <a:r>
              <a:rPr lang="it-IT" sz="2400" dirty="0" err="1"/>
              <a:t>sur</a:t>
            </a:r>
            <a:r>
              <a:rPr lang="it-IT" sz="2400" dirty="0"/>
              <a:t> un bon </a:t>
            </a:r>
            <a:r>
              <a:rPr lang="it-IT" sz="2400" dirty="0" err="1"/>
              <a:t>lit</a:t>
            </a:r>
            <a:endParaRPr lang="it-IT" sz="2400" dirty="0"/>
          </a:p>
          <a:p>
            <a:r>
              <a:rPr lang="it-IT" sz="2800" dirty="0" err="1"/>
              <a:t>Certains</a:t>
            </a:r>
            <a:r>
              <a:rPr lang="it-IT" sz="2800" dirty="0"/>
              <a:t> </a:t>
            </a:r>
            <a:r>
              <a:rPr lang="it-IT" sz="2800" dirty="0" err="1"/>
              <a:t>Sadj</a:t>
            </a:r>
            <a:r>
              <a:rPr lang="it-IT" sz="2800" dirty="0"/>
              <a:t> ne </a:t>
            </a:r>
            <a:r>
              <a:rPr lang="it-IT" sz="2800" dirty="0" err="1"/>
              <a:t>sont</a:t>
            </a:r>
            <a:r>
              <a:rPr lang="it-IT" sz="2800" dirty="0"/>
              <a:t> </a:t>
            </a:r>
            <a:r>
              <a:rPr lang="it-IT" sz="2800" dirty="0" err="1"/>
              <a:t>pas</a:t>
            </a:r>
            <a:r>
              <a:rPr lang="it-IT" sz="2800" dirty="0"/>
              <a:t> </a:t>
            </a:r>
            <a:r>
              <a:rPr lang="it-IT" sz="2800" dirty="0" err="1"/>
              <a:t>toujours</a:t>
            </a:r>
            <a:r>
              <a:rPr lang="it-IT" sz="2800" dirty="0"/>
              <a:t> </a:t>
            </a:r>
            <a:r>
              <a:rPr lang="it-IT" sz="2800" dirty="0" err="1"/>
              <a:t>déplaçable</a:t>
            </a:r>
            <a:r>
              <a:rPr lang="it-IT" sz="2800" dirty="0"/>
              <a:t> :</a:t>
            </a:r>
          </a:p>
          <a:p>
            <a:pPr lvl="1"/>
            <a:r>
              <a:rPr lang="it-IT" sz="2400" dirty="0"/>
              <a:t>Robert </a:t>
            </a:r>
            <a:r>
              <a:rPr lang="it-IT" sz="2400" dirty="0" err="1"/>
              <a:t>mange</a:t>
            </a:r>
            <a:r>
              <a:rPr lang="it-IT" sz="2400" dirty="0"/>
              <a:t> </a:t>
            </a:r>
            <a:r>
              <a:rPr lang="it-IT" sz="2400" dirty="0" err="1"/>
              <a:t>comme</a:t>
            </a:r>
            <a:r>
              <a:rPr lang="it-IT" sz="2400" dirty="0"/>
              <a:t> un </a:t>
            </a:r>
            <a:r>
              <a:rPr lang="it-IT" sz="2400" dirty="0" err="1"/>
              <a:t>ogre</a:t>
            </a:r>
            <a:r>
              <a:rPr lang="it-IT" sz="2400" dirty="0"/>
              <a:t>.</a:t>
            </a:r>
          </a:p>
          <a:p>
            <a:pPr lvl="1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69115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5799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Pour </a:t>
            </a:r>
            <a:r>
              <a:rPr lang="it-IT" dirty="0" err="1"/>
              <a:t>identifier</a:t>
            </a:r>
            <a:r>
              <a:rPr lang="it-IT" dirty="0"/>
              <a:t> le </a:t>
            </a:r>
            <a:r>
              <a:rPr lang="it-IT" dirty="0" err="1"/>
              <a:t>Sadj</a:t>
            </a:r>
            <a:r>
              <a:rPr lang="it-IT" dirty="0"/>
              <a:t> , il est nécessaire de </a:t>
            </a:r>
            <a:r>
              <a:rPr lang="it-IT" dirty="0" err="1"/>
              <a:t>prendre</a:t>
            </a:r>
            <a:r>
              <a:rPr lang="it-IT" dirty="0"/>
              <a:t> en </a:t>
            </a:r>
            <a:r>
              <a:rPr lang="it-IT" dirty="0" err="1"/>
              <a:t>compte</a:t>
            </a:r>
            <a:r>
              <a:rPr lang="it-IT" dirty="0"/>
              <a:t> la </a:t>
            </a:r>
            <a:r>
              <a:rPr lang="it-IT" dirty="0" err="1"/>
              <a:t>valence</a:t>
            </a:r>
            <a:r>
              <a:rPr lang="it-IT" dirty="0"/>
              <a:t> “</a:t>
            </a:r>
            <a:r>
              <a:rPr lang="it-IT" dirty="0" err="1"/>
              <a:t>maximale</a:t>
            </a:r>
            <a:r>
              <a:rPr lang="it-IT" dirty="0"/>
              <a:t>”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</a:t>
            </a:r>
          </a:p>
          <a:p>
            <a:r>
              <a:rPr lang="it-IT" dirty="0"/>
              <a:t>et la </a:t>
            </a:r>
            <a:r>
              <a:rPr lang="it-IT" dirty="0" err="1"/>
              <a:t>valeur</a:t>
            </a:r>
            <a:r>
              <a:rPr lang="it-IT" dirty="0"/>
              <a:t> </a:t>
            </a:r>
            <a:r>
              <a:rPr lang="it-IT" dirty="0" err="1"/>
              <a:t>sémantique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“</a:t>
            </a:r>
            <a:r>
              <a:rPr lang="it-IT" dirty="0" err="1"/>
              <a:t>circonstants</a:t>
            </a:r>
            <a:r>
              <a:rPr lang="it-IT" dirty="0"/>
              <a:t>”:</a:t>
            </a:r>
          </a:p>
          <a:p>
            <a:pPr lvl="1"/>
            <a:r>
              <a:rPr lang="it-IT" dirty="0" err="1"/>
              <a:t>Seules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exprimant</a:t>
            </a:r>
            <a:r>
              <a:rPr lang="it-IT" dirty="0"/>
              <a:t> un </a:t>
            </a:r>
            <a:r>
              <a:rPr lang="it-IT" dirty="0" err="1"/>
              <a:t>évènement</a:t>
            </a:r>
            <a:r>
              <a:rPr lang="it-IT" dirty="0"/>
              <a:t> </a:t>
            </a:r>
            <a:r>
              <a:rPr lang="it-IT" dirty="0" err="1"/>
              <a:t>peuvent</a:t>
            </a:r>
            <a:r>
              <a:rPr lang="it-IT" dirty="0"/>
              <a:t> </a:t>
            </a:r>
            <a:r>
              <a:rPr lang="it-IT" dirty="0" err="1"/>
              <a:t>recevoir</a:t>
            </a:r>
            <a:r>
              <a:rPr lang="it-IT" dirty="0"/>
              <a:t> un </a:t>
            </a:r>
            <a:r>
              <a:rPr lang="it-IT" dirty="0" err="1"/>
              <a:t>circonstant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*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jours</a:t>
            </a:r>
            <a:r>
              <a:rPr lang="it-IT" dirty="0"/>
              <a:t> à la </a:t>
            </a:r>
            <a:r>
              <a:rPr lang="it-IT" dirty="0" err="1"/>
              <a:t>même</a:t>
            </a:r>
            <a:r>
              <a:rPr lang="it-IT" dirty="0"/>
              <a:t> </a:t>
            </a:r>
            <a:r>
              <a:rPr lang="it-IT" dirty="0" err="1"/>
              <a:t>heure</a:t>
            </a:r>
            <a:r>
              <a:rPr lang="it-IT" dirty="0"/>
              <a:t> la terre est ronde.</a:t>
            </a:r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informations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compléments</a:t>
            </a:r>
            <a:r>
              <a:rPr lang="it-IT" dirty="0"/>
              <a:t> </a:t>
            </a:r>
            <a:r>
              <a:rPr lang="it-IT" dirty="0" err="1"/>
              <a:t>circonstanciels</a:t>
            </a:r>
            <a:r>
              <a:rPr lang="it-IT" dirty="0"/>
              <a:t> </a:t>
            </a:r>
            <a:r>
              <a:rPr lang="it-IT" dirty="0" err="1"/>
              <a:t>restreignent</a:t>
            </a:r>
            <a:r>
              <a:rPr lang="it-IT" dirty="0"/>
              <a:t> le </a:t>
            </a:r>
            <a:r>
              <a:rPr lang="it-IT" dirty="0" err="1"/>
              <a:t>champs</a:t>
            </a:r>
            <a:r>
              <a:rPr lang="it-IT" dirty="0"/>
              <a:t> de l’</a:t>
            </a:r>
            <a:r>
              <a:rPr lang="it-IT" dirty="0" err="1"/>
              <a:t>évènement</a:t>
            </a:r>
            <a:r>
              <a:rPr lang="it-IT" dirty="0"/>
              <a:t> </a:t>
            </a:r>
            <a:r>
              <a:rPr lang="it-IT" dirty="0" err="1"/>
              <a:t>décrit</a:t>
            </a:r>
            <a:r>
              <a:rPr lang="it-IT" dirty="0"/>
              <a:t> par la </a:t>
            </a:r>
            <a:r>
              <a:rPr lang="it-IT" dirty="0" err="1"/>
              <a:t>phrase</a:t>
            </a:r>
            <a:endParaRPr lang="it-IT" dirty="0"/>
          </a:p>
          <a:p>
            <a:pPr lvl="1"/>
            <a:r>
              <a:rPr lang="it-IT" dirty="0"/>
              <a:t>Il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exister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incompatibilités</a:t>
            </a:r>
            <a:r>
              <a:rPr lang="it-IT" dirty="0"/>
              <a:t> </a:t>
            </a:r>
            <a:r>
              <a:rPr lang="it-IT" dirty="0" err="1"/>
              <a:t>lexicales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P</a:t>
            </a:r>
            <a:r>
              <a:rPr lang="it-IT" dirty="0"/>
              <a:t> et le </a:t>
            </a:r>
            <a:r>
              <a:rPr lang="it-IT" dirty="0" err="1"/>
              <a:t>circonstant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L’</a:t>
            </a:r>
            <a:r>
              <a:rPr lang="it-IT" dirty="0" err="1"/>
              <a:t>oiseau</a:t>
            </a:r>
            <a:r>
              <a:rPr lang="it-IT" dirty="0"/>
              <a:t> se </a:t>
            </a:r>
            <a:r>
              <a:rPr lang="it-IT" dirty="0" err="1"/>
              <a:t>déplace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airs</a:t>
            </a:r>
            <a:r>
              <a:rPr lang="it-IT" dirty="0"/>
              <a:t>/ *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champs</a:t>
            </a:r>
            <a:endParaRPr lang="it-IT" dirty="0"/>
          </a:p>
          <a:p>
            <a:pPr lvl="2"/>
            <a:r>
              <a:rPr lang="it-IT" dirty="0"/>
              <a:t>Le </a:t>
            </a:r>
            <a:r>
              <a:rPr lang="it-IT" dirty="0" err="1"/>
              <a:t>paysan</a:t>
            </a:r>
            <a:r>
              <a:rPr lang="it-IT" dirty="0"/>
              <a:t> </a:t>
            </a:r>
            <a:r>
              <a:rPr lang="it-IT" dirty="0" err="1"/>
              <a:t>travaille</a:t>
            </a:r>
            <a:r>
              <a:rPr lang="it-IT" dirty="0"/>
              <a:t> *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airs</a:t>
            </a:r>
            <a:r>
              <a:rPr lang="it-IT" dirty="0"/>
              <a:t>/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champs</a:t>
            </a:r>
            <a:r>
              <a:rPr lang="it-IT" dirty="0"/>
              <a:t>.</a:t>
            </a:r>
          </a:p>
          <a:p>
            <a:pPr marL="457200" lvl="1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77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Cas</a:t>
            </a:r>
            <a:r>
              <a:rPr lang="it-IT" dirty="0"/>
              <a:t> </a:t>
            </a:r>
            <a:r>
              <a:rPr lang="it-IT" dirty="0" err="1"/>
              <a:t>particulier</a:t>
            </a:r>
            <a:r>
              <a:rPr lang="it-IT" dirty="0"/>
              <a:t>:</a:t>
            </a:r>
            <a:br>
              <a:rPr lang="it-IT" dirty="0"/>
            </a:br>
            <a:r>
              <a:rPr lang="it-IT" dirty="0"/>
              <a:t>Le </a:t>
            </a:r>
            <a:r>
              <a:rPr lang="it-IT" dirty="0" err="1"/>
              <a:t>constituant</a:t>
            </a:r>
            <a:r>
              <a:rPr lang="it-IT" dirty="0"/>
              <a:t> </a:t>
            </a:r>
            <a:r>
              <a:rPr lang="it-IT" dirty="0" err="1"/>
              <a:t>facultatif</a:t>
            </a:r>
            <a:r>
              <a:rPr lang="it-IT" dirty="0"/>
              <a:t> (</a:t>
            </a:r>
            <a:r>
              <a:rPr lang="it-IT" dirty="0" err="1"/>
              <a:t>ajout</a:t>
            </a:r>
            <a:r>
              <a:rPr lang="it-IT" dirty="0"/>
              <a:t>) </a:t>
            </a:r>
            <a:r>
              <a:rPr lang="it-IT" dirty="0" err="1"/>
              <a:t>du</a:t>
            </a:r>
            <a:r>
              <a:rPr lang="it-IT" dirty="0"/>
              <a:t> SV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N’est </a:t>
            </a:r>
            <a:r>
              <a:rPr lang="it-IT" dirty="0" err="1"/>
              <a:t>pas</a:t>
            </a:r>
            <a:r>
              <a:rPr lang="it-IT" dirty="0"/>
              <a:t> un </a:t>
            </a:r>
            <a:r>
              <a:rPr lang="it-IT" dirty="0" err="1"/>
              <a:t>argument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&gt; </a:t>
            </a:r>
            <a:r>
              <a:rPr lang="it-IT" dirty="0" err="1"/>
              <a:t>supprimable</a:t>
            </a:r>
            <a:endParaRPr lang="it-IT" dirty="0"/>
          </a:p>
          <a:p>
            <a:pPr lvl="1"/>
            <a:r>
              <a:rPr lang="it-IT" dirty="0"/>
              <a:t>Marie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r>
              <a:rPr lang="it-IT" dirty="0"/>
              <a:t> </a:t>
            </a:r>
            <a:r>
              <a:rPr lang="it-IT" u="sng" dirty="0"/>
              <a:t>à la </a:t>
            </a:r>
            <a:r>
              <a:rPr lang="it-IT" u="sng" dirty="0" err="1"/>
              <a:t>main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Marie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r>
              <a:rPr lang="it-IT" dirty="0"/>
              <a:t>. </a:t>
            </a:r>
          </a:p>
          <a:p>
            <a:r>
              <a:rPr lang="it-IT" dirty="0"/>
              <a:t>Ne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remplacé</a:t>
            </a:r>
            <a:r>
              <a:rPr lang="it-IT" dirty="0"/>
              <a:t> par un </a:t>
            </a:r>
            <a:r>
              <a:rPr lang="it-IT" dirty="0" err="1"/>
              <a:t>pronom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*Marie y/en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r>
              <a:rPr lang="it-IT" dirty="0"/>
              <a:t> .</a:t>
            </a:r>
          </a:p>
          <a:p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extrait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C’est à la </a:t>
            </a:r>
            <a:r>
              <a:rPr lang="it-IT" dirty="0" err="1"/>
              <a:t>main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Marie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r>
              <a:rPr lang="it-IT" dirty="0"/>
              <a:t>.</a:t>
            </a:r>
          </a:p>
          <a:p>
            <a:r>
              <a:rPr lang="it-IT" dirty="0" err="1"/>
              <a:t>Difficilement</a:t>
            </a:r>
            <a:r>
              <a:rPr lang="it-IT" dirty="0"/>
              <a:t> </a:t>
            </a:r>
            <a:r>
              <a:rPr lang="it-IT" dirty="0" err="1"/>
              <a:t>déplaçable</a:t>
            </a:r>
            <a:r>
              <a:rPr lang="it-IT" dirty="0"/>
              <a:t>. </a:t>
            </a:r>
          </a:p>
          <a:p>
            <a:pPr lvl="1"/>
            <a:r>
              <a:rPr lang="it-IT" dirty="0"/>
              <a:t>? Marie, à la </a:t>
            </a:r>
            <a:r>
              <a:rPr lang="it-IT" dirty="0" err="1"/>
              <a:t>main</a:t>
            </a:r>
            <a:r>
              <a:rPr lang="it-IT" dirty="0"/>
              <a:t>,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? À la </a:t>
            </a:r>
            <a:r>
              <a:rPr lang="it-IT" dirty="0" err="1"/>
              <a:t>main</a:t>
            </a:r>
            <a:r>
              <a:rPr lang="it-IT" dirty="0"/>
              <a:t>, Marie </a:t>
            </a:r>
            <a:r>
              <a:rPr lang="it-IT" dirty="0" err="1"/>
              <a:t>arrache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mauvaises</a:t>
            </a:r>
            <a:r>
              <a:rPr lang="it-IT" dirty="0"/>
              <a:t> </a:t>
            </a:r>
            <a:r>
              <a:rPr lang="it-IT" dirty="0" err="1"/>
              <a:t>herbes</a:t>
            </a:r>
            <a:endParaRPr lang="it-IT" dirty="0"/>
          </a:p>
          <a:p>
            <a:pPr marL="228600" lvl="1" indent="0">
              <a:buNone/>
            </a:pPr>
            <a:endParaRPr lang="it-IT" dirty="0"/>
          </a:p>
          <a:p>
            <a:pPr marL="2286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9507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Interprétation</a:t>
            </a:r>
            <a:r>
              <a:rPr lang="it-IT" dirty="0"/>
              <a:t> </a:t>
            </a:r>
            <a:r>
              <a:rPr lang="it-IT" dirty="0" err="1"/>
              <a:t>communicative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circonstants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dirty="0" err="1"/>
              <a:t>faut</a:t>
            </a:r>
            <a:r>
              <a:rPr lang="it-IT" dirty="0"/>
              <a:t> </a:t>
            </a:r>
            <a:r>
              <a:rPr lang="it-IT" dirty="0" err="1"/>
              <a:t>donc</a:t>
            </a:r>
            <a:r>
              <a:rPr lang="it-IT" dirty="0"/>
              <a:t> distinguer </a:t>
            </a:r>
            <a:r>
              <a:rPr lang="it-IT" dirty="0" err="1"/>
              <a:t>entre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circonstants</a:t>
            </a:r>
            <a:r>
              <a:rPr lang="it-IT" dirty="0"/>
              <a:t> </a:t>
            </a:r>
            <a:r>
              <a:rPr lang="it-IT" dirty="0" err="1"/>
              <a:t>périphériques</a:t>
            </a:r>
            <a:r>
              <a:rPr lang="it-IT" dirty="0"/>
              <a:t>, à </a:t>
            </a:r>
            <a:r>
              <a:rPr lang="it-IT" dirty="0" err="1"/>
              <a:t>fonction</a:t>
            </a:r>
            <a:r>
              <a:rPr lang="it-IT" dirty="0"/>
              <a:t> “</a:t>
            </a:r>
            <a:r>
              <a:rPr lang="it-IT" dirty="0" err="1"/>
              <a:t>scénique</a:t>
            </a:r>
            <a:r>
              <a:rPr lang="it-IT" dirty="0"/>
              <a:t>” : </a:t>
            </a:r>
            <a:r>
              <a:rPr lang="it-IT" dirty="0" err="1"/>
              <a:t>cadre</a:t>
            </a:r>
            <a:r>
              <a:rPr lang="it-IT" dirty="0"/>
              <a:t> </a:t>
            </a:r>
            <a:r>
              <a:rPr lang="it-IT" dirty="0" err="1"/>
              <a:t>où</a:t>
            </a:r>
            <a:r>
              <a:rPr lang="it-IT" dirty="0"/>
              <a:t> se </a:t>
            </a:r>
            <a:r>
              <a:rPr lang="it-IT" dirty="0" err="1"/>
              <a:t>situe</a:t>
            </a:r>
            <a:r>
              <a:rPr lang="it-IT" dirty="0"/>
              <a:t> le reste de la </a:t>
            </a:r>
            <a:r>
              <a:rPr lang="it-IT" dirty="0" err="1"/>
              <a:t>phrase</a:t>
            </a:r>
            <a:endParaRPr lang="it-IT" dirty="0"/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circonstants</a:t>
            </a:r>
            <a:r>
              <a:rPr lang="it-IT" dirty="0"/>
              <a:t> qui, sans </a:t>
            </a:r>
            <a:r>
              <a:rPr lang="fr-FR" dirty="0" err="1"/>
              <a:t>ê</a:t>
            </a:r>
            <a:r>
              <a:rPr lang="it-IT" dirty="0"/>
              <a:t>tre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arguments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, </a:t>
            </a:r>
            <a:r>
              <a:rPr lang="it-IT" dirty="0" err="1"/>
              <a:t>jouent</a:t>
            </a:r>
            <a:r>
              <a:rPr lang="it-IT" dirty="0"/>
              <a:t> le </a:t>
            </a:r>
            <a:r>
              <a:rPr lang="it-IT" dirty="0" err="1"/>
              <a:t>rôle</a:t>
            </a:r>
            <a:r>
              <a:rPr lang="it-IT" dirty="0"/>
              <a:t> d’</a:t>
            </a:r>
            <a:r>
              <a:rPr lang="it-IT" dirty="0" err="1"/>
              <a:t>ajout</a:t>
            </a:r>
            <a:r>
              <a:rPr lang="it-IT" dirty="0"/>
              <a:t> </a:t>
            </a:r>
            <a:r>
              <a:rPr lang="it-IT" dirty="0" err="1"/>
              <a:t>verbal</a:t>
            </a:r>
            <a:r>
              <a:rPr lang="it-IT" dirty="0"/>
              <a:t>:</a:t>
            </a:r>
          </a:p>
          <a:p>
            <a:pPr lvl="2"/>
            <a:r>
              <a:rPr lang="it-IT" i="1" dirty="0"/>
              <a:t>Le </a:t>
            </a:r>
            <a:r>
              <a:rPr lang="it-IT" i="1" dirty="0" err="1"/>
              <a:t>programme</a:t>
            </a:r>
            <a:r>
              <a:rPr lang="it-IT" i="1" dirty="0"/>
              <a:t> </a:t>
            </a:r>
            <a:r>
              <a:rPr lang="it-IT" i="1" dirty="0" err="1"/>
              <a:t>complet</a:t>
            </a:r>
            <a:r>
              <a:rPr lang="it-IT" i="1" dirty="0"/>
              <a:t> de la </a:t>
            </a:r>
            <a:r>
              <a:rPr lang="it-IT" i="1" dirty="0" err="1"/>
              <a:t>journée</a:t>
            </a:r>
            <a:r>
              <a:rPr lang="it-IT" i="1" dirty="0"/>
              <a:t> </a:t>
            </a:r>
            <a:r>
              <a:rPr lang="it-IT" i="1" dirty="0" err="1"/>
              <a:t>paraîtra</a:t>
            </a:r>
            <a:r>
              <a:rPr lang="it-IT" i="1" dirty="0"/>
              <a:t> </a:t>
            </a:r>
            <a:r>
              <a:rPr lang="it-IT" i="1" u="sng" dirty="0" err="1"/>
              <a:t>dans</a:t>
            </a:r>
            <a:r>
              <a:rPr lang="it-IT" i="1" u="sng" dirty="0"/>
              <a:t> la presse locale</a:t>
            </a:r>
            <a:r>
              <a:rPr lang="it-IT" i="1" dirty="0"/>
              <a:t> </a:t>
            </a:r>
            <a:r>
              <a:rPr lang="it-IT" i="1" u="sng" dirty="0" err="1"/>
              <a:t>début</a:t>
            </a:r>
            <a:r>
              <a:rPr lang="it-IT" i="1" u="sng" dirty="0"/>
              <a:t> </a:t>
            </a:r>
            <a:r>
              <a:rPr lang="it-IT" i="1" u="sng" dirty="0" err="1"/>
              <a:t>octobre</a:t>
            </a:r>
            <a:r>
              <a:rPr lang="it-IT" i="1" dirty="0"/>
              <a:t>. 	</a:t>
            </a:r>
          </a:p>
          <a:p>
            <a:pPr lvl="2"/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précisions</a:t>
            </a:r>
            <a:r>
              <a:rPr lang="it-IT" dirty="0"/>
              <a:t> </a:t>
            </a:r>
            <a:r>
              <a:rPr lang="it-IT" dirty="0" err="1"/>
              <a:t>apportées</a:t>
            </a:r>
            <a:r>
              <a:rPr lang="it-IT" dirty="0"/>
              <a:t> par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circonstants</a:t>
            </a:r>
            <a:r>
              <a:rPr lang="it-IT" dirty="0"/>
              <a:t> </a:t>
            </a:r>
            <a:r>
              <a:rPr lang="it-IT" dirty="0" err="1"/>
              <a:t>portent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l’information </a:t>
            </a:r>
            <a:r>
              <a:rPr lang="it-IT" dirty="0" err="1"/>
              <a:t>donnée</a:t>
            </a:r>
            <a:r>
              <a:rPr lang="it-IT" dirty="0"/>
              <a:t> par le </a:t>
            </a:r>
            <a:r>
              <a:rPr lang="it-IT" dirty="0" err="1"/>
              <a:t>verbe</a:t>
            </a:r>
            <a:r>
              <a:rPr lang="it-IT" dirty="0"/>
              <a:t>&gt; </a:t>
            </a:r>
            <a:r>
              <a:rPr lang="it-IT" dirty="0" err="1"/>
              <a:t>ajout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2830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Récapitulation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4001" y="1417638"/>
            <a:ext cx="8621058" cy="5261068"/>
          </a:xfrm>
        </p:spPr>
        <p:txBody>
          <a:bodyPr>
            <a:normAutofit/>
          </a:bodyPr>
          <a:lstStyle/>
          <a:p>
            <a:r>
              <a:rPr lang="it-IT" dirty="0"/>
              <a:t>Le </a:t>
            </a:r>
            <a:r>
              <a:rPr lang="it-IT" dirty="0" err="1"/>
              <a:t>Sadjoint</a:t>
            </a:r>
            <a:r>
              <a:rPr lang="it-IT" dirty="0"/>
              <a:t> n’a </a:t>
            </a:r>
            <a:r>
              <a:rPr lang="it-IT" dirty="0" err="1"/>
              <a:t>pas</a:t>
            </a:r>
            <a:r>
              <a:rPr lang="it-IT" dirty="0"/>
              <a:t> de </a:t>
            </a:r>
            <a:r>
              <a:rPr lang="it-IT" dirty="0" err="1"/>
              <a:t>catégorie</a:t>
            </a:r>
            <a:r>
              <a:rPr lang="it-IT" dirty="0"/>
              <a:t> </a:t>
            </a:r>
            <a:r>
              <a:rPr lang="it-IT" dirty="0" err="1"/>
              <a:t>morphologique</a:t>
            </a:r>
            <a:r>
              <a:rPr lang="it-IT" dirty="0"/>
              <a:t> </a:t>
            </a:r>
            <a:r>
              <a:rPr lang="it-IT" dirty="0" err="1"/>
              <a:t>fixe</a:t>
            </a:r>
            <a:r>
              <a:rPr lang="it-IT" dirty="0"/>
              <a:t>.</a:t>
            </a:r>
          </a:p>
          <a:p>
            <a:r>
              <a:rPr lang="it-IT" dirty="0"/>
              <a:t>Il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indispensable</a:t>
            </a:r>
            <a:r>
              <a:rPr lang="it-IT" dirty="0"/>
              <a:t> à la </a:t>
            </a:r>
            <a:r>
              <a:rPr lang="it-IT" dirty="0" err="1"/>
              <a:t>grammaticalité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.</a:t>
            </a:r>
          </a:p>
          <a:p>
            <a:r>
              <a:rPr lang="it-IT" dirty="0"/>
              <a:t>Il n’est </a:t>
            </a:r>
            <a:r>
              <a:rPr lang="it-IT" dirty="0" err="1"/>
              <a:t>dépendant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; </a:t>
            </a:r>
            <a:r>
              <a:rPr lang="it-IT" dirty="0" err="1"/>
              <a:t>quand</a:t>
            </a:r>
            <a:r>
              <a:rPr lang="it-IT" dirty="0"/>
              <a:t> le </a:t>
            </a:r>
            <a:r>
              <a:rPr lang="it-IT" dirty="0" err="1"/>
              <a:t>Sadjoint</a:t>
            </a:r>
            <a:r>
              <a:rPr lang="it-IT" dirty="0"/>
              <a:t> est un SP, le </a:t>
            </a:r>
            <a:r>
              <a:rPr lang="it-IT" dirty="0" err="1"/>
              <a:t>choix</a:t>
            </a:r>
            <a:r>
              <a:rPr lang="it-IT" dirty="0"/>
              <a:t> de la </a:t>
            </a:r>
            <a:r>
              <a:rPr lang="it-IT" dirty="0" err="1"/>
              <a:t>préposition</a:t>
            </a:r>
            <a:r>
              <a:rPr lang="it-IT" dirty="0"/>
              <a:t> ne </a:t>
            </a:r>
            <a:r>
              <a:rPr lang="it-IT" dirty="0" err="1"/>
              <a:t>dépend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, mais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contenu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suivant</a:t>
            </a:r>
            <a:r>
              <a:rPr lang="it-IT" dirty="0"/>
              <a:t> la </a:t>
            </a:r>
            <a:r>
              <a:rPr lang="it-IT" dirty="0" err="1"/>
              <a:t>préposition</a:t>
            </a:r>
            <a:r>
              <a:rPr lang="it-IT" dirty="0"/>
              <a:t>.</a:t>
            </a:r>
          </a:p>
          <a:p>
            <a:r>
              <a:rPr lang="it-IT" dirty="0"/>
              <a:t>Il est </a:t>
            </a:r>
            <a:r>
              <a:rPr lang="it-IT" dirty="0" err="1"/>
              <a:t>sélectionné</a:t>
            </a:r>
            <a:r>
              <a:rPr lang="it-IT" dirty="0"/>
              <a:t> </a:t>
            </a:r>
            <a:r>
              <a:rPr lang="it-IT" dirty="0" err="1"/>
              <a:t>sémantiquement</a:t>
            </a:r>
            <a:r>
              <a:rPr lang="it-IT" dirty="0"/>
              <a:t> par la </a:t>
            </a:r>
            <a:r>
              <a:rPr lang="it-IT" dirty="0" err="1"/>
              <a:t>phrase</a:t>
            </a:r>
            <a:r>
              <a:rPr lang="it-IT" dirty="0"/>
              <a:t>, dont il est un </a:t>
            </a:r>
            <a:r>
              <a:rPr lang="it-IT" dirty="0" err="1"/>
              <a:t>consituant</a:t>
            </a:r>
            <a:r>
              <a:rPr lang="it-IT" dirty="0"/>
              <a:t> </a:t>
            </a:r>
            <a:r>
              <a:rPr lang="it-IT" dirty="0" err="1"/>
              <a:t>immédiat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6949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En </a:t>
            </a:r>
            <a:r>
              <a:rPr lang="it-IT" dirty="0" err="1"/>
              <a:t>octobre</a:t>
            </a:r>
            <a:r>
              <a:rPr lang="it-IT" dirty="0"/>
              <a:t>, le </a:t>
            </a:r>
            <a:r>
              <a:rPr lang="it-IT" dirty="0" err="1"/>
              <a:t>nombre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chômeurs</a:t>
            </a:r>
            <a:r>
              <a:rPr lang="it-IT" dirty="0"/>
              <a:t> a </a:t>
            </a:r>
            <a:r>
              <a:rPr lang="it-IT" dirty="0" err="1"/>
              <a:t>baissé</a:t>
            </a:r>
            <a:r>
              <a:rPr lang="it-IT" dirty="0"/>
              <a:t> en France.</a:t>
            </a:r>
          </a:p>
        </p:txBody>
      </p:sp>
      <p:pic>
        <p:nvPicPr>
          <p:cNvPr id="4" name="Segnaposto contenuto 3" descr="arbres_SP adjoint x 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299" b="-21299"/>
          <a:stretch>
            <a:fillRect/>
          </a:stretch>
        </p:blipFill>
        <p:spPr>
          <a:xfrm>
            <a:off x="125246" y="1646390"/>
            <a:ext cx="8883686" cy="4656933"/>
          </a:xfrm>
        </p:spPr>
      </p:pic>
    </p:spTree>
    <p:extLst>
      <p:ext uri="{BB962C8B-B14F-4D97-AF65-F5344CB8AC3E}">
        <p14:creationId xmlns:p14="http://schemas.microsoft.com/office/powerpoint/2010/main" val="3052294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</a:t>
            </a:r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prépositionnel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4123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Différentes</a:t>
            </a:r>
            <a:r>
              <a:rPr lang="it-IT" dirty="0"/>
              <a:t> </a:t>
            </a:r>
            <a:r>
              <a:rPr lang="it-IT" dirty="0" err="1"/>
              <a:t>fonctions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SP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0725"/>
          </a:xfrm>
        </p:spPr>
        <p:txBody>
          <a:bodyPr>
            <a:normAutofit fontScale="92500" lnSpcReduction="10000"/>
          </a:bodyPr>
          <a:lstStyle/>
          <a:p>
            <a:r>
              <a:rPr lang="it-IT" dirty="0" err="1"/>
              <a:t>Constituant</a:t>
            </a:r>
            <a:r>
              <a:rPr lang="it-IT" dirty="0"/>
              <a:t> de </a:t>
            </a:r>
            <a:r>
              <a:rPr lang="it-IT" dirty="0" err="1"/>
              <a:t>P</a:t>
            </a:r>
            <a:r>
              <a:rPr lang="it-IT" dirty="0"/>
              <a:t> (</a:t>
            </a:r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adjoint</a:t>
            </a:r>
            <a:r>
              <a:rPr lang="it-IT" dirty="0"/>
              <a:t>)</a:t>
            </a:r>
          </a:p>
          <a:p>
            <a:pPr lvl="1"/>
            <a:r>
              <a:rPr lang="it-IT" i="1" dirty="0"/>
              <a:t>En 1969</a:t>
            </a:r>
            <a:r>
              <a:rPr lang="it-IT" dirty="0"/>
              <a:t>, Neil Amstrong a </a:t>
            </a:r>
            <a:r>
              <a:rPr lang="it-IT" dirty="0" err="1"/>
              <a:t>marché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la lune.</a:t>
            </a:r>
            <a:r>
              <a:rPr lang="it-IT" i="1" dirty="0"/>
              <a:t> </a:t>
            </a:r>
          </a:p>
          <a:p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endParaRPr lang="it-IT" dirty="0"/>
          </a:p>
          <a:p>
            <a:pPr lvl="1"/>
            <a:r>
              <a:rPr lang="it-IT" dirty="0"/>
              <a:t>Marie s’</a:t>
            </a:r>
            <a:r>
              <a:rPr lang="it-IT" dirty="0" err="1"/>
              <a:t>occupe</a:t>
            </a:r>
            <a:r>
              <a:rPr lang="it-IT" dirty="0"/>
              <a:t> </a:t>
            </a:r>
            <a:r>
              <a:rPr lang="it-IT" dirty="0" err="1"/>
              <a:t>beaucoup</a:t>
            </a:r>
            <a:r>
              <a:rPr lang="it-IT" dirty="0"/>
              <a:t> </a:t>
            </a:r>
            <a:r>
              <a:rPr lang="it-IT" i="1" dirty="0"/>
              <a:t>de sa </a:t>
            </a:r>
            <a:r>
              <a:rPr lang="it-IT" i="1" dirty="0" err="1"/>
              <a:t>grand-mère</a:t>
            </a:r>
            <a:r>
              <a:rPr lang="it-IT" dirty="0"/>
              <a:t>.</a:t>
            </a:r>
          </a:p>
          <a:p>
            <a:r>
              <a:rPr lang="it-IT" dirty="0" err="1"/>
              <a:t>Modifieur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nom</a:t>
            </a:r>
            <a:endParaRPr lang="it-IT" dirty="0"/>
          </a:p>
          <a:p>
            <a:pPr lvl="1"/>
            <a:r>
              <a:rPr lang="it-IT" dirty="0"/>
              <a:t>Un tableau </a:t>
            </a:r>
            <a:r>
              <a:rPr lang="it-IT" i="1" dirty="0"/>
              <a:t>de Claude Monet</a:t>
            </a:r>
          </a:p>
          <a:p>
            <a:r>
              <a:rPr lang="it-IT" dirty="0" err="1"/>
              <a:t>Modifieur</a:t>
            </a:r>
            <a:r>
              <a:rPr lang="it-IT" dirty="0"/>
              <a:t> de l’</a:t>
            </a:r>
            <a:r>
              <a:rPr lang="it-IT" dirty="0" err="1"/>
              <a:t>adjectif</a:t>
            </a:r>
            <a:endParaRPr lang="it-IT" dirty="0"/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lentilles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riches</a:t>
            </a:r>
            <a:r>
              <a:rPr lang="it-IT" dirty="0"/>
              <a:t> </a:t>
            </a:r>
            <a:r>
              <a:rPr lang="it-IT" i="1" dirty="0"/>
              <a:t>en </a:t>
            </a:r>
            <a:r>
              <a:rPr lang="it-IT" i="1" dirty="0" err="1"/>
              <a:t>protéines</a:t>
            </a:r>
            <a:r>
              <a:rPr lang="it-IT" dirty="0"/>
              <a:t>.</a:t>
            </a:r>
          </a:p>
          <a:p>
            <a:r>
              <a:rPr lang="it-IT" dirty="0" err="1"/>
              <a:t>Modifieur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pronom</a:t>
            </a:r>
            <a:endParaRPr lang="it-IT" dirty="0"/>
          </a:p>
          <a:p>
            <a:pPr lvl="1"/>
            <a:r>
              <a:rPr lang="it-IT" dirty="0"/>
              <a:t>Jacqueline est </a:t>
            </a:r>
            <a:r>
              <a:rPr lang="it-IT" dirty="0" err="1"/>
              <a:t>quelqu’un</a:t>
            </a:r>
            <a:r>
              <a:rPr lang="it-IT" dirty="0"/>
              <a:t> </a:t>
            </a:r>
            <a:r>
              <a:rPr lang="it-IT" i="1" dirty="0"/>
              <a:t>de </a:t>
            </a:r>
            <a:r>
              <a:rPr lang="it-IT" i="1" dirty="0" err="1"/>
              <a:t>très</a:t>
            </a:r>
            <a:r>
              <a:rPr lang="it-IT" i="1" dirty="0"/>
              <a:t> </a:t>
            </a:r>
            <a:r>
              <a:rPr lang="it-IT" i="1" dirty="0" err="1"/>
              <a:t>sympatique</a:t>
            </a:r>
            <a:r>
              <a:rPr lang="it-IT" dirty="0"/>
              <a:t>.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512998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préposition</a:t>
            </a:r>
            <a:r>
              <a:rPr lang="it-IT" dirty="0"/>
              <a:t> - </a:t>
            </a:r>
            <a:r>
              <a:rPr lang="it-IT" dirty="0" err="1"/>
              <a:t>Définition</a:t>
            </a:r>
            <a:r>
              <a:rPr lang="it-IT" dirty="0"/>
              <a:t> 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“</a:t>
            </a:r>
            <a:r>
              <a:rPr lang="it-IT" dirty="0" err="1"/>
              <a:t>Mot</a:t>
            </a:r>
            <a:r>
              <a:rPr lang="it-IT" dirty="0"/>
              <a:t> </a:t>
            </a:r>
            <a:r>
              <a:rPr lang="it-IT" dirty="0" err="1"/>
              <a:t>grammatical</a:t>
            </a:r>
            <a:r>
              <a:rPr lang="it-IT" dirty="0"/>
              <a:t>, </a:t>
            </a:r>
            <a:r>
              <a:rPr lang="it-IT" dirty="0" err="1"/>
              <a:t>invariable</a:t>
            </a:r>
            <a:r>
              <a:rPr lang="it-IT" dirty="0"/>
              <a:t>, </a:t>
            </a:r>
            <a:r>
              <a:rPr lang="it-IT" dirty="0" err="1"/>
              <a:t>introduisant</a:t>
            </a:r>
            <a:r>
              <a:rPr lang="it-IT" dirty="0"/>
              <a:t> un </a:t>
            </a:r>
            <a:r>
              <a:rPr lang="it-IT" dirty="0" err="1"/>
              <a:t>complément</a:t>
            </a:r>
            <a:r>
              <a:rPr lang="it-IT" dirty="0"/>
              <a:t> (d’un </a:t>
            </a:r>
            <a:r>
              <a:rPr lang="it-IT" dirty="0" err="1"/>
              <a:t>substantif</a:t>
            </a:r>
            <a:r>
              <a:rPr lang="it-IT" dirty="0"/>
              <a:t>, d’un </a:t>
            </a:r>
            <a:r>
              <a:rPr lang="it-IT" dirty="0" err="1"/>
              <a:t>verbe</a:t>
            </a:r>
            <a:r>
              <a:rPr lang="it-IT" dirty="0"/>
              <a:t>, d’un </a:t>
            </a:r>
            <a:r>
              <a:rPr lang="it-IT" dirty="0" err="1"/>
              <a:t>adjectif</a:t>
            </a:r>
            <a:r>
              <a:rPr lang="it-IT" dirty="0"/>
              <a:t>, d’un </a:t>
            </a:r>
            <a:r>
              <a:rPr lang="it-IT" dirty="0" err="1"/>
              <a:t>adverbe</a:t>
            </a:r>
            <a:r>
              <a:rPr lang="it-IT" dirty="0"/>
              <a:t>) en </a:t>
            </a:r>
            <a:r>
              <a:rPr lang="it-IT" dirty="0" err="1"/>
              <a:t>marquant</a:t>
            </a:r>
            <a:r>
              <a:rPr lang="it-IT" dirty="0"/>
              <a:t> le </a:t>
            </a:r>
            <a:r>
              <a:rPr lang="it-IT" dirty="0" err="1"/>
              <a:t>rapport</a:t>
            </a:r>
            <a:r>
              <a:rPr lang="it-IT" dirty="0"/>
              <a:t> qui </a:t>
            </a:r>
            <a:r>
              <a:rPr lang="it-IT" dirty="0" err="1"/>
              <a:t>unit</a:t>
            </a:r>
            <a:r>
              <a:rPr lang="it-IT" dirty="0"/>
              <a:t> ce </a:t>
            </a:r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mot</a:t>
            </a:r>
            <a:r>
              <a:rPr lang="it-IT" dirty="0"/>
              <a:t> </a:t>
            </a:r>
            <a:r>
              <a:rPr lang="it-IT" dirty="0" err="1"/>
              <a:t>complété</a:t>
            </a:r>
            <a:r>
              <a:rPr lang="it-IT" dirty="0"/>
              <a:t>”</a:t>
            </a:r>
          </a:p>
          <a:p>
            <a:pPr lvl="1"/>
            <a:r>
              <a:rPr lang="it-IT" dirty="0"/>
              <a:t>(Petit Robert)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2045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Caractéristiques</a:t>
            </a:r>
            <a:r>
              <a:rPr lang="it-IT" dirty="0"/>
              <a:t> de la </a:t>
            </a:r>
            <a:r>
              <a:rPr lang="it-IT" dirty="0" err="1"/>
              <a:t>préposition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Invariable</a:t>
            </a:r>
            <a:endParaRPr lang="it-IT" dirty="0"/>
          </a:p>
          <a:p>
            <a:r>
              <a:rPr lang="it-IT" dirty="0" err="1"/>
              <a:t>Introduit</a:t>
            </a:r>
            <a:r>
              <a:rPr lang="it-IT" dirty="0"/>
              <a:t> un SN (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Vinf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P2) et forme un SP</a:t>
            </a:r>
          </a:p>
          <a:p>
            <a:r>
              <a:rPr lang="it-IT" dirty="0" err="1"/>
              <a:t>Instaure</a:t>
            </a:r>
            <a:r>
              <a:rPr lang="it-IT" dirty="0"/>
              <a:t> un </a:t>
            </a:r>
            <a:r>
              <a:rPr lang="it-IT" dirty="0" err="1"/>
              <a:t>lien</a:t>
            </a:r>
            <a:r>
              <a:rPr lang="it-IT" dirty="0"/>
              <a:t> de </a:t>
            </a:r>
            <a:r>
              <a:rPr lang="it-IT" i="1" dirty="0"/>
              <a:t>dépendance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un </a:t>
            </a:r>
            <a:r>
              <a:rPr lang="it-IT" dirty="0" err="1"/>
              <a:t>autre</a:t>
            </a:r>
            <a:r>
              <a:rPr lang="it-IT" dirty="0"/>
              <a:t> </a:t>
            </a:r>
            <a:r>
              <a:rPr lang="it-IT" dirty="0" err="1"/>
              <a:t>consituant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Un </a:t>
            </a:r>
            <a:r>
              <a:rPr lang="it-IT" dirty="0" err="1"/>
              <a:t>livre</a:t>
            </a:r>
            <a:r>
              <a:rPr lang="it-IT" dirty="0"/>
              <a:t> </a:t>
            </a:r>
            <a:r>
              <a:rPr lang="it-IT" i="1" dirty="0"/>
              <a:t>à </a:t>
            </a:r>
            <a:r>
              <a:rPr lang="it-IT" i="1" dirty="0" err="1"/>
              <a:t>moi</a:t>
            </a:r>
            <a:r>
              <a:rPr lang="it-IT" i="1" dirty="0"/>
              <a:t>  </a:t>
            </a:r>
            <a:r>
              <a:rPr lang="it-IT" dirty="0"/>
              <a:t>(de </a:t>
            </a:r>
            <a:r>
              <a:rPr lang="it-IT" dirty="0" err="1"/>
              <a:t>N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Elle court </a:t>
            </a:r>
            <a:r>
              <a:rPr lang="it-IT" i="1" dirty="0" err="1"/>
              <a:t>après</a:t>
            </a:r>
            <a:r>
              <a:rPr lang="it-IT" i="1" dirty="0"/>
              <a:t> Paul </a:t>
            </a:r>
            <a:r>
              <a:rPr lang="it-IT" dirty="0"/>
              <a:t>(de V)</a:t>
            </a:r>
          </a:p>
          <a:p>
            <a:pPr lvl="1"/>
            <a:r>
              <a:rPr lang="it-IT" i="1" dirty="0" err="1"/>
              <a:t>Malgré</a:t>
            </a:r>
            <a:r>
              <a:rPr lang="it-IT" i="1" dirty="0"/>
              <a:t> </a:t>
            </a:r>
            <a:r>
              <a:rPr lang="it-IT" i="1" dirty="0" err="1"/>
              <a:t>cette</a:t>
            </a:r>
            <a:r>
              <a:rPr lang="it-IT" i="1" dirty="0"/>
              <a:t> </a:t>
            </a:r>
            <a:r>
              <a:rPr lang="it-IT" i="1" dirty="0" err="1"/>
              <a:t>récente</a:t>
            </a:r>
            <a:r>
              <a:rPr lang="it-IT" i="1" dirty="0"/>
              <a:t> </a:t>
            </a:r>
            <a:r>
              <a:rPr lang="it-IT" i="1" dirty="0" err="1"/>
              <a:t>découverte</a:t>
            </a:r>
            <a:r>
              <a:rPr lang="it-IT" dirty="0"/>
              <a:t>, le </a:t>
            </a:r>
            <a:r>
              <a:rPr lang="it-IT" dirty="0" err="1"/>
              <a:t>problème</a:t>
            </a:r>
            <a:r>
              <a:rPr lang="it-IT" dirty="0"/>
              <a:t>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résolu</a:t>
            </a:r>
            <a:r>
              <a:rPr lang="it-IT" dirty="0"/>
              <a:t> (de </a:t>
            </a:r>
            <a:r>
              <a:rPr lang="it-IT" dirty="0" err="1"/>
              <a:t>P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111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canonique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7217" y="1600200"/>
            <a:ext cx="8755515" cy="4984148"/>
          </a:xfrm>
        </p:spPr>
        <p:txBody>
          <a:bodyPr>
            <a:normAutofit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constituants</a:t>
            </a:r>
            <a:r>
              <a:rPr lang="it-IT" dirty="0"/>
              <a:t> </a:t>
            </a:r>
            <a:r>
              <a:rPr lang="it-IT" dirty="0" err="1"/>
              <a:t>minimaux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P</a:t>
            </a:r>
            <a:r>
              <a:rPr lang="it-IT" dirty="0"/>
              <a:t> -&gt; SN, SV</a:t>
            </a:r>
          </a:p>
          <a:p>
            <a:r>
              <a:rPr lang="it-IT" dirty="0"/>
              <a:t>On </a:t>
            </a:r>
            <a:r>
              <a:rPr lang="it-IT" dirty="0" err="1"/>
              <a:t>trouve</a:t>
            </a:r>
            <a:r>
              <a:rPr lang="it-IT" dirty="0"/>
              <a:t> </a:t>
            </a:r>
            <a:r>
              <a:rPr lang="it-IT" dirty="0" err="1"/>
              <a:t>très</a:t>
            </a:r>
            <a:r>
              <a:rPr lang="it-IT" dirty="0"/>
              <a:t> </a:t>
            </a:r>
            <a:r>
              <a:rPr lang="it-IT" dirty="0" err="1"/>
              <a:t>souvent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comme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Les</a:t>
            </a:r>
            <a:r>
              <a:rPr lang="it-IT" dirty="0"/>
              <a:t> enfants </a:t>
            </a:r>
            <a:r>
              <a:rPr lang="it-IT" dirty="0" err="1"/>
              <a:t>regardent</a:t>
            </a:r>
            <a:r>
              <a:rPr lang="it-IT" dirty="0"/>
              <a:t> la </a:t>
            </a:r>
            <a:r>
              <a:rPr lang="it-IT" dirty="0" err="1"/>
              <a:t>télé</a:t>
            </a:r>
            <a:r>
              <a:rPr lang="it-IT" dirty="0"/>
              <a:t> </a:t>
            </a:r>
            <a:r>
              <a:rPr lang="it-IT" i="1" dirty="0" err="1"/>
              <a:t>dans</a:t>
            </a:r>
            <a:r>
              <a:rPr lang="it-IT" i="1" dirty="0"/>
              <a:t> ma </a:t>
            </a:r>
            <a:r>
              <a:rPr lang="it-IT" i="1" dirty="0" err="1"/>
              <a:t>chambre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rentrés</a:t>
            </a:r>
            <a:r>
              <a:rPr lang="it-IT" dirty="0"/>
              <a:t> </a:t>
            </a:r>
            <a:r>
              <a:rPr lang="it-IT" i="1" dirty="0" err="1"/>
              <a:t>hier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&gt; </a:t>
            </a:r>
            <a:r>
              <a:rPr lang="it-IT" dirty="0" err="1"/>
              <a:t>P</a:t>
            </a:r>
            <a:r>
              <a:rPr lang="it-IT" dirty="0"/>
              <a:t> -&gt; SN + SV + SP</a:t>
            </a:r>
          </a:p>
          <a:p>
            <a:pPr lvl="1"/>
            <a:r>
              <a:rPr lang="it-IT" dirty="0"/>
              <a:t>-&gt; </a:t>
            </a:r>
            <a:r>
              <a:rPr lang="it-IT" dirty="0" err="1"/>
              <a:t>P</a:t>
            </a:r>
            <a:r>
              <a:rPr lang="it-IT" dirty="0"/>
              <a:t>-&gt; SN + SV + </a:t>
            </a:r>
            <a:r>
              <a:rPr lang="it-IT" dirty="0" err="1"/>
              <a:t>Sadv</a:t>
            </a:r>
            <a:endParaRPr lang="it-IT" dirty="0"/>
          </a:p>
          <a:p>
            <a:r>
              <a:rPr lang="it-IT" dirty="0"/>
              <a:t>Un </a:t>
            </a:r>
            <a:r>
              <a:rPr lang="it-IT" dirty="0" err="1"/>
              <a:t>troisième</a:t>
            </a:r>
            <a:r>
              <a:rPr lang="it-IT" dirty="0"/>
              <a:t> </a:t>
            </a:r>
            <a:r>
              <a:rPr lang="it-IT" dirty="0" err="1"/>
              <a:t>constituant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, qui n’</a:t>
            </a:r>
            <a:r>
              <a:rPr lang="it-IT" dirty="0" err="1"/>
              <a:t>appartient</a:t>
            </a:r>
            <a:r>
              <a:rPr lang="it-IT" dirty="0"/>
              <a:t> ni </a:t>
            </a:r>
            <a:r>
              <a:rPr lang="it-IT" dirty="0" err="1"/>
              <a:t>au</a:t>
            </a:r>
            <a:r>
              <a:rPr lang="it-IT" dirty="0"/>
              <a:t> SN ni </a:t>
            </a:r>
            <a:r>
              <a:rPr lang="it-IT" dirty="0" err="1"/>
              <a:t>au</a:t>
            </a:r>
            <a:r>
              <a:rPr lang="it-IT" dirty="0"/>
              <a:t> SV, qui </a:t>
            </a:r>
            <a:r>
              <a:rPr lang="it-IT" dirty="0" err="1"/>
              <a:t>dépend</a:t>
            </a:r>
            <a:r>
              <a:rPr lang="it-IT" dirty="0"/>
              <a:t> de </a:t>
            </a:r>
            <a:r>
              <a:rPr lang="it-IT" dirty="0" err="1"/>
              <a:t>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9928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 </a:t>
            </a:r>
            <a:r>
              <a:rPr lang="it-IT" dirty="0" err="1"/>
              <a:t>choix</a:t>
            </a:r>
            <a:r>
              <a:rPr lang="it-IT" dirty="0"/>
              <a:t> de la </a:t>
            </a:r>
            <a:r>
              <a:rPr lang="it-IT" dirty="0" err="1"/>
              <a:t>préposition</a:t>
            </a:r>
            <a:r>
              <a:rPr lang="it-IT" dirty="0"/>
              <a:t>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toujours</a:t>
            </a:r>
            <a:r>
              <a:rPr lang="it-IT" dirty="0"/>
              <a:t> libre, il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imposé</a:t>
            </a:r>
            <a:r>
              <a:rPr lang="it-IT" dirty="0"/>
              <a:t> par le </a:t>
            </a:r>
            <a:r>
              <a:rPr lang="it-IT" dirty="0" err="1"/>
              <a:t>verbe</a:t>
            </a:r>
            <a:r>
              <a:rPr lang="it-IT" dirty="0"/>
              <a:t> (</a:t>
            </a:r>
            <a:r>
              <a:rPr lang="it-IT" i="1" dirty="0"/>
              <a:t>à, de</a:t>
            </a:r>
            <a:r>
              <a:rPr lang="mr-IN" dirty="0"/>
              <a:t>…</a:t>
            </a:r>
            <a:r>
              <a:rPr lang="fr-FR" dirty="0"/>
              <a:t>), ou l’adjectif, etc.; il en va de même pour les éléments qu’elle </a:t>
            </a:r>
            <a:r>
              <a:rPr lang="fr-FR" dirty="0" err="1"/>
              <a:t>sous-catégorise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Il est peu enclin </a:t>
            </a:r>
            <a:r>
              <a:rPr lang="fr-FR" i="1" dirty="0"/>
              <a:t>aux émotions </a:t>
            </a:r>
            <a:r>
              <a:rPr lang="fr-FR" dirty="0"/>
              <a:t>/ * </a:t>
            </a:r>
            <a:r>
              <a:rPr lang="fr-FR" i="1" dirty="0"/>
              <a:t>à son directeur </a:t>
            </a:r>
            <a:r>
              <a:rPr lang="fr-FR" dirty="0"/>
              <a:t>(N animé)</a:t>
            </a:r>
          </a:p>
          <a:p>
            <a:pPr lvl="1"/>
            <a:r>
              <a:rPr lang="fr-FR" dirty="0"/>
              <a:t>Elle court </a:t>
            </a:r>
            <a:r>
              <a:rPr lang="fr-FR" i="1" dirty="0"/>
              <a:t>après Paul </a:t>
            </a:r>
            <a:r>
              <a:rPr lang="fr-FR" dirty="0"/>
              <a:t>(courir après quelqu’un)</a:t>
            </a:r>
          </a:p>
          <a:p>
            <a:pPr lvl="1"/>
            <a:r>
              <a:rPr lang="fr-FR" dirty="0"/>
              <a:t>Elle s’est mise à courir </a:t>
            </a:r>
            <a:r>
              <a:rPr lang="fr-FR" i="1" dirty="0"/>
              <a:t>après que Paul lui a parlé</a:t>
            </a:r>
            <a:r>
              <a:rPr lang="fr-FR" dirty="0"/>
              <a:t> (subordonnée temporelle)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192028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76412"/>
            <a:ext cx="8229600" cy="1300495"/>
          </a:xfrm>
        </p:spPr>
        <p:txBody>
          <a:bodyPr anchor="t">
            <a:noAutofit/>
          </a:bodyPr>
          <a:lstStyle/>
          <a:p>
            <a:r>
              <a:rPr lang="it-IT" sz="3600" dirty="0" err="1"/>
              <a:t>Concept</a:t>
            </a:r>
            <a:r>
              <a:rPr lang="it-IT" sz="3600" dirty="0"/>
              <a:t> de “</a:t>
            </a:r>
            <a:r>
              <a:rPr lang="it-IT" sz="3600" dirty="0" err="1"/>
              <a:t>prépositions</a:t>
            </a:r>
            <a:r>
              <a:rPr lang="it-IT" sz="3600" dirty="0"/>
              <a:t> </a:t>
            </a:r>
            <a:r>
              <a:rPr lang="it-IT" sz="3600" dirty="0" err="1"/>
              <a:t>vides</a:t>
            </a:r>
            <a:r>
              <a:rPr lang="it-IT" sz="3600" dirty="0"/>
              <a:t>” </a:t>
            </a:r>
            <a:r>
              <a:rPr lang="it-IT" sz="3600" dirty="0" err="1"/>
              <a:t>du</a:t>
            </a:r>
            <a:r>
              <a:rPr lang="it-IT" sz="3600" dirty="0"/>
              <a:t> </a:t>
            </a:r>
            <a:r>
              <a:rPr lang="it-IT" sz="3600" dirty="0" err="1"/>
              <a:t>point</a:t>
            </a:r>
            <a:r>
              <a:rPr lang="it-IT" sz="3600" dirty="0"/>
              <a:t> de </a:t>
            </a:r>
            <a:r>
              <a:rPr lang="it-IT" sz="3600" dirty="0" err="1"/>
              <a:t>vue</a:t>
            </a:r>
            <a:r>
              <a:rPr lang="it-IT" sz="3600" dirty="0"/>
              <a:t> </a:t>
            </a:r>
            <a:r>
              <a:rPr lang="it-IT" sz="3600" dirty="0" err="1"/>
              <a:t>sémantique</a:t>
            </a:r>
            <a:br>
              <a:rPr lang="it-IT" sz="3600" dirty="0"/>
            </a:br>
            <a:r>
              <a:rPr lang="it-IT" sz="3600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76511"/>
            <a:ext cx="8229600" cy="4525963"/>
          </a:xfrm>
        </p:spPr>
        <p:txBody>
          <a:bodyPr/>
          <a:lstStyle/>
          <a:p>
            <a:r>
              <a:rPr lang="it-IT" dirty="0" err="1"/>
              <a:t>Quand</a:t>
            </a:r>
            <a:r>
              <a:rPr lang="it-IT" dirty="0"/>
              <a:t> la </a:t>
            </a:r>
            <a:r>
              <a:rPr lang="it-IT" dirty="0" err="1"/>
              <a:t>préposition</a:t>
            </a:r>
            <a:r>
              <a:rPr lang="it-IT" dirty="0"/>
              <a:t> </a:t>
            </a:r>
            <a:r>
              <a:rPr lang="it-IT" dirty="0" err="1"/>
              <a:t>semble</a:t>
            </a:r>
            <a:r>
              <a:rPr lang="it-IT" dirty="0"/>
              <a:t> </a:t>
            </a:r>
            <a:r>
              <a:rPr lang="it-IT" dirty="0" err="1"/>
              <a:t>figée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une </a:t>
            </a:r>
            <a:r>
              <a:rPr lang="it-IT" dirty="0" err="1"/>
              <a:t>construction</a:t>
            </a:r>
            <a:r>
              <a:rPr lang="it-IT" dirty="0"/>
              <a:t> </a:t>
            </a:r>
            <a:r>
              <a:rPr lang="it-IT" dirty="0" err="1"/>
              <a:t>donnée</a:t>
            </a:r>
            <a:r>
              <a:rPr lang="it-IT" dirty="0"/>
              <a:t> :</a:t>
            </a:r>
          </a:p>
          <a:p>
            <a:pPr lvl="1"/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transitifs</a:t>
            </a:r>
            <a:r>
              <a:rPr lang="it-IT" dirty="0"/>
              <a:t> </a:t>
            </a:r>
            <a:r>
              <a:rPr lang="it-IT" dirty="0" err="1"/>
              <a:t>indirects</a:t>
            </a:r>
            <a:r>
              <a:rPr lang="it-IT" dirty="0"/>
              <a:t>:</a:t>
            </a:r>
          </a:p>
          <a:p>
            <a:pPr marL="457200" lvl="1" indent="0">
              <a:buNone/>
            </a:pPr>
            <a:r>
              <a:rPr lang="it-IT" dirty="0"/>
              <a:t>	</a:t>
            </a:r>
            <a:r>
              <a:rPr lang="it-IT" dirty="0" err="1"/>
              <a:t>Parler</a:t>
            </a:r>
            <a:r>
              <a:rPr lang="it-IT" dirty="0"/>
              <a:t> de, </a:t>
            </a:r>
            <a:r>
              <a:rPr lang="it-IT" dirty="0" err="1"/>
              <a:t>penser</a:t>
            </a:r>
            <a:r>
              <a:rPr lang="it-IT" dirty="0"/>
              <a:t> à, consister en</a:t>
            </a:r>
            <a:r>
              <a:rPr lang="mr-IN" dirty="0"/>
              <a:t>…</a:t>
            </a:r>
            <a:endParaRPr lang="fr-FR" dirty="0"/>
          </a:p>
          <a:p>
            <a:pPr lvl="1"/>
            <a:r>
              <a:rPr lang="fr-FR" i="1" dirty="0"/>
              <a:t>à</a:t>
            </a:r>
            <a:r>
              <a:rPr lang="fr-FR" dirty="0"/>
              <a:t> et </a:t>
            </a:r>
            <a:r>
              <a:rPr lang="fr-FR" i="1" dirty="0"/>
              <a:t>de</a:t>
            </a:r>
            <a:r>
              <a:rPr lang="fr-FR" dirty="0"/>
              <a:t> introduisant </a:t>
            </a:r>
            <a:r>
              <a:rPr lang="fr-FR" dirty="0" err="1"/>
              <a:t>Vinf</a:t>
            </a:r>
            <a:r>
              <a:rPr lang="fr-FR" dirty="0"/>
              <a:t> de verbes transitifs directs</a:t>
            </a:r>
          </a:p>
          <a:p>
            <a:pPr lvl="2"/>
            <a:r>
              <a:rPr lang="fr-FR" dirty="0"/>
              <a:t>Apprendre à faire; essayer de; regretter de</a:t>
            </a:r>
            <a:r>
              <a:rPr lang="mr-IN" dirty="0"/>
              <a:t>…</a:t>
            </a:r>
            <a:endParaRPr lang="fr-FR" dirty="0"/>
          </a:p>
          <a:p>
            <a:pPr lvl="1"/>
            <a:r>
              <a:rPr lang="fr-FR" i="1" dirty="0"/>
              <a:t>Par</a:t>
            </a:r>
            <a:r>
              <a:rPr lang="fr-FR" dirty="0"/>
              <a:t> des constructions passives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59355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Classes</a:t>
            </a:r>
            <a:r>
              <a:rPr lang="it-IT" dirty="0"/>
              <a:t> </a:t>
            </a:r>
            <a:r>
              <a:rPr lang="it-IT" dirty="0" err="1"/>
              <a:t>sémantiques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&gt; la </a:t>
            </a:r>
            <a:r>
              <a:rPr lang="it-IT" dirty="0" err="1"/>
              <a:t>plupart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polysémiques</a:t>
            </a:r>
            <a:r>
              <a:rPr lang="it-IT" dirty="0"/>
              <a:t> (</a:t>
            </a:r>
            <a:r>
              <a:rPr lang="it-IT" dirty="0" err="1"/>
              <a:t>difficulté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classement</a:t>
            </a:r>
            <a:r>
              <a:rPr lang="it-IT" dirty="0"/>
              <a:t>)</a:t>
            </a:r>
          </a:p>
          <a:p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spatiales</a:t>
            </a:r>
            <a:r>
              <a:rPr lang="it-IT" dirty="0"/>
              <a:t> : </a:t>
            </a:r>
            <a:r>
              <a:rPr lang="it-IT" i="1" dirty="0" err="1"/>
              <a:t>dans</a:t>
            </a:r>
            <a:r>
              <a:rPr lang="it-IT" i="1" dirty="0"/>
              <a:t>, </a:t>
            </a:r>
            <a:r>
              <a:rPr lang="it-IT" i="1" dirty="0" err="1"/>
              <a:t>sur</a:t>
            </a:r>
            <a:r>
              <a:rPr lang="it-IT" i="1" dirty="0"/>
              <a:t>, </a:t>
            </a:r>
            <a:r>
              <a:rPr lang="it-IT" i="1" dirty="0" err="1"/>
              <a:t>sous</a:t>
            </a:r>
            <a:r>
              <a:rPr lang="it-IT" i="1" dirty="0"/>
              <a:t>, etc</a:t>
            </a:r>
            <a:r>
              <a:rPr lang="it-IT" dirty="0"/>
              <a:t>.</a:t>
            </a:r>
          </a:p>
          <a:p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temporelles</a:t>
            </a:r>
            <a:r>
              <a:rPr lang="it-IT" dirty="0"/>
              <a:t>: </a:t>
            </a:r>
            <a:r>
              <a:rPr lang="it-IT" i="1" dirty="0" err="1"/>
              <a:t>depuis</a:t>
            </a:r>
            <a:r>
              <a:rPr lang="it-IT" i="1" dirty="0"/>
              <a:t>, </a:t>
            </a:r>
            <a:r>
              <a:rPr lang="it-IT" i="1" dirty="0" err="1"/>
              <a:t>après</a:t>
            </a:r>
            <a:r>
              <a:rPr lang="it-IT" i="1" dirty="0"/>
              <a:t>, </a:t>
            </a:r>
            <a:r>
              <a:rPr lang="it-IT" i="1" dirty="0" err="1"/>
              <a:t>avant</a:t>
            </a:r>
            <a:r>
              <a:rPr lang="it-IT" i="1" dirty="0"/>
              <a:t>, en, pendant</a:t>
            </a:r>
          </a:p>
          <a:p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notionnelles</a:t>
            </a:r>
            <a:r>
              <a:rPr lang="it-IT" dirty="0"/>
              <a:t>, </a:t>
            </a:r>
            <a:r>
              <a:rPr lang="it-IT" dirty="0" err="1"/>
              <a:t>concernant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relations </a:t>
            </a:r>
            <a:r>
              <a:rPr lang="it-IT" dirty="0" err="1"/>
              <a:t>logiques</a:t>
            </a:r>
            <a:r>
              <a:rPr lang="it-IT" dirty="0"/>
              <a:t> : cause (</a:t>
            </a:r>
            <a:r>
              <a:rPr lang="it-IT" i="1" dirty="0"/>
              <a:t>à cause de, en </a:t>
            </a:r>
            <a:r>
              <a:rPr lang="it-IT" i="1" dirty="0" err="1"/>
              <a:t>raison</a:t>
            </a:r>
            <a:r>
              <a:rPr lang="it-IT" i="1" dirty="0"/>
              <a:t> de</a:t>
            </a:r>
            <a:r>
              <a:rPr lang="it-IT" dirty="0"/>
              <a:t>), </a:t>
            </a:r>
            <a:r>
              <a:rPr lang="it-IT" dirty="0" err="1"/>
              <a:t>conséquence</a:t>
            </a:r>
            <a:r>
              <a:rPr lang="it-IT" dirty="0"/>
              <a:t> (</a:t>
            </a:r>
            <a:r>
              <a:rPr lang="it-IT" i="1" dirty="0" err="1"/>
              <a:t>jusqu’à</a:t>
            </a:r>
            <a:r>
              <a:rPr lang="it-IT" dirty="0"/>
              <a:t>), </a:t>
            </a:r>
            <a:r>
              <a:rPr lang="it-IT" dirty="0" err="1"/>
              <a:t>opposition</a:t>
            </a:r>
            <a:r>
              <a:rPr lang="it-IT" dirty="0"/>
              <a:t> (</a:t>
            </a:r>
            <a:r>
              <a:rPr lang="it-IT" i="1" dirty="0" err="1"/>
              <a:t>malgré</a:t>
            </a:r>
            <a:r>
              <a:rPr lang="it-IT" dirty="0"/>
              <a:t>), </a:t>
            </a:r>
            <a:r>
              <a:rPr lang="it-IT" dirty="0" err="1"/>
              <a:t>but</a:t>
            </a:r>
            <a:r>
              <a:rPr lang="it-IT" dirty="0"/>
              <a:t> (</a:t>
            </a:r>
            <a:r>
              <a:rPr lang="it-IT" i="1" dirty="0"/>
              <a:t>pour</a:t>
            </a:r>
            <a:r>
              <a:rPr lang="it-IT" dirty="0"/>
              <a:t>) , </a:t>
            </a:r>
            <a:r>
              <a:rPr lang="it-IT" dirty="0" err="1"/>
              <a:t>moyen</a:t>
            </a:r>
            <a:r>
              <a:rPr lang="it-IT" dirty="0"/>
              <a:t> (</a:t>
            </a:r>
            <a:r>
              <a:rPr lang="it-IT" i="1" dirty="0"/>
              <a:t>par, </a:t>
            </a:r>
            <a:r>
              <a:rPr lang="it-IT" i="1" dirty="0" err="1"/>
              <a:t>moyennant</a:t>
            </a:r>
            <a:r>
              <a:rPr lang="it-IT" i="1" dirty="0"/>
              <a:t>, à </a:t>
            </a:r>
            <a:r>
              <a:rPr lang="it-IT" i="1" dirty="0" err="1"/>
              <a:t>travers</a:t>
            </a:r>
            <a:r>
              <a:rPr lang="mr-IN" i="1" dirty="0"/>
              <a:t>…</a:t>
            </a:r>
            <a:r>
              <a:rPr lang="fr-FR" i="1" dirty="0"/>
              <a:t>)</a:t>
            </a:r>
            <a:endParaRPr lang="it-IT" i="1" dirty="0"/>
          </a:p>
          <a:p>
            <a:r>
              <a:rPr lang="it-IT" dirty="0" err="1"/>
              <a:t>Sens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SP: </a:t>
            </a:r>
            <a:r>
              <a:rPr lang="it-IT" dirty="0" err="1"/>
              <a:t>combinaison</a:t>
            </a:r>
            <a:r>
              <a:rPr lang="it-IT" dirty="0"/>
              <a:t> à la fois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sens</a:t>
            </a:r>
            <a:r>
              <a:rPr lang="it-IT" dirty="0"/>
              <a:t> de la </a:t>
            </a:r>
            <a:r>
              <a:rPr lang="it-IT" dirty="0" err="1"/>
              <a:t>préposition</a:t>
            </a:r>
            <a:r>
              <a:rPr lang="it-IT" dirty="0"/>
              <a:t> et de son “</a:t>
            </a:r>
            <a:r>
              <a:rPr lang="it-IT" dirty="0" err="1"/>
              <a:t>complément</a:t>
            </a:r>
            <a:r>
              <a:rPr lang="it-IT" dirty="0"/>
              <a:t>”:</a:t>
            </a:r>
          </a:p>
          <a:p>
            <a:pPr lvl="1"/>
            <a:r>
              <a:rPr lang="it-IT" dirty="0"/>
              <a:t>Je </a:t>
            </a:r>
            <a:r>
              <a:rPr lang="it-IT" dirty="0" err="1"/>
              <a:t>suis</a:t>
            </a:r>
            <a:r>
              <a:rPr lang="it-IT" dirty="0"/>
              <a:t> </a:t>
            </a:r>
            <a:r>
              <a:rPr lang="it-IT" i="1" dirty="0" err="1"/>
              <a:t>contre</a:t>
            </a:r>
            <a:r>
              <a:rPr lang="it-IT" i="1" dirty="0"/>
              <a:t> ce </a:t>
            </a:r>
            <a:r>
              <a:rPr lang="it-IT" i="1" dirty="0" err="1"/>
              <a:t>projet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opposition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Je me </a:t>
            </a:r>
            <a:r>
              <a:rPr lang="it-IT" dirty="0" err="1"/>
              <a:t>suis</a:t>
            </a:r>
            <a:r>
              <a:rPr lang="it-IT" dirty="0"/>
              <a:t> </a:t>
            </a:r>
            <a:r>
              <a:rPr lang="it-IT" dirty="0" err="1"/>
              <a:t>appuyée</a:t>
            </a:r>
            <a:r>
              <a:rPr lang="it-IT" dirty="0"/>
              <a:t> </a:t>
            </a:r>
            <a:r>
              <a:rPr lang="it-IT" i="1" dirty="0" err="1"/>
              <a:t>contre</a:t>
            </a:r>
            <a:r>
              <a:rPr lang="it-IT" i="1" dirty="0"/>
              <a:t> le </a:t>
            </a:r>
            <a:r>
              <a:rPr lang="it-IT" i="1" dirty="0" err="1"/>
              <a:t>mur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spatial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41952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Classes</a:t>
            </a:r>
            <a:r>
              <a:rPr lang="it-IT" dirty="0"/>
              <a:t> </a:t>
            </a:r>
            <a:r>
              <a:rPr lang="it-IT" dirty="0" err="1"/>
              <a:t>morphologiques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simples</a:t>
            </a:r>
            <a:r>
              <a:rPr lang="it-IT" dirty="0"/>
              <a:t> : </a:t>
            </a:r>
            <a:r>
              <a:rPr lang="it-IT" i="1" dirty="0" err="1"/>
              <a:t>après</a:t>
            </a:r>
            <a:r>
              <a:rPr lang="it-IT" i="1" dirty="0"/>
              <a:t>, </a:t>
            </a:r>
            <a:r>
              <a:rPr lang="it-IT" i="1" dirty="0" err="1"/>
              <a:t>avant</a:t>
            </a:r>
            <a:r>
              <a:rPr lang="it-IT" i="1" dirty="0"/>
              <a:t>, </a:t>
            </a:r>
            <a:r>
              <a:rPr lang="it-IT" i="1" dirty="0" err="1"/>
              <a:t>avec</a:t>
            </a:r>
            <a:r>
              <a:rPr lang="it-IT" i="1" dirty="0"/>
              <a:t>, </a:t>
            </a:r>
            <a:r>
              <a:rPr lang="it-IT" i="1" dirty="0" err="1"/>
              <a:t>chez</a:t>
            </a:r>
            <a:r>
              <a:rPr lang="it-IT" i="1" dirty="0"/>
              <a:t>, </a:t>
            </a:r>
            <a:r>
              <a:rPr lang="it-IT" i="1" dirty="0" err="1"/>
              <a:t>contre</a:t>
            </a:r>
            <a:r>
              <a:rPr lang="it-IT" i="1" dirty="0"/>
              <a:t>, </a:t>
            </a:r>
            <a:r>
              <a:rPr lang="it-IT" i="1" dirty="0" err="1"/>
              <a:t>depuis</a:t>
            </a:r>
            <a:r>
              <a:rPr lang="mr-IN" i="1" dirty="0"/>
              <a:t>…</a:t>
            </a:r>
            <a:r>
              <a:rPr lang="fr-FR" i="1" dirty="0"/>
              <a:t>.</a:t>
            </a:r>
          </a:p>
          <a:p>
            <a:r>
              <a:rPr lang="fr-FR" dirty="0"/>
              <a:t>Prépositions dérivant de verbes (participes) (invariables) : </a:t>
            </a:r>
            <a:r>
              <a:rPr lang="fr-FR" i="1" dirty="0"/>
              <a:t>attendu, concernant, durant, excepté, hormis, moyennant, pendant, suivant, touchant, vu</a:t>
            </a:r>
            <a:r>
              <a:rPr lang="mr-IN" i="1" dirty="0"/>
              <a:t>…</a:t>
            </a:r>
            <a:endParaRPr lang="fr-FR" i="1" dirty="0"/>
          </a:p>
          <a:p>
            <a:r>
              <a:rPr lang="fr-FR" dirty="0"/>
              <a:t>Locution prépositive/prépositionnelle :</a:t>
            </a:r>
          </a:p>
          <a:p>
            <a:pPr lvl="1"/>
            <a:r>
              <a:rPr lang="fr-FR" i="1" dirty="0"/>
              <a:t>À l’égard de, en faveur de, sous prétexte de, grâce à, en raison de</a:t>
            </a:r>
            <a:r>
              <a:rPr lang="mr-IN" dirty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8344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Construction/ </a:t>
            </a:r>
            <a:r>
              <a:rPr lang="it-IT" dirty="0" err="1"/>
              <a:t>complément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On ne l’a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revue</a:t>
            </a:r>
            <a:r>
              <a:rPr lang="it-IT" dirty="0"/>
              <a:t> </a:t>
            </a:r>
            <a:r>
              <a:rPr lang="it-IT" i="1" dirty="0" err="1"/>
              <a:t>depuis</a:t>
            </a:r>
            <a:r>
              <a:rPr lang="it-IT" i="1" dirty="0"/>
              <a:t> un </a:t>
            </a:r>
            <a:r>
              <a:rPr lang="it-IT" i="1" dirty="0" err="1"/>
              <a:t>mois</a:t>
            </a:r>
            <a:endParaRPr lang="it-IT" i="1" dirty="0"/>
          </a:p>
          <a:p>
            <a:r>
              <a:rPr lang="it-IT" dirty="0"/>
              <a:t>On ne l’a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revue</a:t>
            </a:r>
            <a:r>
              <a:rPr lang="it-IT" dirty="0"/>
              <a:t> </a:t>
            </a:r>
            <a:r>
              <a:rPr lang="it-IT" i="1" dirty="0" err="1"/>
              <a:t>depuis</a:t>
            </a:r>
            <a:endParaRPr lang="it-IT" i="1" dirty="0"/>
          </a:p>
          <a:p>
            <a:r>
              <a:rPr lang="it-IT" dirty="0"/>
              <a:t>On ne l’a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revue</a:t>
            </a:r>
            <a:r>
              <a:rPr lang="it-IT" dirty="0"/>
              <a:t> </a:t>
            </a:r>
            <a:r>
              <a:rPr lang="it-IT" i="1" dirty="0" err="1"/>
              <a:t>depuis</a:t>
            </a:r>
            <a:r>
              <a:rPr lang="it-IT" i="1" dirty="0"/>
              <a:t>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cours</a:t>
            </a:r>
            <a:r>
              <a:rPr lang="it-IT" i="1" dirty="0"/>
              <a:t> </a:t>
            </a:r>
            <a:r>
              <a:rPr lang="it-IT" i="1" dirty="0" err="1"/>
              <a:t>sont</a:t>
            </a:r>
            <a:r>
              <a:rPr lang="it-IT" i="1" dirty="0"/>
              <a:t> finis</a:t>
            </a:r>
          </a:p>
          <a:p>
            <a:pPr lvl="1">
              <a:buFont typeface="Wingdings" charset="0"/>
              <a:buChar char="Ø"/>
            </a:pPr>
            <a:r>
              <a:rPr lang="it-IT" dirty="0" err="1"/>
              <a:t>Depuis</a:t>
            </a:r>
            <a:r>
              <a:rPr lang="it-IT" dirty="0"/>
              <a:t> + SN</a:t>
            </a:r>
          </a:p>
          <a:p>
            <a:pPr lvl="1">
              <a:buFont typeface="Wingdings" charset="0"/>
              <a:buChar char="Ø"/>
            </a:pPr>
            <a:r>
              <a:rPr lang="it-IT" dirty="0" err="1"/>
              <a:t>Depuis</a:t>
            </a:r>
            <a:r>
              <a:rPr lang="it-IT" dirty="0"/>
              <a:t> + </a:t>
            </a:r>
            <a:r>
              <a:rPr lang="it-IT" dirty="0" err="1"/>
              <a:t>Ø</a:t>
            </a:r>
            <a:r>
              <a:rPr lang="it-IT" dirty="0"/>
              <a:t>      (</a:t>
            </a:r>
            <a:r>
              <a:rPr lang="it-IT" dirty="0" err="1"/>
              <a:t>adv</a:t>
            </a:r>
            <a:r>
              <a:rPr lang="it-IT" dirty="0"/>
              <a:t>)</a:t>
            </a:r>
          </a:p>
          <a:p>
            <a:pPr lvl="1">
              <a:buFont typeface="Wingdings" charset="0"/>
              <a:buChar char="Ø"/>
            </a:pPr>
            <a:r>
              <a:rPr lang="it-IT" dirty="0" err="1"/>
              <a:t>Depuis</a:t>
            </a:r>
            <a:r>
              <a:rPr lang="it-IT" dirty="0"/>
              <a:t> + </a:t>
            </a:r>
            <a:r>
              <a:rPr lang="it-IT" dirty="0" err="1"/>
              <a:t>que</a:t>
            </a:r>
            <a:r>
              <a:rPr lang="it-IT" dirty="0"/>
              <a:t> + P2  (</a:t>
            </a:r>
            <a:r>
              <a:rPr lang="it-IT" dirty="0" err="1"/>
              <a:t>conj</a:t>
            </a:r>
            <a:r>
              <a:rPr lang="it-IT" dirty="0"/>
              <a:t>)</a:t>
            </a:r>
          </a:p>
          <a:p>
            <a:pPr>
              <a:buFont typeface="Wingdings" charset="0"/>
              <a:buChar char="Ø"/>
            </a:pPr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, </a:t>
            </a:r>
            <a:r>
              <a:rPr lang="it-IT" dirty="0" err="1"/>
              <a:t>toutes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prépositions</a:t>
            </a:r>
            <a:r>
              <a:rPr lang="it-IT" dirty="0"/>
              <a:t> n’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mêmes</a:t>
            </a:r>
            <a:r>
              <a:rPr lang="it-IT" dirty="0"/>
              <a:t> </a:t>
            </a:r>
            <a:r>
              <a:rPr lang="it-IT" dirty="0" err="1"/>
              <a:t>constructions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3860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93353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prépositions</a:t>
            </a:r>
            <a:r>
              <a:rPr lang="it-IT" dirty="0"/>
              <a:t> </a:t>
            </a:r>
            <a:r>
              <a:rPr lang="it-IT" dirty="0" err="1"/>
              <a:t>simples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plus </a:t>
            </a:r>
            <a:r>
              <a:rPr lang="it-IT" dirty="0" err="1"/>
              <a:t>fréquentes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2947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À, </a:t>
            </a:r>
            <a:r>
              <a:rPr lang="it-IT" dirty="0" err="1"/>
              <a:t>après</a:t>
            </a:r>
            <a:r>
              <a:rPr lang="it-IT" dirty="0"/>
              <a:t>, </a:t>
            </a:r>
            <a:r>
              <a:rPr lang="it-IT" dirty="0" err="1"/>
              <a:t>avant</a:t>
            </a:r>
            <a:r>
              <a:rPr lang="it-IT" dirty="0"/>
              <a:t>, </a:t>
            </a:r>
            <a:r>
              <a:rPr lang="it-IT" dirty="0" err="1"/>
              <a:t>avec</a:t>
            </a:r>
            <a:endParaRPr lang="it-IT" dirty="0"/>
          </a:p>
          <a:p>
            <a:r>
              <a:rPr lang="it-IT" dirty="0" err="1"/>
              <a:t>Chez</a:t>
            </a:r>
            <a:r>
              <a:rPr lang="it-IT" dirty="0"/>
              <a:t>, </a:t>
            </a:r>
            <a:r>
              <a:rPr lang="it-IT" dirty="0" err="1"/>
              <a:t>contre</a:t>
            </a:r>
            <a:endParaRPr lang="it-IT" dirty="0"/>
          </a:p>
          <a:p>
            <a:r>
              <a:rPr lang="it-IT" dirty="0" err="1"/>
              <a:t>Dans</a:t>
            </a:r>
            <a:r>
              <a:rPr lang="it-IT" dirty="0"/>
              <a:t>, de, </a:t>
            </a:r>
            <a:r>
              <a:rPr lang="it-IT" dirty="0" err="1"/>
              <a:t>depuis</a:t>
            </a:r>
            <a:r>
              <a:rPr lang="it-IT" dirty="0"/>
              <a:t>, </a:t>
            </a:r>
            <a:r>
              <a:rPr lang="it-IT" dirty="0" err="1"/>
              <a:t>derrière</a:t>
            </a:r>
            <a:r>
              <a:rPr lang="it-IT" dirty="0"/>
              <a:t>, </a:t>
            </a:r>
            <a:r>
              <a:rPr lang="it-IT" dirty="0" err="1"/>
              <a:t>dès</a:t>
            </a:r>
            <a:r>
              <a:rPr lang="it-IT" dirty="0"/>
              <a:t>, </a:t>
            </a:r>
            <a:r>
              <a:rPr lang="it-IT" dirty="0" err="1"/>
              <a:t>devant</a:t>
            </a:r>
            <a:endParaRPr lang="it-IT" dirty="0"/>
          </a:p>
          <a:p>
            <a:r>
              <a:rPr lang="it-IT" dirty="0"/>
              <a:t>En, </a:t>
            </a:r>
            <a:r>
              <a:rPr lang="it-IT" dirty="0" err="1"/>
              <a:t>entre</a:t>
            </a:r>
            <a:r>
              <a:rPr lang="it-IT" dirty="0"/>
              <a:t>, </a:t>
            </a:r>
            <a:r>
              <a:rPr lang="it-IT" dirty="0" err="1"/>
              <a:t>envers</a:t>
            </a:r>
            <a:endParaRPr lang="it-IT" dirty="0"/>
          </a:p>
          <a:p>
            <a:r>
              <a:rPr lang="it-IT" dirty="0"/>
              <a:t>Hors (de); </a:t>
            </a:r>
            <a:r>
              <a:rPr lang="it-IT" dirty="0" err="1"/>
              <a:t>jusqu’à</a:t>
            </a:r>
            <a:endParaRPr lang="it-IT" dirty="0"/>
          </a:p>
          <a:p>
            <a:r>
              <a:rPr lang="it-IT" dirty="0"/>
              <a:t>Par, </a:t>
            </a:r>
            <a:r>
              <a:rPr lang="it-IT" dirty="0" err="1"/>
              <a:t>parmi</a:t>
            </a:r>
            <a:r>
              <a:rPr lang="it-IT" dirty="0"/>
              <a:t>, pendant, pour </a:t>
            </a:r>
          </a:p>
          <a:p>
            <a:r>
              <a:rPr lang="it-IT" dirty="0"/>
              <a:t>Sans, </a:t>
            </a:r>
            <a:r>
              <a:rPr lang="it-IT" dirty="0" err="1"/>
              <a:t>selon</a:t>
            </a:r>
            <a:r>
              <a:rPr lang="it-IT" dirty="0"/>
              <a:t>, </a:t>
            </a:r>
            <a:r>
              <a:rPr lang="it-IT" dirty="0" err="1"/>
              <a:t>sous</a:t>
            </a:r>
            <a:r>
              <a:rPr lang="it-IT" dirty="0"/>
              <a:t>, </a:t>
            </a:r>
            <a:r>
              <a:rPr lang="it-IT" dirty="0" err="1"/>
              <a:t>sur</a:t>
            </a:r>
            <a:endParaRPr lang="it-IT" dirty="0"/>
          </a:p>
          <a:p>
            <a:r>
              <a:rPr lang="it-IT" dirty="0" err="1"/>
              <a:t>Vers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882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LES AMBIGUITÉS DU SP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Ambiguité</a:t>
            </a:r>
            <a:r>
              <a:rPr lang="it-IT" dirty="0"/>
              <a:t> </a:t>
            </a:r>
            <a:r>
              <a:rPr lang="it-IT" dirty="0" err="1"/>
              <a:t>syntaxiques</a:t>
            </a:r>
            <a:r>
              <a:rPr lang="it-IT" dirty="0"/>
              <a:t> : </a:t>
            </a:r>
            <a:r>
              <a:rPr lang="it-IT" dirty="0" err="1"/>
              <a:t>quand</a:t>
            </a:r>
            <a:r>
              <a:rPr lang="it-IT" dirty="0"/>
              <a:t> une </a:t>
            </a:r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recevoir</a:t>
            </a:r>
            <a:r>
              <a:rPr lang="it-IT" dirty="0"/>
              <a:t> </a:t>
            </a:r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interprétations</a:t>
            </a:r>
            <a:r>
              <a:rPr lang="it-IT" dirty="0"/>
              <a:t> (</a:t>
            </a:r>
            <a:r>
              <a:rPr lang="it-IT" dirty="0" err="1"/>
              <a:t>deux</a:t>
            </a:r>
            <a:r>
              <a:rPr lang="it-IT" dirty="0"/>
              <a:t> en </a:t>
            </a:r>
            <a:r>
              <a:rPr lang="it-IT" dirty="0" err="1"/>
              <a:t>général</a:t>
            </a:r>
            <a:r>
              <a:rPr lang="it-IT" dirty="0"/>
              <a:t>)</a:t>
            </a:r>
          </a:p>
          <a:p>
            <a:r>
              <a:rPr lang="it-IT" dirty="0"/>
              <a:t>Le SP est “</a:t>
            </a:r>
            <a:r>
              <a:rPr lang="it-IT" dirty="0" err="1"/>
              <a:t>multifonctionnel</a:t>
            </a:r>
            <a:r>
              <a:rPr lang="it-IT" dirty="0"/>
              <a:t>” &gt;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poser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problèmes</a:t>
            </a:r>
            <a:r>
              <a:rPr lang="it-IT" dirty="0"/>
              <a:t> d’</a:t>
            </a:r>
            <a:r>
              <a:rPr lang="it-IT" dirty="0" err="1"/>
              <a:t>interprétation</a:t>
            </a:r>
            <a:endParaRPr lang="it-IT" dirty="0"/>
          </a:p>
          <a:p>
            <a:r>
              <a:rPr lang="it-IT" dirty="0" err="1"/>
              <a:t>Question</a:t>
            </a:r>
            <a:r>
              <a:rPr lang="it-IT" dirty="0"/>
              <a:t> de la “</a:t>
            </a:r>
            <a:r>
              <a:rPr lang="it-IT" dirty="0" err="1"/>
              <a:t>portée</a:t>
            </a:r>
            <a:r>
              <a:rPr lang="it-IT" dirty="0"/>
              <a:t>” </a:t>
            </a:r>
            <a:r>
              <a:rPr lang="it-IT" dirty="0" err="1"/>
              <a:t>du</a:t>
            </a:r>
            <a:r>
              <a:rPr lang="it-IT" dirty="0"/>
              <a:t> SP : à quel </a:t>
            </a:r>
            <a:r>
              <a:rPr lang="it-IT" dirty="0" err="1"/>
              <a:t>élément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 se </a:t>
            </a:r>
            <a:r>
              <a:rPr lang="it-IT" dirty="0" err="1"/>
              <a:t>rattache</a:t>
            </a:r>
            <a:r>
              <a:rPr lang="it-IT"/>
              <a:t>-t-il?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9558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Marie a </a:t>
            </a:r>
            <a:r>
              <a:rPr lang="it-IT" dirty="0" err="1"/>
              <a:t>rapporté</a:t>
            </a:r>
            <a:r>
              <a:rPr lang="it-IT" dirty="0"/>
              <a:t> un </a:t>
            </a:r>
            <a:r>
              <a:rPr lang="it-IT" dirty="0" err="1"/>
              <a:t>vase</a:t>
            </a:r>
            <a:r>
              <a:rPr lang="it-IT" dirty="0"/>
              <a:t> de Chine</a:t>
            </a:r>
            <a:br>
              <a:rPr lang="it-IT" dirty="0"/>
            </a:b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457200" y="1238713"/>
            <a:ext cx="4040188" cy="936162"/>
          </a:xfrm>
        </p:spPr>
        <p:txBody>
          <a:bodyPr anchor="t">
            <a:normAutofit fontScale="92500" lnSpcReduction="10000"/>
          </a:bodyPr>
          <a:lstStyle/>
          <a:p>
            <a:pPr lvl="1" algn="ctr"/>
            <a:r>
              <a:rPr lang="it-IT" sz="2800" dirty="0" err="1"/>
              <a:t>P</a:t>
            </a:r>
            <a:r>
              <a:rPr lang="it-IT" sz="2800" dirty="0"/>
              <a:t> -&gt; SN, SV, </a:t>
            </a:r>
          </a:p>
          <a:p>
            <a:pPr lvl="1" algn="ctr"/>
            <a:r>
              <a:rPr lang="it-IT" sz="2800" dirty="0"/>
              <a:t>SV -&gt; V, SN, SP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238713"/>
            <a:ext cx="4041775" cy="936162"/>
          </a:xfrm>
        </p:spPr>
        <p:txBody>
          <a:bodyPr>
            <a:noAutofit/>
          </a:bodyPr>
          <a:lstStyle/>
          <a:p>
            <a:pPr lvl="1" algn="ctr"/>
            <a:r>
              <a:rPr lang="it-IT" sz="2400" dirty="0" err="1"/>
              <a:t>P</a:t>
            </a:r>
            <a:r>
              <a:rPr lang="it-IT" sz="2400" dirty="0"/>
              <a:t>-&gt; SN, SV    </a:t>
            </a:r>
          </a:p>
          <a:p>
            <a:pPr lvl="1" algn="ctr"/>
            <a:r>
              <a:rPr lang="it-IT" sz="2400" dirty="0"/>
              <a:t>   SV -&gt; V, SN (D + </a:t>
            </a:r>
            <a:r>
              <a:rPr lang="it-IT" sz="2400" dirty="0" err="1"/>
              <a:t>N</a:t>
            </a:r>
            <a:r>
              <a:rPr lang="it-IT" sz="2400" dirty="0"/>
              <a:t>+ SP)</a:t>
            </a:r>
          </a:p>
        </p:txBody>
      </p:sp>
      <p:pic>
        <p:nvPicPr>
          <p:cNvPr id="7" name="Segnaposto contenuto 6" descr="Vase de chine1.png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213" b="-36213"/>
          <a:stretch>
            <a:fillRect/>
          </a:stretch>
        </p:blipFill>
        <p:spPr>
          <a:xfrm>
            <a:off x="4645025" y="2174875"/>
            <a:ext cx="4385312" cy="4426366"/>
          </a:xfrm>
        </p:spPr>
      </p:pic>
      <p:pic>
        <p:nvPicPr>
          <p:cNvPr id="10" name="Segnaposto contenuto 9" descr="Vase de chine 2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8798" b="-48798"/>
          <a:stretch>
            <a:fillRect/>
          </a:stretch>
        </p:blipFill>
        <p:spPr>
          <a:xfrm>
            <a:off x="188132" y="2174875"/>
            <a:ext cx="4309256" cy="4253888"/>
          </a:xfrm>
        </p:spPr>
      </p:pic>
    </p:spTree>
    <p:extLst>
      <p:ext uri="{BB962C8B-B14F-4D97-AF65-F5344CB8AC3E}">
        <p14:creationId xmlns:p14="http://schemas.microsoft.com/office/powerpoint/2010/main" val="1866852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ambiguïtés</a:t>
            </a:r>
            <a:r>
              <a:rPr lang="it-IT" dirty="0"/>
              <a:t> </a:t>
            </a:r>
            <a:r>
              <a:rPr lang="it-IT" dirty="0" err="1"/>
              <a:t>liées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rattachement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SP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Son </a:t>
            </a:r>
            <a:r>
              <a:rPr lang="it-IT" dirty="0" err="1"/>
              <a:t>entreprise</a:t>
            </a:r>
            <a:r>
              <a:rPr lang="it-IT" dirty="0"/>
              <a:t> </a:t>
            </a:r>
            <a:r>
              <a:rPr lang="it-IT" dirty="0" err="1"/>
              <a:t>vend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vin </a:t>
            </a:r>
            <a:r>
              <a:rPr lang="it-IT" i="1" dirty="0" err="1"/>
              <a:t>aux</a:t>
            </a:r>
            <a:r>
              <a:rPr lang="it-IT" i="1" dirty="0"/>
              <a:t> </a:t>
            </a:r>
            <a:r>
              <a:rPr lang="it-IT" i="1" dirty="0" err="1"/>
              <a:t>États-Unis</a:t>
            </a:r>
            <a:r>
              <a:rPr lang="it-IT" dirty="0"/>
              <a:t>.</a:t>
            </a:r>
          </a:p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représentants</a:t>
            </a:r>
            <a:r>
              <a:rPr lang="it-IT" dirty="0"/>
              <a:t> d’</a:t>
            </a:r>
            <a:r>
              <a:rPr lang="it-IT" dirty="0" err="1"/>
              <a:t>associations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repartis</a:t>
            </a:r>
            <a:r>
              <a:rPr lang="it-IT" dirty="0"/>
              <a:t> </a:t>
            </a:r>
            <a:r>
              <a:rPr lang="it-IT" dirty="0" err="1"/>
              <a:t>satisfaits</a:t>
            </a:r>
            <a:r>
              <a:rPr lang="it-IT" dirty="0"/>
              <a:t> </a:t>
            </a:r>
            <a:r>
              <a:rPr lang="it-IT" i="1" dirty="0"/>
              <a:t>de la </a:t>
            </a:r>
            <a:r>
              <a:rPr lang="it-IT" i="1" dirty="0" err="1"/>
              <a:t>mairie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err="1"/>
              <a:t>Voici</a:t>
            </a:r>
            <a:r>
              <a:rPr lang="it-IT" dirty="0"/>
              <a:t> un </a:t>
            </a:r>
            <a:r>
              <a:rPr lang="it-IT" dirty="0" err="1"/>
              <a:t>message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le budget </a:t>
            </a:r>
            <a:r>
              <a:rPr lang="it-IT" i="1" dirty="0" err="1"/>
              <a:t>du</a:t>
            </a:r>
            <a:r>
              <a:rPr lang="it-IT" i="1" dirty="0"/>
              <a:t> ministre</a:t>
            </a:r>
            <a:r>
              <a:rPr lang="it-IT" dirty="0"/>
              <a:t>.</a:t>
            </a:r>
          </a:p>
          <a:p>
            <a:r>
              <a:rPr lang="it-IT" dirty="0" err="1"/>
              <a:t>Écoutez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musique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nous</a:t>
            </a:r>
            <a:r>
              <a:rPr lang="it-IT" dirty="0"/>
              <a:t> </a:t>
            </a:r>
            <a:r>
              <a:rPr lang="it-IT" dirty="0" err="1"/>
              <a:t>entendons</a:t>
            </a:r>
            <a:r>
              <a:rPr lang="it-IT" dirty="0"/>
              <a:t> </a:t>
            </a:r>
            <a:r>
              <a:rPr lang="it-IT" i="1" dirty="0"/>
              <a:t>pour la première fois </a:t>
            </a:r>
            <a:r>
              <a:rPr lang="it-IT" dirty="0" err="1"/>
              <a:t>aujourd’hui</a:t>
            </a:r>
            <a:r>
              <a:rPr lang="it-IT" dirty="0"/>
              <a:t>.</a:t>
            </a:r>
          </a:p>
          <a:p>
            <a:r>
              <a:rPr lang="it-IT" dirty="0" err="1"/>
              <a:t>Venez</a:t>
            </a:r>
            <a:r>
              <a:rPr lang="it-IT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mesurer</a:t>
            </a:r>
            <a:r>
              <a:rPr lang="it-IT" dirty="0"/>
              <a:t> </a:t>
            </a:r>
            <a:r>
              <a:rPr lang="it-IT" i="1" dirty="0"/>
              <a:t>à la </a:t>
            </a:r>
            <a:r>
              <a:rPr lang="it-IT" i="1" dirty="0" err="1"/>
              <a:t>Cité</a:t>
            </a:r>
            <a:r>
              <a:rPr lang="it-IT" i="1" dirty="0"/>
              <a:t> </a:t>
            </a:r>
            <a:r>
              <a:rPr lang="it-IT" i="1" dirty="0" err="1"/>
              <a:t>des</a:t>
            </a:r>
            <a:r>
              <a:rPr lang="it-IT" i="1" dirty="0"/>
              <a:t> </a:t>
            </a:r>
            <a:r>
              <a:rPr lang="it-IT" i="1" dirty="0" err="1"/>
              <a:t>Sciences</a:t>
            </a:r>
            <a:r>
              <a:rPr lang="it-IT" dirty="0"/>
              <a:t>.</a:t>
            </a:r>
            <a:endParaRPr lang="it-IT" i="1" dirty="0"/>
          </a:p>
          <a:p>
            <a:r>
              <a:rPr lang="fr-FR" dirty="0"/>
              <a:t>[  ]</a:t>
            </a: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0074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ambiguïtés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5165" y="1417638"/>
            <a:ext cx="8763817" cy="5152244"/>
          </a:xfrm>
        </p:spPr>
        <p:txBody>
          <a:bodyPr>
            <a:normAutofit lnSpcReduction="10000"/>
          </a:bodyPr>
          <a:lstStyle/>
          <a:p>
            <a:r>
              <a:rPr lang="it-IT" dirty="0" err="1"/>
              <a:t>Liées</a:t>
            </a:r>
            <a:r>
              <a:rPr lang="it-IT" dirty="0"/>
              <a:t> à la </a:t>
            </a:r>
            <a:r>
              <a:rPr lang="it-IT" dirty="0" err="1"/>
              <a:t>coordination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Il est </a:t>
            </a:r>
            <a:r>
              <a:rPr lang="it-IT" dirty="0" err="1"/>
              <a:t>venu</a:t>
            </a:r>
            <a:r>
              <a:rPr lang="it-IT" dirty="0"/>
              <a:t> et il est reparti </a:t>
            </a:r>
            <a:r>
              <a:rPr lang="it-IT" i="1" dirty="0" err="1"/>
              <a:t>avec</a:t>
            </a:r>
            <a:r>
              <a:rPr lang="it-IT" i="1" dirty="0"/>
              <a:t> </a:t>
            </a:r>
            <a:r>
              <a:rPr lang="it-IT" i="1" dirty="0" err="1"/>
              <a:t>tristesse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Moules</a:t>
            </a:r>
            <a:r>
              <a:rPr lang="it-IT" dirty="0"/>
              <a:t> </a:t>
            </a:r>
            <a:r>
              <a:rPr lang="it-IT" dirty="0" err="1"/>
              <a:t>marinières</a:t>
            </a:r>
            <a:r>
              <a:rPr lang="it-IT" dirty="0"/>
              <a:t> et </a:t>
            </a:r>
            <a:r>
              <a:rPr lang="it-IT" dirty="0" err="1"/>
              <a:t>frites</a:t>
            </a:r>
            <a:r>
              <a:rPr lang="it-IT" dirty="0"/>
              <a:t> </a:t>
            </a:r>
            <a:r>
              <a:rPr lang="it-IT" i="1" dirty="0"/>
              <a:t>à </a:t>
            </a:r>
            <a:r>
              <a:rPr lang="it-IT" i="1" dirty="0" err="1"/>
              <a:t>volonté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C’est le piano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père</a:t>
            </a:r>
            <a:r>
              <a:rPr lang="it-IT" dirty="0"/>
              <a:t> d’Alexandre et de </a:t>
            </a:r>
            <a:r>
              <a:rPr lang="it-IT" dirty="0" err="1"/>
              <a:t>Bastien</a:t>
            </a:r>
            <a:r>
              <a:rPr lang="it-IT" dirty="0"/>
              <a:t>.</a:t>
            </a:r>
          </a:p>
          <a:p>
            <a:r>
              <a:rPr lang="it-IT" dirty="0" err="1"/>
              <a:t>Liées</a:t>
            </a:r>
            <a:r>
              <a:rPr lang="it-IT" dirty="0"/>
              <a:t> à l’</a:t>
            </a:r>
            <a:r>
              <a:rPr lang="it-IT" dirty="0" err="1"/>
              <a:t>adjectif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Un </a:t>
            </a:r>
            <a:r>
              <a:rPr lang="it-IT" dirty="0" err="1"/>
              <a:t>marchand</a:t>
            </a:r>
            <a:r>
              <a:rPr lang="it-IT" dirty="0"/>
              <a:t> de </a:t>
            </a:r>
            <a:r>
              <a:rPr lang="it-IT" dirty="0" err="1"/>
              <a:t>draps</a:t>
            </a:r>
            <a:r>
              <a:rPr lang="it-IT" dirty="0"/>
              <a:t> </a:t>
            </a:r>
            <a:r>
              <a:rPr lang="it-IT" i="1" dirty="0" err="1"/>
              <a:t>anglais</a:t>
            </a:r>
            <a:endParaRPr lang="it-IT" i="1" dirty="0"/>
          </a:p>
          <a:p>
            <a:pPr lvl="1"/>
            <a:r>
              <a:rPr lang="it-IT" dirty="0" err="1"/>
              <a:t>J’ai</a:t>
            </a:r>
            <a:r>
              <a:rPr lang="it-IT" dirty="0"/>
              <a:t> vu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poissons</a:t>
            </a:r>
            <a:r>
              <a:rPr lang="it-IT" dirty="0"/>
              <a:t> de </a:t>
            </a:r>
            <a:r>
              <a:rPr lang="it-IT" dirty="0" err="1"/>
              <a:t>couleurs</a:t>
            </a:r>
            <a:r>
              <a:rPr lang="it-IT" dirty="0"/>
              <a:t> </a:t>
            </a:r>
            <a:r>
              <a:rPr lang="it-IT" dirty="0" err="1"/>
              <a:t>variées</a:t>
            </a:r>
            <a:r>
              <a:rPr lang="it-IT" dirty="0"/>
              <a:t> et </a:t>
            </a:r>
            <a:r>
              <a:rPr lang="it-IT" dirty="0" err="1"/>
              <a:t>absolument</a:t>
            </a:r>
            <a:r>
              <a:rPr lang="it-IT" dirty="0"/>
              <a:t> </a:t>
            </a:r>
            <a:r>
              <a:rPr lang="it-IT" i="1" dirty="0" err="1"/>
              <a:t>extraordinaires</a:t>
            </a:r>
            <a:r>
              <a:rPr lang="it-IT" dirty="0"/>
              <a:t>.</a:t>
            </a:r>
            <a:endParaRPr lang="it-IT" i="1" dirty="0"/>
          </a:p>
          <a:p>
            <a:r>
              <a:rPr lang="it-IT" dirty="0" err="1"/>
              <a:t>Liée</a:t>
            </a:r>
            <a:r>
              <a:rPr lang="it-IT" dirty="0"/>
              <a:t> à la </a:t>
            </a:r>
            <a:r>
              <a:rPr lang="it-IT" dirty="0" err="1"/>
              <a:t>portée</a:t>
            </a:r>
            <a:r>
              <a:rPr lang="it-IT" dirty="0"/>
              <a:t> de l’</a:t>
            </a:r>
            <a:r>
              <a:rPr lang="it-IT" dirty="0" err="1"/>
              <a:t>adverbe</a:t>
            </a:r>
            <a:endParaRPr lang="it-IT" dirty="0"/>
          </a:p>
          <a:p>
            <a:pPr lvl="1"/>
            <a:r>
              <a:rPr lang="it-IT" dirty="0"/>
              <a:t>Elle </a:t>
            </a:r>
            <a:r>
              <a:rPr lang="it-IT" dirty="0" err="1"/>
              <a:t>voudrait</a:t>
            </a:r>
            <a:r>
              <a:rPr lang="it-IT" dirty="0"/>
              <a:t> </a:t>
            </a:r>
            <a:r>
              <a:rPr lang="it-IT" i="1" dirty="0" err="1"/>
              <a:t>bien</a:t>
            </a:r>
            <a:r>
              <a:rPr lang="it-IT" dirty="0"/>
              <a:t> </a:t>
            </a:r>
            <a:r>
              <a:rPr lang="it-IT" dirty="0" err="1"/>
              <a:t>comprendre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236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Représentation</a:t>
            </a:r>
            <a:r>
              <a:rPr lang="it-IT" dirty="0"/>
              <a:t> </a:t>
            </a:r>
            <a:r>
              <a:rPr lang="it-IT" dirty="0" err="1"/>
              <a:t>graphique</a:t>
            </a:r>
            <a:endParaRPr lang="it-IT" dirty="0"/>
          </a:p>
        </p:txBody>
      </p:sp>
      <p:pic>
        <p:nvPicPr>
          <p:cNvPr id="4" name="Segnaposto contenuto 3" descr="enfants dans le salo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407" b="-1640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53961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ambiguïtés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</a:t>
            </a:r>
            <a:r>
              <a:rPr lang="it-IT" dirty="0" err="1"/>
              <a:t>magistrat</a:t>
            </a:r>
            <a:r>
              <a:rPr lang="it-IT" dirty="0"/>
              <a:t> </a:t>
            </a:r>
            <a:r>
              <a:rPr lang="it-IT" dirty="0" err="1"/>
              <a:t>juge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enfants </a:t>
            </a:r>
            <a:r>
              <a:rPr lang="it-IT" dirty="0" err="1"/>
              <a:t>coupables</a:t>
            </a:r>
            <a:r>
              <a:rPr lang="it-IT" dirty="0"/>
              <a:t>.</a:t>
            </a:r>
          </a:p>
          <a:p>
            <a:r>
              <a:rPr lang="it-IT" dirty="0"/>
              <a:t>Claire a </a:t>
            </a:r>
            <a:r>
              <a:rPr lang="it-IT" dirty="0" err="1"/>
              <a:t>quitté</a:t>
            </a:r>
            <a:r>
              <a:rPr lang="it-IT" dirty="0"/>
              <a:t> </a:t>
            </a:r>
            <a:r>
              <a:rPr lang="it-IT" dirty="0" err="1"/>
              <a:t>Bastien</a:t>
            </a:r>
            <a:r>
              <a:rPr lang="it-IT" dirty="0"/>
              <a:t> en </a:t>
            </a:r>
            <a:r>
              <a:rPr lang="it-IT" dirty="0" err="1"/>
              <a:t>pleine</a:t>
            </a:r>
            <a:r>
              <a:rPr lang="it-IT" dirty="0"/>
              <a:t> </a:t>
            </a:r>
            <a:r>
              <a:rPr lang="it-IT" dirty="0" err="1"/>
              <a:t>déprime</a:t>
            </a:r>
            <a:r>
              <a:rPr lang="it-IT" dirty="0"/>
              <a:t>.</a:t>
            </a:r>
          </a:p>
          <a:p>
            <a:r>
              <a:rPr lang="it-IT" dirty="0"/>
              <a:t>Claire </a:t>
            </a:r>
            <a:r>
              <a:rPr lang="it-IT" dirty="0" err="1"/>
              <a:t>voit</a:t>
            </a:r>
            <a:r>
              <a:rPr lang="it-IT" dirty="0"/>
              <a:t> partir, l’air triste, son </a:t>
            </a:r>
            <a:r>
              <a:rPr lang="it-IT" dirty="0" err="1"/>
              <a:t>meilleur</a:t>
            </a:r>
            <a:r>
              <a:rPr lang="it-IT" dirty="0"/>
              <a:t> ami.</a:t>
            </a:r>
          </a:p>
          <a:p>
            <a:r>
              <a:rPr lang="it-IT" dirty="0"/>
              <a:t>La belle porte le voile.</a:t>
            </a:r>
          </a:p>
        </p:txBody>
      </p:sp>
    </p:spTree>
    <p:extLst>
      <p:ext uri="{BB962C8B-B14F-4D97-AF65-F5344CB8AC3E}">
        <p14:creationId xmlns:p14="http://schemas.microsoft.com/office/powerpoint/2010/main" val="2076340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Comment</a:t>
            </a:r>
            <a:r>
              <a:rPr lang="it-IT" dirty="0"/>
              <a:t> </a:t>
            </a:r>
            <a:r>
              <a:rPr lang="it-IT" dirty="0" err="1"/>
              <a:t>définir</a:t>
            </a:r>
            <a:r>
              <a:rPr lang="it-IT" dirty="0"/>
              <a:t> ce </a:t>
            </a:r>
            <a:r>
              <a:rPr lang="it-IT" dirty="0" err="1"/>
              <a:t>troisième</a:t>
            </a:r>
            <a:r>
              <a:rPr lang="it-IT" dirty="0"/>
              <a:t> </a:t>
            </a:r>
            <a:r>
              <a:rPr lang="it-IT" dirty="0" err="1"/>
              <a:t>constituant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63060"/>
            <a:ext cx="8229600" cy="4841222"/>
          </a:xfrm>
        </p:spPr>
        <p:txBody>
          <a:bodyPr anchor="ctr">
            <a:normAutofit/>
          </a:bodyPr>
          <a:lstStyle/>
          <a:p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terminologies</a:t>
            </a:r>
            <a:r>
              <a:rPr lang="it-IT" dirty="0"/>
              <a:t> </a:t>
            </a:r>
            <a:r>
              <a:rPr lang="it-IT" dirty="0" err="1"/>
              <a:t>concurrentes</a:t>
            </a:r>
            <a:r>
              <a:rPr lang="it-IT" dirty="0"/>
              <a:t>: </a:t>
            </a:r>
          </a:p>
          <a:p>
            <a:pPr lvl="1"/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circonstanciel</a:t>
            </a:r>
            <a:endParaRPr lang="it-IT" dirty="0"/>
          </a:p>
          <a:p>
            <a:pPr lvl="1"/>
            <a:r>
              <a:rPr lang="it-IT" dirty="0" err="1"/>
              <a:t>Complément</a:t>
            </a:r>
            <a:r>
              <a:rPr lang="it-IT" dirty="0"/>
              <a:t> de </a:t>
            </a:r>
            <a:r>
              <a:rPr lang="it-IT" dirty="0" err="1"/>
              <a:t>phrase</a:t>
            </a:r>
            <a:endParaRPr lang="it-IT" dirty="0"/>
          </a:p>
          <a:p>
            <a:pPr lvl="1"/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essentiel</a:t>
            </a:r>
            <a:r>
              <a:rPr lang="it-IT" dirty="0"/>
              <a:t>/non-</a:t>
            </a:r>
            <a:r>
              <a:rPr lang="it-IT" dirty="0" err="1"/>
              <a:t>essentiel</a:t>
            </a:r>
            <a:r>
              <a:rPr lang="it-IT" dirty="0"/>
              <a:t> </a:t>
            </a:r>
          </a:p>
          <a:p>
            <a:pPr lvl="1"/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Prépositionnel</a:t>
            </a:r>
            <a:r>
              <a:rPr lang="it-IT" dirty="0"/>
              <a:t> (</a:t>
            </a:r>
            <a:r>
              <a:rPr lang="it-IT" dirty="0" err="1"/>
              <a:t>hyperonyme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Syntagme</a:t>
            </a:r>
            <a:r>
              <a:rPr lang="it-IT" dirty="0"/>
              <a:t> </a:t>
            </a:r>
            <a:r>
              <a:rPr lang="it-IT" dirty="0" err="1"/>
              <a:t>Adjoint</a:t>
            </a:r>
            <a:r>
              <a:rPr lang="it-IT" dirty="0"/>
              <a:t>/</a:t>
            </a:r>
            <a:r>
              <a:rPr lang="it-IT" dirty="0" err="1"/>
              <a:t>ajout</a:t>
            </a:r>
            <a:r>
              <a:rPr lang="it-IT" dirty="0"/>
              <a:t>, </a:t>
            </a:r>
            <a:r>
              <a:rPr lang="it-IT" dirty="0" err="1"/>
              <a:t>insertion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917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Catégories</a:t>
            </a:r>
            <a:r>
              <a:rPr lang="it-IT" dirty="0"/>
              <a:t> </a:t>
            </a:r>
            <a:r>
              <a:rPr lang="it-IT" dirty="0" err="1"/>
              <a:t>syntaxiques</a:t>
            </a:r>
            <a:r>
              <a:rPr lang="it-IT" dirty="0"/>
              <a:t> </a:t>
            </a:r>
            <a:r>
              <a:rPr lang="it-IT" dirty="0" err="1"/>
              <a:t>pouvant</a:t>
            </a:r>
            <a:r>
              <a:rPr lang="it-IT" dirty="0"/>
              <a:t> </a:t>
            </a:r>
            <a:r>
              <a:rPr lang="it-IT" dirty="0" err="1"/>
              <a:t>occuper</a:t>
            </a:r>
            <a:r>
              <a:rPr lang="it-IT" dirty="0"/>
              <a:t> la position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SAdj</a:t>
            </a:r>
            <a:r>
              <a:rPr lang="it-IT" dirty="0"/>
              <a:t> 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7090" y="1417638"/>
            <a:ext cx="8976910" cy="5300403"/>
          </a:xfrm>
        </p:spPr>
        <p:txBody>
          <a:bodyPr>
            <a:normAutofit/>
          </a:bodyPr>
          <a:lstStyle/>
          <a:p>
            <a:r>
              <a:rPr lang="it-IT" dirty="0" err="1"/>
              <a:t>Fonction</a:t>
            </a:r>
            <a:r>
              <a:rPr lang="it-IT" dirty="0"/>
              <a:t> de </a:t>
            </a:r>
            <a:r>
              <a:rPr lang="it-IT" dirty="0" err="1"/>
              <a:t>type</a:t>
            </a:r>
            <a:r>
              <a:rPr lang="it-IT" dirty="0"/>
              <a:t> “</a:t>
            </a:r>
            <a:r>
              <a:rPr lang="it-IT" dirty="0" err="1"/>
              <a:t>adverbiale</a:t>
            </a:r>
            <a:r>
              <a:rPr lang="it-IT" dirty="0"/>
              <a:t>” &gt; </a:t>
            </a:r>
            <a:r>
              <a:rPr lang="it-IT" i="1" dirty="0" err="1"/>
              <a:t>Où</a:t>
            </a:r>
            <a:r>
              <a:rPr lang="it-IT" i="1" dirty="0"/>
              <a:t>? </a:t>
            </a:r>
            <a:r>
              <a:rPr lang="it-IT" i="1" dirty="0" err="1"/>
              <a:t>Quand</a:t>
            </a:r>
            <a:r>
              <a:rPr lang="it-IT" i="1" dirty="0"/>
              <a:t>? </a:t>
            </a:r>
            <a:r>
              <a:rPr lang="it-IT" i="1" dirty="0" err="1"/>
              <a:t>Comment</a:t>
            </a:r>
            <a:r>
              <a:rPr lang="it-IT" i="1" dirty="0"/>
              <a:t>? </a:t>
            </a:r>
            <a:r>
              <a:rPr lang="it-IT" i="1" dirty="0" err="1"/>
              <a:t>Pourquoi</a:t>
            </a:r>
            <a:r>
              <a:rPr lang="it-IT" i="1" dirty="0"/>
              <a:t>? etc.</a:t>
            </a:r>
            <a:r>
              <a:rPr lang="it-IT" dirty="0"/>
              <a:t>)</a:t>
            </a:r>
            <a:endParaRPr lang="it-IT" i="1" dirty="0"/>
          </a:p>
          <a:p>
            <a:pPr lvl="1"/>
            <a:r>
              <a:rPr lang="it-IT" dirty="0" err="1"/>
              <a:t>Adverbes</a:t>
            </a:r>
            <a:r>
              <a:rPr lang="it-IT" dirty="0"/>
              <a:t>:</a:t>
            </a:r>
          </a:p>
          <a:p>
            <a:pPr lvl="2"/>
            <a:r>
              <a:rPr lang="it-IT" dirty="0" err="1"/>
              <a:t>Nous</a:t>
            </a:r>
            <a:r>
              <a:rPr lang="it-IT" dirty="0"/>
              <a:t> </a:t>
            </a:r>
            <a:r>
              <a:rPr lang="it-IT" dirty="0" err="1"/>
              <a:t>viendrons</a:t>
            </a:r>
            <a:r>
              <a:rPr lang="it-IT" dirty="0"/>
              <a:t> </a:t>
            </a:r>
            <a:r>
              <a:rPr lang="it-IT" i="1" dirty="0" err="1"/>
              <a:t>demain</a:t>
            </a:r>
            <a:r>
              <a:rPr lang="it-IT" dirty="0"/>
              <a:t>.</a:t>
            </a:r>
            <a:endParaRPr lang="it-IT" i="1" dirty="0"/>
          </a:p>
          <a:p>
            <a:pPr lvl="2"/>
            <a:r>
              <a:rPr lang="it-IT" i="1" dirty="0" err="1"/>
              <a:t>Brusquement</a:t>
            </a:r>
            <a:r>
              <a:rPr lang="it-IT" dirty="0"/>
              <a:t>, il </a:t>
            </a:r>
            <a:r>
              <a:rPr lang="it-IT" dirty="0" err="1"/>
              <a:t>changea</a:t>
            </a:r>
            <a:r>
              <a:rPr lang="it-IT" dirty="0"/>
              <a:t> </a:t>
            </a:r>
            <a:r>
              <a:rPr lang="it-IT" dirty="0" err="1"/>
              <a:t>d’avis</a:t>
            </a:r>
            <a:r>
              <a:rPr lang="it-IT" dirty="0"/>
              <a:t>.</a:t>
            </a:r>
            <a:endParaRPr lang="it-IT" i="1" dirty="0"/>
          </a:p>
          <a:p>
            <a:pPr lvl="1"/>
            <a:r>
              <a:rPr lang="it-IT" dirty="0"/>
              <a:t>SN</a:t>
            </a:r>
          </a:p>
          <a:p>
            <a:pPr lvl="2"/>
            <a:r>
              <a:rPr lang="it-IT" dirty="0"/>
              <a:t>Le </a:t>
            </a:r>
            <a:r>
              <a:rPr lang="it-IT" dirty="0" err="1"/>
              <a:t>facteur</a:t>
            </a:r>
            <a:r>
              <a:rPr lang="it-IT" dirty="0"/>
              <a:t> </a:t>
            </a:r>
            <a:r>
              <a:rPr lang="it-IT" dirty="0" err="1"/>
              <a:t>amène</a:t>
            </a:r>
            <a:r>
              <a:rPr lang="it-IT" dirty="0"/>
              <a:t> le </a:t>
            </a:r>
            <a:r>
              <a:rPr lang="it-IT" dirty="0" err="1"/>
              <a:t>courier</a:t>
            </a:r>
            <a:r>
              <a:rPr lang="it-IT" dirty="0"/>
              <a:t> </a:t>
            </a:r>
            <a:r>
              <a:rPr lang="it-IT" i="1" dirty="0" err="1"/>
              <a:t>tous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matins</a:t>
            </a:r>
            <a:r>
              <a:rPr lang="it-IT" i="1" dirty="0"/>
              <a:t>.</a:t>
            </a:r>
          </a:p>
          <a:p>
            <a:pPr lvl="2"/>
            <a:r>
              <a:rPr lang="it-IT" i="1" dirty="0"/>
              <a:t>La </a:t>
            </a:r>
            <a:r>
              <a:rPr lang="it-IT" i="1" dirty="0" err="1"/>
              <a:t>nuit</a:t>
            </a:r>
            <a:r>
              <a:rPr lang="it-IT" i="1" dirty="0"/>
              <a:t> 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chats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gris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SP (</a:t>
            </a:r>
            <a:r>
              <a:rPr lang="it-IT" dirty="0" err="1"/>
              <a:t>Prep</a:t>
            </a:r>
            <a:r>
              <a:rPr lang="it-IT" dirty="0"/>
              <a:t> + SN)</a:t>
            </a:r>
          </a:p>
          <a:p>
            <a:pPr lvl="2"/>
            <a:r>
              <a:rPr lang="it-IT" dirty="0"/>
              <a:t>Le </a:t>
            </a:r>
            <a:r>
              <a:rPr lang="it-IT" dirty="0" err="1"/>
              <a:t>parapluie</a:t>
            </a:r>
            <a:r>
              <a:rPr lang="it-IT" dirty="0"/>
              <a:t> est </a:t>
            </a:r>
            <a:r>
              <a:rPr lang="it-IT" dirty="0" err="1"/>
              <a:t>accroché</a:t>
            </a:r>
            <a:r>
              <a:rPr lang="it-IT" dirty="0"/>
              <a:t> </a:t>
            </a:r>
            <a:r>
              <a:rPr lang="it-IT" i="1" dirty="0" err="1"/>
              <a:t>sur</a:t>
            </a:r>
            <a:r>
              <a:rPr lang="it-IT" i="1" dirty="0"/>
              <a:t> l’étagère.</a:t>
            </a:r>
          </a:p>
          <a:p>
            <a:pPr lvl="2"/>
            <a:r>
              <a:rPr lang="it-IT" dirty="0"/>
              <a:t>Pierre a </a:t>
            </a:r>
            <a:r>
              <a:rPr lang="it-IT" dirty="0" err="1"/>
              <a:t>laissé</a:t>
            </a:r>
            <a:r>
              <a:rPr lang="it-IT" dirty="0"/>
              <a:t>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clefs</a:t>
            </a:r>
            <a:r>
              <a:rPr lang="it-IT" dirty="0"/>
              <a:t> </a:t>
            </a:r>
            <a:r>
              <a:rPr lang="it-IT" i="1" dirty="0" err="1"/>
              <a:t>chez</a:t>
            </a:r>
            <a:r>
              <a:rPr lang="it-IT" i="1" dirty="0"/>
              <a:t> </a:t>
            </a:r>
            <a:r>
              <a:rPr lang="it-IT" i="1" dirty="0" err="1"/>
              <a:t>moi</a:t>
            </a:r>
            <a:r>
              <a:rPr lang="it-IT" dirty="0"/>
              <a:t>.</a:t>
            </a:r>
            <a:endParaRPr lang="it-IT" i="1" dirty="0"/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8183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Catégories</a:t>
            </a:r>
            <a:r>
              <a:rPr lang="it-IT" dirty="0"/>
              <a:t> (suite)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7789" y="1196788"/>
            <a:ext cx="8686800" cy="509344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SP (</a:t>
            </a:r>
            <a:r>
              <a:rPr lang="it-IT" dirty="0" err="1"/>
              <a:t>Prep</a:t>
            </a:r>
            <a:r>
              <a:rPr lang="it-IT" dirty="0"/>
              <a:t> + </a:t>
            </a:r>
            <a:r>
              <a:rPr lang="it-IT" dirty="0" err="1"/>
              <a:t>Inf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fils</a:t>
            </a:r>
            <a:r>
              <a:rPr lang="it-IT" dirty="0"/>
              <a:t> </a:t>
            </a:r>
            <a:r>
              <a:rPr lang="it-IT" dirty="0" err="1"/>
              <a:t>invente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histoires</a:t>
            </a:r>
            <a:r>
              <a:rPr lang="it-IT" dirty="0"/>
              <a:t> </a:t>
            </a:r>
            <a:r>
              <a:rPr lang="it-IT" i="1" dirty="0"/>
              <a:t>pour s’</a:t>
            </a:r>
            <a:r>
              <a:rPr lang="it-IT" i="1" dirty="0" err="1"/>
              <a:t>endormir</a:t>
            </a:r>
            <a:r>
              <a:rPr lang="it-IT" dirty="0"/>
              <a:t>.</a:t>
            </a:r>
          </a:p>
          <a:p>
            <a:r>
              <a:rPr lang="it-IT" dirty="0" err="1"/>
              <a:t>Subordonnée</a:t>
            </a:r>
            <a:endParaRPr lang="it-IT" dirty="0"/>
          </a:p>
          <a:p>
            <a:pPr lvl="1"/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fils</a:t>
            </a:r>
            <a:r>
              <a:rPr lang="it-IT" dirty="0"/>
              <a:t> </a:t>
            </a:r>
            <a:r>
              <a:rPr lang="it-IT" dirty="0" err="1"/>
              <a:t>invente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histoires</a:t>
            </a:r>
            <a:r>
              <a:rPr lang="it-IT" dirty="0"/>
              <a:t> </a:t>
            </a:r>
            <a:r>
              <a:rPr lang="it-IT" i="1" dirty="0"/>
              <a:t>parce </a:t>
            </a:r>
            <a:r>
              <a:rPr lang="it-IT" i="1" dirty="0" err="1"/>
              <a:t>qu’il</a:t>
            </a:r>
            <a:r>
              <a:rPr lang="it-IT" i="1" dirty="0"/>
              <a:t> a </a:t>
            </a:r>
            <a:r>
              <a:rPr lang="it-IT" i="1" dirty="0" err="1"/>
              <a:t>du</a:t>
            </a:r>
            <a:r>
              <a:rPr lang="it-IT" i="1" dirty="0"/>
              <a:t> mal à s’</a:t>
            </a:r>
            <a:r>
              <a:rPr lang="it-IT" i="1" dirty="0" err="1"/>
              <a:t>endormir</a:t>
            </a:r>
            <a:r>
              <a:rPr lang="it-IT" dirty="0"/>
              <a:t>.</a:t>
            </a:r>
          </a:p>
          <a:p>
            <a:r>
              <a:rPr lang="it-IT" dirty="0" err="1"/>
              <a:t>Participiales</a:t>
            </a:r>
            <a:endParaRPr lang="it-IT" dirty="0"/>
          </a:p>
          <a:p>
            <a:pPr lvl="1"/>
            <a:r>
              <a:rPr lang="it-IT" i="1" dirty="0"/>
              <a:t>Ne </a:t>
            </a:r>
            <a:r>
              <a:rPr lang="it-IT" i="1" dirty="0" err="1"/>
              <a:t>supportant</a:t>
            </a:r>
            <a:r>
              <a:rPr lang="it-IT" i="1" dirty="0"/>
              <a:t> </a:t>
            </a:r>
            <a:r>
              <a:rPr lang="it-IT" i="1" dirty="0" err="1"/>
              <a:t>pas</a:t>
            </a:r>
            <a:r>
              <a:rPr lang="it-IT" i="1" dirty="0"/>
              <a:t> la </a:t>
            </a:r>
            <a:r>
              <a:rPr lang="it-IT" i="1" dirty="0" err="1"/>
              <a:t>foule</a:t>
            </a:r>
            <a:r>
              <a:rPr lang="it-IT" dirty="0"/>
              <a:t>, </a:t>
            </a:r>
            <a:r>
              <a:rPr lang="it-IT" dirty="0" err="1"/>
              <a:t>Romain</a:t>
            </a:r>
            <a:r>
              <a:rPr lang="it-IT" dirty="0"/>
              <a:t> </a:t>
            </a:r>
            <a:r>
              <a:rPr lang="it-IT" dirty="0" err="1"/>
              <a:t>préfère</a:t>
            </a:r>
            <a:r>
              <a:rPr lang="it-IT" dirty="0"/>
              <a:t> se </a:t>
            </a:r>
            <a:r>
              <a:rPr lang="it-IT" dirty="0" err="1"/>
              <a:t>déplacer</a:t>
            </a:r>
            <a:r>
              <a:rPr lang="it-IT" dirty="0"/>
              <a:t> en </a:t>
            </a:r>
            <a:r>
              <a:rPr lang="it-IT" dirty="0" err="1"/>
              <a:t>vélo</a:t>
            </a:r>
            <a:r>
              <a:rPr lang="it-IT" dirty="0"/>
              <a:t>.</a:t>
            </a:r>
          </a:p>
          <a:p>
            <a:pPr lvl="1"/>
            <a:r>
              <a:rPr lang="it-IT" i="1" dirty="0"/>
              <a:t>En </a:t>
            </a:r>
            <a:r>
              <a:rPr lang="it-IT" i="1" dirty="0" err="1"/>
              <a:t>rentrant</a:t>
            </a:r>
            <a:r>
              <a:rPr lang="it-IT" i="1" dirty="0"/>
              <a:t> de l’</a:t>
            </a:r>
            <a:r>
              <a:rPr lang="it-IT" i="1" dirty="0" err="1"/>
              <a:t>école</a:t>
            </a:r>
            <a:r>
              <a:rPr lang="it-IT" dirty="0"/>
              <a:t>, </a:t>
            </a:r>
            <a:r>
              <a:rPr lang="it-IT" dirty="0" err="1"/>
              <a:t>nous</a:t>
            </a:r>
            <a:r>
              <a:rPr lang="it-IT" dirty="0"/>
              <a:t> </a:t>
            </a:r>
            <a:r>
              <a:rPr lang="it-IT" dirty="0" err="1"/>
              <a:t>avons</a:t>
            </a:r>
            <a:r>
              <a:rPr lang="it-IT" dirty="0"/>
              <a:t> </a:t>
            </a:r>
            <a:r>
              <a:rPr lang="it-IT" dirty="0" err="1"/>
              <a:t>rencontré</a:t>
            </a:r>
            <a:r>
              <a:rPr lang="it-IT" dirty="0"/>
              <a:t> un </a:t>
            </a:r>
            <a:r>
              <a:rPr lang="it-IT" dirty="0" err="1"/>
              <a:t>grand</a:t>
            </a:r>
            <a:r>
              <a:rPr lang="it-IT" dirty="0"/>
              <a:t> </a:t>
            </a:r>
            <a:r>
              <a:rPr lang="it-IT" dirty="0" err="1"/>
              <a:t>chemin</a:t>
            </a:r>
            <a:r>
              <a:rPr lang="it-IT" dirty="0"/>
              <a:t> de </a:t>
            </a:r>
            <a:r>
              <a:rPr lang="it-IT" dirty="0" err="1"/>
              <a:t>fer</a:t>
            </a:r>
            <a:r>
              <a:rPr lang="mr-IN" dirty="0"/>
              <a:t>…</a:t>
            </a:r>
            <a:endParaRPr lang="fr-FR" dirty="0"/>
          </a:p>
          <a:p>
            <a:pPr>
              <a:buFont typeface="Wingdings" charset="2"/>
              <a:buChar char="Ø"/>
            </a:pPr>
            <a:r>
              <a:rPr lang="fr-FR" dirty="0"/>
              <a:t>La catégorie la plus représentée : le SP</a:t>
            </a:r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21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Classement</a:t>
            </a:r>
            <a:r>
              <a:rPr lang="it-IT" dirty="0"/>
              <a:t> </a:t>
            </a:r>
            <a:r>
              <a:rPr lang="it-IT" dirty="0" err="1"/>
              <a:t>sémantique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syntagmes</a:t>
            </a:r>
            <a:r>
              <a:rPr lang="it-IT" dirty="0"/>
              <a:t> </a:t>
            </a:r>
            <a:r>
              <a:rPr lang="it-IT" dirty="0" err="1"/>
              <a:t>adjoints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circonstanciels</a:t>
            </a:r>
            <a:r>
              <a:rPr lang="it-IT" dirty="0"/>
              <a:t> </a:t>
            </a:r>
            <a:r>
              <a:rPr lang="it-IT" dirty="0" err="1"/>
              <a:t>apportent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informations</a:t>
            </a:r>
            <a:r>
              <a:rPr lang="it-IT" dirty="0"/>
              <a:t> </a:t>
            </a:r>
            <a:r>
              <a:rPr lang="it-IT" dirty="0" err="1"/>
              <a:t>sémantiques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la </a:t>
            </a:r>
            <a:r>
              <a:rPr lang="it-IT" dirty="0" err="1"/>
              <a:t>phrase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Lieu</a:t>
            </a:r>
            <a:r>
              <a:rPr lang="it-IT" dirty="0"/>
              <a:t>, </a:t>
            </a:r>
            <a:r>
              <a:rPr lang="it-IT" dirty="0" err="1"/>
              <a:t>temps</a:t>
            </a:r>
            <a:endParaRPr lang="it-IT" dirty="0"/>
          </a:p>
          <a:p>
            <a:pPr lvl="1"/>
            <a:r>
              <a:rPr lang="it-IT" dirty="0" err="1"/>
              <a:t>Manière</a:t>
            </a:r>
            <a:r>
              <a:rPr lang="it-IT" dirty="0"/>
              <a:t>, </a:t>
            </a:r>
            <a:r>
              <a:rPr lang="it-IT" dirty="0" err="1"/>
              <a:t>moyen</a:t>
            </a:r>
            <a:r>
              <a:rPr lang="it-IT" dirty="0"/>
              <a:t>, </a:t>
            </a:r>
          </a:p>
          <a:p>
            <a:pPr lvl="1"/>
            <a:r>
              <a:rPr lang="it-IT" dirty="0"/>
              <a:t>Relations </a:t>
            </a:r>
            <a:r>
              <a:rPr lang="it-IT" dirty="0" err="1"/>
              <a:t>logiques</a:t>
            </a:r>
            <a:r>
              <a:rPr lang="it-IT" dirty="0"/>
              <a:t>: Cause, </a:t>
            </a:r>
            <a:r>
              <a:rPr lang="it-IT" dirty="0" err="1"/>
              <a:t>conséquence</a:t>
            </a:r>
            <a:r>
              <a:rPr lang="it-IT" dirty="0"/>
              <a:t>, </a:t>
            </a:r>
            <a:r>
              <a:rPr lang="it-IT" dirty="0" err="1"/>
              <a:t>but</a:t>
            </a:r>
            <a:r>
              <a:rPr lang="it-IT" dirty="0"/>
              <a:t>, </a:t>
            </a:r>
            <a:r>
              <a:rPr lang="it-IT" dirty="0" err="1"/>
              <a:t>concession</a:t>
            </a:r>
            <a:r>
              <a:rPr lang="it-IT" dirty="0"/>
              <a:t>, </a:t>
            </a:r>
            <a:r>
              <a:rPr lang="it-IT" dirty="0" err="1"/>
              <a:t>opposition</a:t>
            </a:r>
            <a:r>
              <a:rPr lang="it-IT" dirty="0"/>
              <a:t>, </a:t>
            </a:r>
            <a:r>
              <a:rPr lang="it-IT" dirty="0" err="1"/>
              <a:t>condition</a:t>
            </a:r>
            <a:r>
              <a:rPr lang="mr-IN" dirty="0"/>
              <a:t>…</a:t>
            </a:r>
            <a:endParaRPr lang="fr-FR" dirty="0"/>
          </a:p>
          <a:p>
            <a:r>
              <a:rPr lang="fr-FR" dirty="0"/>
              <a:t>Mais classement instable</a:t>
            </a:r>
            <a:r>
              <a:rPr lang="mr-IN" dirty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3973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Caractéristiques</a:t>
            </a:r>
            <a:r>
              <a:rPr lang="it-IT" dirty="0"/>
              <a:t> </a:t>
            </a:r>
            <a:r>
              <a:rPr lang="it-IT" dirty="0" err="1"/>
              <a:t>syntaxiques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SAdj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8976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La </a:t>
            </a:r>
            <a:r>
              <a:rPr lang="it-IT" dirty="0" err="1"/>
              <a:t>mobilité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la </a:t>
            </a:r>
            <a:r>
              <a:rPr lang="it-IT" dirty="0" err="1"/>
              <a:t>phrase</a:t>
            </a:r>
            <a:endParaRPr lang="it-IT" dirty="0"/>
          </a:p>
          <a:p>
            <a:pPr lvl="1"/>
            <a:r>
              <a:rPr lang="it-IT" i="1" dirty="0"/>
              <a:t>Pour se </a:t>
            </a:r>
            <a:r>
              <a:rPr lang="it-IT" i="1" dirty="0" err="1"/>
              <a:t>distraire</a:t>
            </a:r>
            <a:r>
              <a:rPr lang="it-IT" dirty="0"/>
              <a:t>, </a:t>
            </a:r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grand-père</a:t>
            </a:r>
            <a:r>
              <a:rPr lang="it-IT" dirty="0"/>
              <a:t> </a:t>
            </a:r>
            <a:r>
              <a:rPr lang="it-IT" dirty="0" err="1"/>
              <a:t>étudiait</a:t>
            </a:r>
            <a:r>
              <a:rPr lang="it-IT" dirty="0"/>
              <a:t> </a:t>
            </a:r>
            <a:r>
              <a:rPr lang="it-IT" dirty="0" err="1"/>
              <a:t>l’astronomie</a:t>
            </a:r>
            <a:endParaRPr lang="it-IT" dirty="0"/>
          </a:p>
          <a:p>
            <a:pPr lvl="1"/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grand-père</a:t>
            </a:r>
            <a:r>
              <a:rPr lang="it-IT" dirty="0"/>
              <a:t> </a:t>
            </a:r>
            <a:r>
              <a:rPr lang="it-IT" dirty="0" err="1"/>
              <a:t>étudiait</a:t>
            </a:r>
            <a:r>
              <a:rPr lang="it-IT" dirty="0"/>
              <a:t> </a:t>
            </a:r>
            <a:r>
              <a:rPr lang="it-IT" dirty="0" err="1"/>
              <a:t>l’astronomie</a:t>
            </a:r>
            <a:r>
              <a:rPr lang="it-IT" dirty="0"/>
              <a:t> </a:t>
            </a:r>
            <a:r>
              <a:rPr lang="it-IT" i="1" dirty="0"/>
              <a:t>pour se </a:t>
            </a:r>
            <a:r>
              <a:rPr lang="it-IT" i="1" dirty="0" err="1"/>
              <a:t>distraire</a:t>
            </a:r>
            <a:r>
              <a:rPr lang="it-IT" dirty="0"/>
              <a:t>.</a:t>
            </a:r>
            <a:endParaRPr lang="it-IT" i="1" dirty="0"/>
          </a:p>
          <a:p>
            <a:pPr lvl="1"/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grand-père</a:t>
            </a:r>
            <a:r>
              <a:rPr lang="it-IT" dirty="0"/>
              <a:t>, </a:t>
            </a:r>
            <a:r>
              <a:rPr lang="it-IT" i="1" dirty="0"/>
              <a:t>pour se </a:t>
            </a:r>
            <a:r>
              <a:rPr lang="it-IT" i="1" dirty="0" err="1"/>
              <a:t>distraire</a:t>
            </a:r>
            <a:r>
              <a:rPr lang="it-IT" dirty="0"/>
              <a:t>, </a:t>
            </a:r>
            <a:r>
              <a:rPr lang="it-IT" dirty="0" err="1"/>
              <a:t>étudiait</a:t>
            </a:r>
            <a:r>
              <a:rPr lang="it-IT" dirty="0"/>
              <a:t> </a:t>
            </a:r>
            <a:r>
              <a:rPr lang="it-IT" dirty="0" err="1"/>
              <a:t>l’astronomie</a:t>
            </a:r>
            <a:r>
              <a:rPr lang="it-IT" dirty="0"/>
              <a:t>.</a:t>
            </a:r>
          </a:p>
          <a:p>
            <a:r>
              <a:rPr lang="it-IT" dirty="0"/>
              <a:t>La </a:t>
            </a:r>
            <a:r>
              <a:rPr lang="it-IT" dirty="0" err="1"/>
              <a:t>facultativité</a:t>
            </a:r>
            <a:endParaRPr lang="it-IT" dirty="0"/>
          </a:p>
          <a:p>
            <a:pPr lvl="1"/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tropiques</a:t>
            </a:r>
            <a:r>
              <a:rPr lang="it-IT" dirty="0"/>
              <a:t> la </a:t>
            </a:r>
            <a:r>
              <a:rPr lang="it-IT" dirty="0" err="1"/>
              <a:t>mer</a:t>
            </a:r>
            <a:r>
              <a:rPr lang="it-IT" dirty="0"/>
              <a:t> est </a:t>
            </a:r>
            <a:r>
              <a:rPr lang="it-IT" dirty="0" err="1"/>
              <a:t>chaude</a:t>
            </a:r>
            <a:r>
              <a:rPr lang="it-IT" dirty="0"/>
              <a:t>/ La </a:t>
            </a:r>
            <a:r>
              <a:rPr lang="it-IT" dirty="0" err="1"/>
              <a:t>mer</a:t>
            </a:r>
            <a:r>
              <a:rPr lang="it-IT" dirty="0"/>
              <a:t> est </a:t>
            </a:r>
            <a:r>
              <a:rPr lang="it-IT" dirty="0" err="1"/>
              <a:t>chaude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*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tropiques</a:t>
            </a:r>
            <a:r>
              <a:rPr lang="it-IT" dirty="0"/>
              <a:t> la </a:t>
            </a:r>
            <a:r>
              <a:rPr lang="it-IT" dirty="0" err="1"/>
              <a:t>mer</a:t>
            </a:r>
            <a:r>
              <a:rPr lang="it-IT" dirty="0"/>
              <a:t>/ *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tropiques</a:t>
            </a:r>
            <a:r>
              <a:rPr lang="it-IT" dirty="0"/>
              <a:t>  est </a:t>
            </a:r>
            <a:r>
              <a:rPr lang="it-IT" dirty="0" err="1"/>
              <a:t>chaude</a:t>
            </a:r>
            <a:endParaRPr lang="it-IT" dirty="0"/>
          </a:p>
          <a:p>
            <a:r>
              <a:rPr lang="it-IT" dirty="0"/>
              <a:t>L’</a:t>
            </a:r>
            <a:r>
              <a:rPr lang="it-IT" dirty="0" err="1"/>
              <a:t>accumulation</a:t>
            </a:r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405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 </a:t>
            </a:r>
            <a:r>
              <a:rPr lang="it-IT" dirty="0" err="1"/>
              <a:t>pas</a:t>
            </a:r>
            <a:r>
              <a:rPr lang="it-IT" dirty="0"/>
              <a:t> se </a:t>
            </a:r>
            <a:r>
              <a:rPr lang="it-IT" dirty="0" err="1"/>
              <a:t>fier</a:t>
            </a:r>
            <a:r>
              <a:rPr lang="it-IT" dirty="0"/>
              <a:t> </a:t>
            </a:r>
            <a:r>
              <a:rPr lang="it-IT" dirty="0" err="1"/>
              <a:t>aux</a:t>
            </a:r>
            <a:r>
              <a:rPr lang="it-IT" dirty="0"/>
              <a:t> </a:t>
            </a:r>
            <a:r>
              <a:rPr lang="it-IT" dirty="0" err="1"/>
              <a:t>apparences</a:t>
            </a:r>
            <a:r>
              <a:rPr lang="it-IT" dirty="0"/>
              <a:t>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est </a:t>
            </a:r>
            <a:r>
              <a:rPr lang="it-IT" dirty="0" err="1"/>
              <a:t>défendu</a:t>
            </a:r>
            <a:r>
              <a:rPr lang="it-IT" dirty="0"/>
              <a:t> d’</a:t>
            </a:r>
            <a:r>
              <a:rPr lang="it-IT" dirty="0" err="1"/>
              <a:t>écrire</a:t>
            </a:r>
            <a:r>
              <a:rPr lang="it-IT" dirty="0"/>
              <a:t> </a:t>
            </a:r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murs</a:t>
            </a:r>
            <a:r>
              <a:rPr lang="it-IT" dirty="0"/>
              <a:t>.</a:t>
            </a:r>
          </a:p>
          <a:p>
            <a:r>
              <a:rPr lang="it-IT" dirty="0"/>
              <a:t>Il est </a:t>
            </a:r>
            <a:r>
              <a:rPr lang="it-IT" dirty="0" err="1"/>
              <a:t>défendu</a:t>
            </a:r>
            <a:r>
              <a:rPr lang="it-IT" dirty="0"/>
              <a:t> de </a:t>
            </a:r>
            <a:r>
              <a:rPr lang="it-IT" dirty="0" err="1"/>
              <a:t>marcher</a:t>
            </a:r>
            <a:r>
              <a:rPr lang="it-IT" dirty="0"/>
              <a:t> </a:t>
            </a:r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pelouses</a:t>
            </a:r>
            <a:r>
              <a:rPr lang="it-IT" dirty="0"/>
              <a:t>.</a:t>
            </a:r>
          </a:p>
          <a:p>
            <a:r>
              <a:rPr lang="it-IT" dirty="0"/>
              <a:t>Balzac à </a:t>
            </a:r>
            <a:r>
              <a:rPr lang="it-IT" dirty="0" err="1"/>
              <a:t>écrit</a:t>
            </a:r>
            <a:r>
              <a:rPr lang="it-IT" dirty="0"/>
              <a:t> </a:t>
            </a:r>
            <a:r>
              <a:rPr lang="it-IT" i="1" dirty="0"/>
              <a:t>Le </a:t>
            </a:r>
            <a:r>
              <a:rPr lang="it-IT" i="1" dirty="0" err="1"/>
              <a:t>père</a:t>
            </a:r>
            <a:r>
              <a:rPr lang="it-IT" i="1" dirty="0"/>
              <a:t> </a:t>
            </a:r>
            <a:r>
              <a:rPr lang="it-IT" i="1" dirty="0" err="1"/>
              <a:t>Goriot</a:t>
            </a:r>
            <a:r>
              <a:rPr lang="it-IT" i="1" dirty="0"/>
              <a:t> </a:t>
            </a:r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cette</a:t>
            </a:r>
            <a:r>
              <a:rPr lang="it-IT" i="1" dirty="0"/>
              <a:t> </a:t>
            </a:r>
            <a:r>
              <a:rPr lang="it-IT" i="1" dirty="0" err="1"/>
              <a:t>table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murs</a:t>
            </a:r>
            <a:r>
              <a:rPr lang="it-IT" i="1" dirty="0"/>
              <a:t>, </a:t>
            </a:r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pelouses</a:t>
            </a:r>
            <a:r>
              <a:rPr lang="it-IT" i="1" dirty="0"/>
              <a:t> </a:t>
            </a:r>
            <a:r>
              <a:rPr lang="it-IT" dirty="0"/>
              <a:t>&gt; </a:t>
            </a:r>
            <a:r>
              <a:rPr lang="it-IT" dirty="0" err="1"/>
              <a:t>suprimables</a:t>
            </a:r>
            <a:r>
              <a:rPr lang="it-IT" dirty="0"/>
              <a:t> mais non </a:t>
            </a:r>
            <a:r>
              <a:rPr lang="it-IT" dirty="0" err="1"/>
              <a:t>déplaçables</a:t>
            </a:r>
            <a:r>
              <a:rPr lang="it-IT" dirty="0"/>
              <a:t> &gt; </a:t>
            </a:r>
            <a:r>
              <a:rPr lang="it-IT" dirty="0" err="1"/>
              <a:t>arguments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endParaRPr lang="it-IT" dirty="0"/>
          </a:p>
          <a:p>
            <a:r>
              <a:rPr lang="it-IT" i="1" dirty="0" err="1"/>
              <a:t>Sur</a:t>
            </a:r>
            <a:r>
              <a:rPr lang="it-IT" i="1" dirty="0"/>
              <a:t> </a:t>
            </a:r>
            <a:r>
              <a:rPr lang="it-IT" i="1" dirty="0" err="1"/>
              <a:t>cette</a:t>
            </a:r>
            <a:r>
              <a:rPr lang="it-IT" i="1" dirty="0"/>
              <a:t> </a:t>
            </a:r>
            <a:r>
              <a:rPr lang="it-IT" i="1" dirty="0" err="1"/>
              <a:t>table</a:t>
            </a:r>
            <a:r>
              <a:rPr lang="it-IT" i="1" dirty="0"/>
              <a:t> </a:t>
            </a:r>
            <a:r>
              <a:rPr lang="it-IT" dirty="0"/>
              <a:t>&gt; </a:t>
            </a:r>
            <a:r>
              <a:rPr lang="it-IT" dirty="0" err="1"/>
              <a:t>supprimable</a:t>
            </a:r>
            <a:r>
              <a:rPr lang="it-IT" dirty="0"/>
              <a:t>, </a:t>
            </a:r>
            <a:r>
              <a:rPr lang="it-IT" dirty="0" err="1"/>
              <a:t>déplaçable</a:t>
            </a:r>
            <a:r>
              <a:rPr lang="it-IT" dirty="0"/>
              <a:t> &gt; </a:t>
            </a:r>
            <a:r>
              <a:rPr lang="it-IT" dirty="0" err="1"/>
              <a:t>circonstant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endParaRPr lang="it-IT" dirty="0"/>
          </a:p>
          <a:p>
            <a:r>
              <a:rPr lang="it-IT" dirty="0"/>
              <a:t>Pour </a:t>
            </a:r>
            <a:r>
              <a:rPr lang="it-IT" dirty="0" err="1"/>
              <a:t>identifier</a:t>
            </a:r>
            <a:r>
              <a:rPr lang="it-IT" dirty="0"/>
              <a:t> un </a:t>
            </a:r>
            <a:r>
              <a:rPr lang="it-IT" dirty="0" err="1"/>
              <a:t>circonstant</a:t>
            </a:r>
            <a:r>
              <a:rPr lang="it-IT" dirty="0"/>
              <a:t> &gt; 2 </a:t>
            </a:r>
            <a:r>
              <a:rPr lang="it-IT" dirty="0" err="1"/>
              <a:t>propriétés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7750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4122</TotalTime>
  <Words>1756</Words>
  <Application>Microsoft Office PowerPoint</Application>
  <PresentationFormat>Presentazione su schermo (4:3)</PresentationFormat>
  <Paragraphs>200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Tema di Office</vt:lpstr>
      <vt:lpstr>Le syntagme “adjoint” (Sadj)  et le syntagme prépositionnel</vt:lpstr>
      <vt:lpstr>La phrase canonique</vt:lpstr>
      <vt:lpstr>Représentation graphique</vt:lpstr>
      <vt:lpstr>Comment définir ce troisième constituant de la phrase?</vt:lpstr>
      <vt:lpstr>Catégories syntaxiques pouvant occuper la position du SAdj  </vt:lpstr>
      <vt:lpstr>Catégories (suite)</vt:lpstr>
      <vt:lpstr>Classement sémantique</vt:lpstr>
      <vt:lpstr>Caractéristiques syntaxiques du SAdj</vt:lpstr>
      <vt:lpstr>Ne pas se fier aux apparences!</vt:lpstr>
      <vt:lpstr>Limites des critères de facultativité et de mobilité;</vt:lpstr>
      <vt:lpstr>Presentazione standard di PowerPoint</vt:lpstr>
      <vt:lpstr>Cas particulier: Le constituant facultatif (ajout) du SV</vt:lpstr>
      <vt:lpstr>Interprétation communicative des circonstants</vt:lpstr>
      <vt:lpstr>Récapitulation</vt:lpstr>
      <vt:lpstr>En octobre, le nombre des chômeurs a baissé en France.</vt:lpstr>
      <vt:lpstr>Le syntagme prépositionnel</vt:lpstr>
      <vt:lpstr>Différentes fonctions du SP</vt:lpstr>
      <vt:lpstr>La préposition - Définition  </vt:lpstr>
      <vt:lpstr>Caractéristiques de la préposition</vt:lpstr>
      <vt:lpstr>Presentazione standard di PowerPoint</vt:lpstr>
      <vt:lpstr>Concept de “prépositions vides” du point de vue sémantique  </vt:lpstr>
      <vt:lpstr>Classes sémantiques</vt:lpstr>
      <vt:lpstr>Classes morphologiques</vt:lpstr>
      <vt:lpstr>Construction/ complément</vt:lpstr>
      <vt:lpstr>Les prépositions simples les plus fréquentes en français</vt:lpstr>
      <vt:lpstr>LES AMBIGUITÉS DU SP</vt:lpstr>
      <vt:lpstr>Marie a rapporté un vase de Chine </vt:lpstr>
      <vt:lpstr>Autres ambiguïtés liées au rattachement du SP</vt:lpstr>
      <vt:lpstr>Autres ambiguïtés</vt:lpstr>
      <vt:lpstr>Autres ambiguïtés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syntagme adjoint</dc:title>
  <dc:creator>s p</dc:creator>
  <cp:lastModifiedBy>Sarah Pinto</cp:lastModifiedBy>
  <cp:revision>61</cp:revision>
  <dcterms:created xsi:type="dcterms:W3CDTF">2019-12-03T21:14:25Z</dcterms:created>
  <dcterms:modified xsi:type="dcterms:W3CDTF">2022-11-14T13:32:36Z</dcterms:modified>
</cp:coreProperties>
</file>