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4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Giovanni Mela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–Giovanni Mela</a:t>
            </a:r>
          </a:p>
        </p:txBody>
      </p:sp>
      <p:sp>
        <p:nvSpPr>
          <p:cNvPr id="94" name="“Inserisci qui una citazione”.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“Inserisci qui una citazione”. </a:t>
            </a:r>
          </a:p>
        </p:txBody>
      </p:sp>
      <p:sp>
        <p:nvSpPr>
          <p:cNvPr id="9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magin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magin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olo Testo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Titolo Testo</a:t>
            </a:r>
          </a:p>
        </p:txBody>
      </p:sp>
      <p:sp>
        <p:nvSpPr>
          <p:cNvPr id="2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Testo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magin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olo Testo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Titolo Testo</a:t>
            </a:r>
          </a:p>
        </p:txBody>
      </p:sp>
      <p:sp>
        <p:nvSpPr>
          <p:cNvPr id="4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9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7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magin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67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1000"/>
              </a:spcBef>
              <a:defRPr sz="3800"/>
            </a:lvl1pPr>
            <a:lvl2pPr marL="1117600" indent="-558800">
              <a:spcBef>
                <a:spcPts val="1000"/>
              </a:spcBef>
              <a:defRPr sz="3800"/>
            </a:lvl2pPr>
            <a:lvl3pPr marL="1676400" indent="-558800">
              <a:spcBef>
                <a:spcPts val="1000"/>
              </a:spcBef>
              <a:defRPr sz="3800"/>
            </a:lvl3pPr>
            <a:lvl4pPr marL="2235200" indent="-558800">
              <a:spcBef>
                <a:spcPts val="1000"/>
              </a:spcBef>
              <a:defRPr sz="3800"/>
            </a:lvl4pPr>
            <a:lvl5pPr marL="2794000" indent="-558800">
              <a:spcBef>
                <a:spcPts val="1000"/>
              </a:spcBef>
              <a:defRPr sz="3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orpo livello uno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magin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magin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magin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La phrase complex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 phrase complexe</a:t>
            </a:r>
          </a:p>
        </p:txBody>
      </p:sp>
      <p:sp>
        <p:nvSpPr>
          <p:cNvPr id="120" name="2- Les phrases SN (les complétives)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8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2- Les phrases SN (les complétives)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ubordonnée complétive sujet ou expansion de N ou 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20065">
              <a:defRPr sz="7056"/>
            </a:lvl1pPr>
          </a:lstStyle>
          <a:p>
            <a:r>
              <a:t>Subordonnée complétive sujet ou expansion de N ou A</a:t>
            </a:r>
          </a:p>
        </p:txBody>
      </p:sp>
      <p:sp>
        <p:nvSpPr>
          <p:cNvPr id="174" name="Complétive sujet (complétive en tête de phrase) &gt; Verbe au subjonctif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Complétive sujet (complétive en tête de phrase) &gt; Verbe au subjonctif.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rPr i="1"/>
              <a:t>Que le ministre soit un homme</a:t>
            </a:r>
            <a:r>
              <a:t> </a:t>
            </a:r>
            <a:r>
              <a:rPr i="1"/>
              <a:t>de culture</a:t>
            </a:r>
            <a:r>
              <a:t> est évident.</a:t>
            </a:r>
          </a:p>
          <a:p>
            <a:r>
              <a:t>Modifieur du nom : l</a:t>
            </a:r>
            <a:r>
              <a:rPr i="1"/>
              <a:t>’idée, la crainte, l’hypothèse, l’envie, la certitude que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 J’ai retrouvé l’espoir </a:t>
            </a:r>
            <a:r>
              <a:rPr i="1"/>
              <a:t>que tout va s’arranger</a:t>
            </a:r>
            <a:r>
              <a:t> (complétive)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!!! J’ai retrouvé l’espoir </a:t>
            </a:r>
            <a:r>
              <a:rPr i="1"/>
              <a:t>que j’avais perdu</a:t>
            </a:r>
            <a:r>
              <a:t>. (relative)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“le fait que”: locution conjonctive</a:t>
            </a:r>
          </a:p>
          <a:p>
            <a:r>
              <a:t>Modifieur de l’adjectif :</a:t>
            </a:r>
          </a:p>
          <a:p>
            <a:pPr marL="3677708" lvl="5" indent="-502708">
              <a:spcBef>
                <a:spcPts val="1000"/>
              </a:spcBef>
              <a:defRPr sz="3800"/>
            </a:pPr>
            <a:r>
              <a:t>Je suis content qu’il lise ce livre.</a:t>
            </a:r>
          </a:p>
          <a:p>
            <a:pPr marL="0" lvl="5" indent="0" algn="r">
              <a:spcBef>
                <a:spcPts val="0"/>
              </a:spcBef>
              <a:buSzTx/>
              <a:buNone/>
              <a:defRPr sz="3200" i="1"/>
            </a:pPr>
            <a:r>
              <a:t>Bescherelle  p. 147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onstructions impersonnell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Constructions impersonnelles</a:t>
            </a:r>
          </a:p>
        </p:txBody>
      </p:sp>
      <p:sp>
        <p:nvSpPr>
          <p:cNvPr id="177" name="Il faut que, il arrive que, il semble que, il paraît que…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Il faut que, il arrive que, il semble que, il paraît que… </a:t>
            </a:r>
          </a:p>
          <a:p>
            <a:r>
              <a:t>&gt; La séquence impersonnelle est une complétive d’un point de vue syntaxique</a:t>
            </a:r>
          </a:p>
          <a:p>
            <a:r>
              <a:t>Il est +adj+ que (construction attributive)</a:t>
            </a:r>
          </a:p>
          <a:p>
            <a:pPr marL="2407708" lvl="3" indent="-502708">
              <a:spcBef>
                <a:spcPts val="1000"/>
              </a:spcBef>
              <a:defRPr sz="3800"/>
            </a:pPr>
            <a:r>
              <a:t>Adjectifs exprimant un jugement de fait: vrai, exclu, clair, évident… que + IND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Il est exact que je suis arrivé à Naples le 23 janvier 2011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Il est évident que Paul arrivera en retard.</a:t>
            </a:r>
          </a:p>
          <a:p>
            <a:pPr marL="2407708" lvl="3" indent="-502708">
              <a:spcBef>
                <a:spcPts val="1000"/>
              </a:spcBef>
              <a:defRPr sz="3800"/>
            </a:pPr>
            <a:r>
              <a:t>Adjectifs exprimant un jugement de valeur: possible, nécessaire, souhaitable, triste, regrettable, important…. que + SUBJ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Il est impossible que Paul soit déjà là.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Les complétives interrogativ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Les complétives interrogatives</a:t>
            </a:r>
          </a:p>
        </p:txBody>
      </p:sp>
      <p:sp>
        <p:nvSpPr>
          <p:cNvPr id="180" name="Introduites par des &quot;pronoms subordonnant” qui ont une fonction dans la phrase :…"/>
          <p:cNvSpPr txBox="1">
            <a:spLocks noGrp="1"/>
          </p:cNvSpPr>
          <p:nvPr>
            <p:ph type="body" idx="1"/>
          </p:nvPr>
        </p:nvSpPr>
        <p:spPr>
          <a:xfrm>
            <a:off x="810269" y="2478484"/>
            <a:ext cx="22948802" cy="10181432"/>
          </a:xfrm>
          <a:prstGeom prst="rect">
            <a:avLst/>
          </a:prstGeom>
        </p:spPr>
        <p:txBody>
          <a:bodyPr/>
          <a:lstStyle/>
          <a:p>
            <a:pPr marL="628650" indent="-628650" defTabSz="817244">
              <a:spcBef>
                <a:spcPts val="5800"/>
              </a:spcBef>
              <a:defRPr sz="4752"/>
            </a:pPr>
            <a:r>
              <a:t>Introduites par des "pronoms subordonnant” qui ont une fonction dans la phrase :</a:t>
            </a:r>
          </a:p>
          <a:p>
            <a:pPr marL="4400550" lvl="6" indent="-628650" defTabSz="817244">
              <a:spcBef>
                <a:spcPts val="900"/>
              </a:spcBef>
              <a:defRPr sz="4752"/>
            </a:pPr>
            <a:r>
              <a:rPr i="1"/>
              <a:t>ce que/ce qui, qui : </a:t>
            </a:r>
            <a:r>
              <a:t>pronoms interrogatifs</a:t>
            </a:r>
          </a:p>
          <a:p>
            <a:pPr marL="4898231" lvl="7" indent="-497681" defTabSz="817244">
              <a:spcBef>
                <a:spcPts val="900"/>
              </a:spcBef>
              <a:defRPr sz="3762"/>
            </a:pPr>
            <a:r>
              <a:t>Je lui ai demandé ce qu’il pensait/ qui il voulait inviter/(Je lui ai demandé: "qu'est-ce que tu penses?)</a:t>
            </a:r>
            <a:endParaRPr i="1"/>
          </a:p>
          <a:p>
            <a:pPr marL="4400550" lvl="6" indent="-628650" defTabSz="817244">
              <a:spcBef>
                <a:spcPts val="900"/>
              </a:spcBef>
              <a:defRPr sz="4752"/>
            </a:pPr>
            <a:r>
              <a:rPr i="1"/>
              <a:t>combien, quand, comment, où : </a:t>
            </a:r>
            <a:r>
              <a:t>adverbes interrogatif</a:t>
            </a:r>
          </a:p>
          <a:p>
            <a:pPr marL="4898231" lvl="7" indent="-497681" defTabSz="817244">
              <a:spcBef>
                <a:spcPts val="900"/>
              </a:spcBef>
              <a:defRPr sz="3762"/>
            </a:pPr>
            <a:r>
              <a:t>Expliquez-moi pourquoi vous refusez d’allumer la caméra.</a:t>
            </a:r>
            <a:endParaRPr i="1"/>
          </a:p>
          <a:p>
            <a:pPr marL="4400550" lvl="6" indent="-628650" defTabSz="817244">
              <a:spcBef>
                <a:spcPts val="900"/>
              </a:spcBef>
              <a:defRPr sz="4752"/>
            </a:pPr>
            <a:r>
              <a:rPr i="1"/>
              <a:t>si </a:t>
            </a:r>
            <a:r>
              <a:t>: subordonnant simple -complémenteur (interrogation totale)</a:t>
            </a:r>
          </a:p>
          <a:p>
            <a:pPr marL="4898231" lvl="7" indent="-497681" defTabSz="817244">
              <a:spcBef>
                <a:spcPts val="900"/>
              </a:spcBef>
              <a:defRPr sz="3762"/>
            </a:pPr>
            <a:r>
              <a:t>Dis-moi si on va au cinéma ce soir. (Dis-moi: “est-ce qu’on va au cinéma?)</a:t>
            </a:r>
            <a:endParaRPr i="1"/>
          </a:p>
          <a:p>
            <a:pPr marL="628650" indent="-628650" defTabSz="817244">
              <a:spcBef>
                <a:spcPts val="5800"/>
              </a:spcBef>
              <a:defRPr sz="4752"/>
            </a:pPr>
            <a:r>
              <a:t>Complètent un verbe de </a:t>
            </a:r>
            <a:r>
              <a:rPr u="sng"/>
              <a:t>questionnement</a:t>
            </a:r>
            <a:r>
              <a:t> mais aussi des verbes de </a:t>
            </a:r>
            <a:r>
              <a:rPr u="sng"/>
              <a:t>connaissance</a:t>
            </a:r>
            <a:r>
              <a:t> (savoir/ ignorer) ou </a:t>
            </a:r>
            <a:r>
              <a:rPr u="sng"/>
              <a:t>déclaration</a:t>
            </a:r>
            <a:r>
              <a:t> (dire, expliquer, raconter) :</a:t>
            </a:r>
          </a:p>
          <a:p>
            <a:pPr marL="0" lvl="6" indent="0" defTabSz="817244">
              <a:spcBef>
                <a:spcPts val="900"/>
              </a:spcBef>
              <a:buSzTx/>
              <a:buNone/>
              <a:defRPr sz="3762"/>
            </a:pPr>
            <a:r>
              <a:t>Savoir, ignorer, chercher, se demander, étudier, examiner, apprendre, découvrir, voir, établir, décider, prouver, expliquer, dire, confirmer, montrer, oublier, se souvenir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Obser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Observer</a:t>
            </a:r>
          </a:p>
        </p:txBody>
      </p:sp>
      <p:sp>
        <p:nvSpPr>
          <p:cNvPr id="183" name="Je ne sais pas s’il viendra ni quand il viendra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1000"/>
              </a:spcBef>
            </a:pPr>
            <a:r>
              <a:t>Je ne sais pas </a:t>
            </a:r>
            <a:r>
              <a:rPr i="1"/>
              <a:t>s’il viendra ni quand il viendra</a:t>
            </a:r>
            <a:r>
              <a:t>.</a:t>
            </a:r>
          </a:p>
          <a:p>
            <a:pPr>
              <a:spcBef>
                <a:spcPts val="1000"/>
              </a:spcBef>
            </a:pPr>
            <a:r>
              <a:t>Il faut que le monde sache un peu </a:t>
            </a:r>
            <a:r>
              <a:rPr i="1"/>
              <a:t>qui je suis et qui il est</a:t>
            </a:r>
            <a:r>
              <a:t>. (Musset)</a:t>
            </a:r>
          </a:p>
          <a:p>
            <a:pPr>
              <a:spcBef>
                <a:spcPts val="1000"/>
              </a:spcBef>
            </a:pPr>
            <a:r>
              <a:t>Tout le monde sait </a:t>
            </a:r>
            <a:r>
              <a:rPr i="1"/>
              <a:t>que Paul est malhonnête.</a:t>
            </a:r>
            <a:r>
              <a:t> </a:t>
            </a:r>
          </a:p>
          <a:p>
            <a:r>
              <a:t>Explique-moi </a:t>
            </a:r>
            <a:r>
              <a:rPr i="1"/>
              <a:t>ce que tu fais</a:t>
            </a:r>
            <a:r>
              <a:t>.</a:t>
            </a:r>
          </a:p>
          <a:p>
            <a:pPr>
              <a:spcBef>
                <a:spcPts val="1000"/>
              </a:spcBef>
            </a:pPr>
            <a:r>
              <a:t>Il m’a expliqué </a:t>
            </a:r>
            <a:r>
              <a:rPr i="1"/>
              <a:t>comment il a dépensé tout son argent.</a:t>
            </a:r>
          </a:p>
          <a:p>
            <a:r>
              <a:t>Je demande </a:t>
            </a:r>
            <a:r>
              <a:rPr i="1"/>
              <a:t>qui est venu</a:t>
            </a:r>
            <a:r>
              <a:t>.</a:t>
            </a:r>
          </a:p>
          <a:p>
            <a:pPr>
              <a:spcBef>
                <a:spcPts val="1000"/>
              </a:spcBef>
            </a:pPr>
            <a:r>
              <a:t>Je demande </a:t>
            </a:r>
            <a:r>
              <a:rPr i="1"/>
              <a:t>qu’il se taise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Le syntagme infinitif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 syntagme infinitif</a:t>
            </a:r>
          </a:p>
        </p:txBody>
      </p:sp>
      <p:sp>
        <p:nvSpPr>
          <p:cNvPr id="186" name="Tête de syntagme : verbe à l’infinitif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defTabSz="693419">
              <a:spcBef>
                <a:spcPts val="4900"/>
              </a:spcBef>
              <a:defRPr sz="4032"/>
            </a:pPr>
            <a:r>
              <a:t>Tête de syntagme : verbe à l’infinitif </a:t>
            </a:r>
          </a:p>
          <a:p>
            <a:pPr marL="533400" indent="-533400" defTabSz="693419">
              <a:spcBef>
                <a:spcPts val="4900"/>
              </a:spcBef>
              <a:defRPr sz="4032"/>
            </a:pPr>
            <a:r>
              <a:t>Le sujet du Vinf est implicite : coréférentiel (ou pas)</a:t>
            </a:r>
          </a:p>
          <a:p>
            <a:pPr marL="533400" indent="-533400" defTabSz="693419">
              <a:spcBef>
                <a:spcPts val="4900"/>
              </a:spcBef>
              <a:defRPr sz="4032"/>
            </a:pPr>
            <a:r>
              <a:t> Présent (inacompli) /passé (accompli)</a:t>
            </a:r>
          </a:p>
          <a:p>
            <a:pPr marL="533400" indent="-533400" defTabSz="693419">
              <a:spcBef>
                <a:spcPts val="4900"/>
              </a:spcBef>
              <a:defRPr sz="4032"/>
            </a:pPr>
            <a:r>
              <a:t>Accepte les compléments du verbe:</a:t>
            </a:r>
          </a:p>
          <a:p>
            <a:pPr marL="3622675" lvl="6" indent="-422275" defTabSz="693419">
              <a:spcBef>
                <a:spcPts val="800"/>
              </a:spcBef>
              <a:defRPr sz="3191"/>
            </a:pPr>
            <a:r>
              <a:t>Henri </a:t>
            </a:r>
            <a:r>
              <a:rPr i="1"/>
              <a:t>aime manger des glaces</a:t>
            </a:r>
          </a:p>
          <a:p>
            <a:pPr marL="533400" indent="-533400" defTabSz="693419">
              <a:spcBef>
                <a:spcPts val="4900"/>
              </a:spcBef>
              <a:defRPr sz="4032"/>
            </a:pPr>
            <a:r>
              <a:t>Peut résulter d’une transformation d’une complétive en </a:t>
            </a:r>
            <a:r>
              <a:rPr i="1"/>
              <a:t>que</a:t>
            </a:r>
            <a:r>
              <a:t>: </a:t>
            </a:r>
          </a:p>
          <a:p>
            <a:pPr marL="4156075" lvl="7" indent="-422275" defTabSz="693419">
              <a:spcBef>
                <a:spcPts val="800"/>
              </a:spcBef>
              <a:defRPr sz="3191"/>
            </a:pPr>
            <a:r>
              <a:t>J’espère que je viendrai demain. &gt; J’espère venir demain.</a:t>
            </a:r>
          </a:p>
          <a:p>
            <a:pPr marL="533400" indent="-533400" defTabSz="693419">
              <a:spcBef>
                <a:spcPts val="4900"/>
              </a:spcBef>
              <a:defRPr sz="4032"/>
            </a:pPr>
            <a:r>
              <a:t>Mais pas de symétrie parfaite complétive/infinitive</a:t>
            </a:r>
          </a:p>
          <a:p>
            <a:pPr marL="3622675" lvl="6" indent="-422275" defTabSz="693419">
              <a:spcBef>
                <a:spcPts val="800"/>
              </a:spcBef>
              <a:defRPr sz="3191"/>
            </a:pPr>
            <a:r>
              <a:t>Ses parents ont remarqué qu’il mentait/ *mentir</a:t>
            </a:r>
          </a:p>
          <a:p>
            <a:pPr marL="3622675" lvl="6" indent="-422275" defTabSz="693419">
              <a:spcBef>
                <a:spcPts val="800"/>
              </a:spcBef>
              <a:defRPr sz="3191"/>
            </a:pPr>
            <a:r>
              <a:t>Ils ont tenté de lui parler/* que lui parler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Henri aime manger des glac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Henri aime manger des glaces</a:t>
            </a:r>
          </a:p>
        </p:txBody>
      </p:sp>
      <p:sp>
        <p:nvSpPr>
          <p:cNvPr id="189" name="P"/>
          <p:cNvSpPr txBox="1"/>
          <p:nvPr/>
        </p:nvSpPr>
        <p:spPr>
          <a:xfrm>
            <a:off x="10839348" y="3374341"/>
            <a:ext cx="520904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P</a:t>
            </a:r>
          </a:p>
        </p:txBody>
      </p:sp>
      <p:sp>
        <p:nvSpPr>
          <p:cNvPr id="190" name="SN"/>
          <p:cNvSpPr txBox="1"/>
          <p:nvPr/>
        </p:nvSpPr>
        <p:spPr>
          <a:xfrm>
            <a:off x="5767577" y="5431741"/>
            <a:ext cx="961645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SN</a:t>
            </a:r>
          </a:p>
        </p:txBody>
      </p:sp>
      <p:sp>
        <p:nvSpPr>
          <p:cNvPr id="191" name="SV"/>
          <p:cNvSpPr txBox="1"/>
          <p:nvPr/>
        </p:nvSpPr>
        <p:spPr>
          <a:xfrm>
            <a:off x="14005610" y="5322898"/>
            <a:ext cx="893980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2">
                    <a:hueOff val="167855"/>
                    <a:satOff val="17755"/>
                    <a:lumOff val="-16671"/>
                  </a:schemeClr>
                </a:solidFill>
              </a:defRPr>
            </a:lvl1pPr>
          </a:lstStyle>
          <a:p>
            <a:r>
              <a:t>SV</a:t>
            </a:r>
          </a:p>
        </p:txBody>
      </p:sp>
      <p:sp>
        <p:nvSpPr>
          <p:cNvPr id="192" name="V"/>
          <p:cNvSpPr txBox="1"/>
          <p:nvPr/>
        </p:nvSpPr>
        <p:spPr>
          <a:xfrm>
            <a:off x="11561826" y="6447741"/>
            <a:ext cx="498349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2">
                    <a:hueOff val="167855"/>
                    <a:satOff val="17755"/>
                    <a:lumOff val="-16671"/>
                  </a:schemeClr>
                </a:solidFill>
              </a:defRPr>
            </a:lvl1pPr>
          </a:lstStyle>
          <a:p>
            <a:r>
              <a:t>V</a:t>
            </a:r>
          </a:p>
        </p:txBody>
      </p:sp>
      <p:sp>
        <p:nvSpPr>
          <p:cNvPr id="193" name="Sinf"/>
          <p:cNvSpPr txBox="1"/>
          <p:nvPr/>
        </p:nvSpPr>
        <p:spPr>
          <a:xfrm>
            <a:off x="17037151" y="6447741"/>
            <a:ext cx="1231698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2">
                    <a:hueOff val="167855"/>
                    <a:satOff val="17755"/>
                    <a:lumOff val="-16671"/>
                  </a:schemeClr>
                </a:solidFill>
              </a:defRPr>
            </a:lvl1pPr>
          </a:lstStyle>
          <a:p>
            <a:r>
              <a:t>Sinf</a:t>
            </a:r>
          </a:p>
        </p:txBody>
      </p:sp>
      <p:sp>
        <p:nvSpPr>
          <p:cNvPr id="194" name="Vinf"/>
          <p:cNvSpPr txBox="1"/>
          <p:nvPr/>
        </p:nvSpPr>
        <p:spPr>
          <a:xfrm>
            <a:off x="15000223" y="7946341"/>
            <a:ext cx="1209143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2">
                    <a:hueOff val="167855"/>
                    <a:satOff val="17755"/>
                    <a:lumOff val="-16671"/>
                  </a:schemeClr>
                </a:solidFill>
              </a:defRPr>
            </a:lvl1pPr>
          </a:lstStyle>
          <a:p>
            <a:r>
              <a:t>Vinf</a:t>
            </a:r>
          </a:p>
        </p:txBody>
      </p:sp>
      <p:sp>
        <p:nvSpPr>
          <p:cNvPr id="195" name="SN"/>
          <p:cNvSpPr txBox="1"/>
          <p:nvPr/>
        </p:nvSpPr>
        <p:spPr>
          <a:xfrm>
            <a:off x="19865221" y="7946341"/>
            <a:ext cx="961645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2">
                    <a:hueOff val="167855"/>
                    <a:satOff val="17755"/>
                    <a:lumOff val="-16671"/>
                  </a:schemeClr>
                </a:solidFill>
              </a:defRPr>
            </a:lvl1pPr>
          </a:lstStyle>
          <a:p>
            <a:r>
              <a:t>SN</a:t>
            </a:r>
          </a:p>
        </p:txBody>
      </p:sp>
      <p:sp>
        <p:nvSpPr>
          <p:cNvPr id="196" name="D"/>
          <p:cNvSpPr txBox="1"/>
          <p:nvPr/>
        </p:nvSpPr>
        <p:spPr>
          <a:xfrm>
            <a:off x="18690793" y="9267141"/>
            <a:ext cx="566014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2">
                    <a:hueOff val="167855"/>
                    <a:satOff val="17755"/>
                    <a:lumOff val="-16671"/>
                  </a:schemeClr>
                </a:solidFill>
              </a:defRPr>
            </a:lvl1pPr>
          </a:lstStyle>
          <a:p>
            <a:r>
              <a:t>D</a:t>
            </a:r>
          </a:p>
        </p:txBody>
      </p:sp>
      <p:sp>
        <p:nvSpPr>
          <p:cNvPr id="197" name="N"/>
          <p:cNvSpPr txBox="1"/>
          <p:nvPr/>
        </p:nvSpPr>
        <p:spPr>
          <a:xfrm>
            <a:off x="21230793" y="9267141"/>
            <a:ext cx="566014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2">
                    <a:hueOff val="167855"/>
                    <a:satOff val="17755"/>
                    <a:lumOff val="-16671"/>
                  </a:schemeClr>
                </a:solidFill>
              </a:defRPr>
            </a:lvl1pPr>
          </a:lstStyle>
          <a:p>
            <a:r>
              <a:t>N</a:t>
            </a:r>
          </a:p>
        </p:txBody>
      </p:sp>
      <p:sp>
        <p:nvSpPr>
          <p:cNvPr id="198" name="Linea"/>
          <p:cNvSpPr/>
          <p:nvPr/>
        </p:nvSpPr>
        <p:spPr>
          <a:xfrm flipV="1">
            <a:off x="6884293" y="4156471"/>
            <a:ext cx="3962797" cy="134243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99" name="Linea"/>
          <p:cNvSpPr/>
          <p:nvPr/>
        </p:nvSpPr>
        <p:spPr>
          <a:xfrm>
            <a:off x="11049000" y="4079151"/>
            <a:ext cx="2987376" cy="1497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0" name="Linea"/>
          <p:cNvSpPr/>
          <p:nvPr/>
        </p:nvSpPr>
        <p:spPr>
          <a:xfrm flipV="1">
            <a:off x="12134850" y="6131917"/>
            <a:ext cx="2266241" cy="324049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1" name="Linea"/>
          <p:cNvSpPr/>
          <p:nvPr/>
        </p:nvSpPr>
        <p:spPr>
          <a:xfrm flipH="1" flipV="1">
            <a:off x="14478000" y="6048870"/>
            <a:ext cx="2743201" cy="49014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2" name="Linea"/>
          <p:cNvSpPr/>
          <p:nvPr/>
        </p:nvSpPr>
        <p:spPr>
          <a:xfrm flipV="1">
            <a:off x="15691643" y="7162800"/>
            <a:ext cx="1659633" cy="798214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3" name="Linea"/>
          <p:cNvSpPr/>
          <p:nvPr/>
        </p:nvSpPr>
        <p:spPr>
          <a:xfrm flipH="1" flipV="1">
            <a:off x="17510957" y="7163204"/>
            <a:ext cx="2594929" cy="79740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4" name="Linea"/>
          <p:cNvSpPr/>
          <p:nvPr/>
        </p:nvSpPr>
        <p:spPr>
          <a:xfrm flipV="1">
            <a:off x="19195948" y="8534400"/>
            <a:ext cx="946253" cy="800313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5" name="Linea"/>
          <p:cNvSpPr/>
          <p:nvPr/>
        </p:nvSpPr>
        <p:spPr>
          <a:xfrm>
            <a:off x="20065999" y="8535457"/>
            <a:ext cx="1411189" cy="798198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6" name="Henri"/>
          <p:cNvSpPr txBox="1"/>
          <p:nvPr/>
        </p:nvSpPr>
        <p:spPr>
          <a:xfrm>
            <a:off x="5412485" y="11074399"/>
            <a:ext cx="1671829" cy="820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Henri</a:t>
            </a:r>
          </a:p>
        </p:txBody>
      </p:sp>
      <p:sp>
        <p:nvSpPr>
          <p:cNvPr id="207" name="Linea"/>
          <p:cNvSpPr/>
          <p:nvPr/>
        </p:nvSpPr>
        <p:spPr>
          <a:xfrm flipV="1">
            <a:off x="6529983" y="6346141"/>
            <a:ext cx="1" cy="4757518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8" name="Linea"/>
          <p:cNvSpPr/>
          <p:nvPr/>
        </p:nvSpPr>
        <p:spPr>
          <a:xfrm flipV="1">
            <a:off x="11836268" y="7379692"/>
            <a:ext cx="1" cy="358327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9" name="Linea"/>
          <p:cNvSpPr/>
          <p:nvPr/>
        </p:nvSpPr>
        <p:spPr>
          <a:xfrm flipV="1">
            <a:off x="15484870" y="8870707"/>
            <a:ext cx="1" cy="228600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0" name="Linea"/>
          <p:cNvSpPr/>
          <p:nvPr/>
        </p:nvSpPr>
        <p:spPr>
          <a:xfrm flipV="1">
            <a:off x="18973800" y="10033000"/>
            <a:ext cx="1" cy="1429509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1" name="Linea"/>
          <p:cNvSpPr/>
          <p:nvPr/>
        </p:nvSpPr>
        <p:spPr>
          <a:xfrm flipV="1">
            <a:off x="21513800" y="10033000"/>
            <a:ext cx="1" cy="1429509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2" name="aime"/>
          <p:cNvSpPr txBox="1"/>
          <p:nvPr/>
        </p:nvSpPr>
        <p:spPr>
          <a:xfrm>
            <a:off x="11049152" y="11074399"/>
            <a:ext cx="1523696" cy="820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aime</a:t>
            </a:r>
          </a:p>
        </p:txBody>
      </p:sp>
      <p:sp>
        <p:nvSpPr>
          <p:cNvPr id="213" name="manger"/>
          <p:cNvSpPr txBox="1"/>
          <p:nvPr/>
        </p:nvSpPr>
        <p:spPr>
          <a:xfrm>
            <a:off x="14436039" y="11074399"/>
            <a:ext cx="2337512" cy="820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manger</a:t>
            </a:r>
          </a:p>
        </p:txBody>
      </p:sp>
      <p:sp>
        <p:nvSpPr>
          <p:cNvPr id="214" name="des"/>
          <p:cNvSpPr txBox="1"/>
          <p:nvPr/>
        </p:nvSpPr>
        <p:spPr>
          <a:xfrm>
            <a:off x="18391784" y="11074399"/>
            <a:ext cx="1164032" cy="820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des</a:t>
            </a:r>
          </a:p>
        </p:txBody>
      </p:sp>
      <p:sp>
        <p:nvSpPr>
          <p:cNvPr id="215" name="glaces"/>
          <p:cNvSpPr txBox="1"/>
          <p:nvPr/>
        </p:nvSpPr>
        <p:spPr>
          <a:xfrm>
            <a:off x="20300035" y="11074399"/>
            <a:ext cx="2021130" cy="820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glaces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ransformation complétive/infinitiv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34694">
              <a:defRPr sz="9968"/>
            </a:lvl1pPr>
          </a:lstStyle>
          <a:p>
            <a:r>
              <a:t>Transformation complétive/infinitive</a:t>
            </a:r>
          </a:p>
        </p:txBody>
      </p:sp>
      <p:sp>
        <p:nvSpPr>
          <p:cNvPr id="218" name="Transformation infinitive possible si le sujet co-référentiel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Transformation infinitive possible si le sujet co-référentiel: </a:t>
            </a:r>
          </a:p>
          <a:p>
            <a:pPr lvl="1">
              <a:spcBef>
                <a:spcPts val="1000"/>
              </a:spcBef>
            </a:pPr>
            <a:r>
              <a:t> Il croit qu’il est gentil &gt;  Il croit être gentil.</a:t>
            </a:r>
          </a:p>
          <a:p>
            <a:pPr>
              <a:spcBef>
                <a:spcPts val="3100"/>
              </a:spcBef>
            </a:pPr>
            <a:r>
              <a:t>Quelques verbes acceptant les deux constructions:</a:t>
            </a:r>
          </a:p>
          <a:p>
            <a:pPr lvl="8">
              <a:spcBef>
                <a:spcPts val="1000"/>
              </a:spcBef>
              <a:defRPr sz="4800"/>
            </a:pPr>
            <a:r>
              <a:t>aimer que→ aimer faire qch </a:t>
            </a:r>
            <a:br/>
            <a:r>
              <a:t>préférer que→ préférer faire qch</a:t>
            </a:r>
            <a:br/>
            <a:r>
              <a:t>détester que → détester faire qch </a:t>
            </a:r>
          </a:p>
          <a:p>
            <a:pPr lvl="8">
              <a:spcBef>
                <a:spcPts val="1000"/>
              </a:spcBef>
              <a:defRPr sz="4800"/>
            </a:pPr>
            <a:r>
              <a:t>admettre que → admettre faire (avoir fait) qch </a:t>
            </a:r>
          </a:p>
          <a:p>
            <a:pPr lvl="8">
              <a:spcBef>
                <a:spcPts val="1000"/>
              </a:spcBef>
              <a:defRPr sz="4800"/>
            </a:pPr>
            <a:r>
              <a:t>avouer que → avouer faire (avoir fait) qch</a:t>
            </a:r>
            <a:br/>
            <a:r>
              <a:t>croire que → croire faire (avoir fait) qch </a:t>
            </a:r>
          </a:p>
          <a:p>
            <a:pPr lvl="8">
              <a:spcBef>
                <a:spcPts val="1000"/>
              </a:spcBef>
              <a:defRPr sz="4800"/>
            </a:pPr>
            <a:r>
              <a:t>s’imaginer que → s’imaginer faire (avoir fait)</a:t>
            </a:r>
            <a:br/>
            <a:r>
              <a:t>souhaiter que→ souhaiter faire qch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Verbes transitifs directs avec subordonnant de/à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6575">
              <a:defRPr sz="7279"/>
            </a:lvl1pPr>
          </a:lstStyle>
          <a:p>
            <a:r>
              <a:t>Verbes transitifs directs avec subordonnant de/à</a:t>
            </a:r>
          </a:p>
        </p:txBody>
      </p:sp>
      <p:sp>
        <p:nvSpPr>
          <p:cNvPr id="221" name="Certaints verbes transitifs ont besoin d’un subordonnant pour introduire le S inf:…"/>
          <p:cNvSpPr txBox="1">
            <a:spLocks noGrp="1"/>
          </p:cNvSpPr>
          <p:nvPr>
            <p:ph type="body" idx="1"/>
          </p:nvPr>
        </p:nvSpPr>
        <p:spPr>
          <a:xfrm>
            <a:off x="1378644" y="2401986"/>
            <a:ext cx="21316256" cy="10044014"/>
          </a:xfrm>
          <a:prstGeom prst="rect">
            <a:avLst/>
          </a:prstGeom>
        </p:spPr>
        <p:txBody>
          <a:bodyPr/>
          <a:lstStyle/>
          <a:p>
            <a:pPr marL="508000" indent="-508000" defTabSz="660400">
              <a:spcBef>
                <a:spcPts val="800"/>
              </a:spcBef>
              <a:defRPr sz="3840"/>
            </a:pPr>
            <a:r>
              <a:t>Certaints verbes transitifs ont besoin d’un subordonnant pour introduire le S inf:</a:t>
            </a:r>
          </a:p>
          <a:p>
            <a:pPr marL="4466166" lvl="8" indent="-402166" defTabSz="660400">
              <a:spcBef>
                <a:spcPts val="800"/>
              </a:spcBef>
              <a:defRPr sz="3040"/>
            </a:pPr>
            <a:r>
              <a:t>choisir qch→ choisir </a:t>
            </a:r>
            <a:r>
              <a:rPr b="1"/>
              <a:t>de</a:t>
            </a:r>
            <a:r>
              <a:t> faire qch  </a:t>
            </a:r>
          </a:p>
          <a:p>
            <a:pPr marL="4466166" lvl="8" indent="-402166" defTabSz="660400">
              <a:spcBef>
                <a:spcPts val="800"/>
              </a:spcBef>
              <a:defRPr sz="3040"/>
            </a:pPr>
            <a:r>
              <a:t>J’ai choisi </a:t>
            </a:r>
            <a:r>
              <a:rPr i="1"/>
              <a:t>d’aller vivre au Canada</a:t>
            </a:r>
            <a:r>
              <a:t> &gt; Je </a:t>
            </a:r>
            <a:r>
              <a:rPr b="1"/>
              <a:t>l’</a:t>
            </a:r>
            <a:r>
              <a:t>ai choisi.</a:t>
            </a:r>
          </a:p>
          <a:p>
            <a:pPr marL="508000" indent="-508000" defTabSz="660400">
              <a:spcBef>
                <a:spcPts val="800"/>
              </a:spcBef>
              <a:defRPr sz="3840"/>
            </a:pPr>
            <a:r>
              <a:t>décider qch→ décider </a:t>
            </a:r>
            <a:r>
              <a:rPr b="1"/>
              <a:t>de</a:t>
            </a:r>
            <a:r>
              <a:t> faire qch  </a:t>
            </a:r>
          </a:p>
          <a:p>
            <a:pPr marL="508000" indent="-508000" defTabSz="660400">
              <a:spcBef>
                <a:spcPts val="800"/>
              </a:spcBef>
              <a:defRPr sz="3840"/>
            </a:pPr>
            <a:r>
              <a:t>négliger qch→ négliger de faire qch </a:t>
            </a:r>
            <a:br/>
            <a:r>
              <a:t>offrir qch→ offrir </a:t>
            </a:r>
            <a:r>
              <a:rPr b="1"/>
              <a:t>de</a:t>
            </a:r>
            <a:r>
              <a:t> faire qch  </a:t>
            </a:r>
          </a:p>
          <a:p>
            <a:pPr marL="508000" indent="-508000" defTabSz="660400">
              <a:spcBef>
                <a:spcPts val="800"/>
              </a:spcBef>
              <a:defRPr sz="3840"/>
            </a:pPr>
            <a:r>
              <a:t>ordonner qch → ordonner </a:t>
            </a:r>
            <a:r>
              <a:rPr b="1"/>
              <a:t>de</a:t>
            </a:r>
            <a:r>
              <a:t> faire qch </a:t>
            </a:r>
            <a:br/>
            <a:r>
              <a:t>oublier qch→ oublier </a:t>
            </a:r>
            <a:r>
              <a:rPr b="1"/>
              <a:t>de</a:t>
            </a:r>
            <a:r>
              <a:t> faire qch </a:t>
            </a:r>
            <a:br/>
            <a:r>
              <a:t>permettre qch→ permettre </a:t>
            </a:r>
            <a:r>
              <a:rPr b="1"/>
              <a:t>de</a:t>
            </a:r>
            <a:r>
              <a:t> faire qch  </a:t>
            </a:r>
          </a:p>
          <a:p>
            <a:pPr marL="508000" indent="-508000" defTabSz="660400">
              <a:spcBef>
                <a:spcPts val="800"/>
              </a:spcBef>
              <a:defRPr sz="3840"/>
            </a:pPr>
            <a:r>
              <a:t>refuser qch→ refuser de faire qch </a:t>
            </a:r>
            <a:br/>
            <a:r>
              <a:t>regretter qch→ regretter de faire qch  </a:t>
            </a:r>
          </a:p>
          <a:p>
            <a:pPr marL="508000" indent="-508000" defTabSz="660400">
              <a:spcBef>
                <a:spcPts val="800"/>
              </a:spcBef>
              <a:defRPr sz="3840"/>
            </a:pPr>
            <a:r>
              <a:t>apprendre qch→ apprendre à faire qch</a:t>
            </a:r>
            <a:br/>
            <a:r>
              <a:t>continuer qch→ continuer à faire qch </a:t>
            </a:r>
          </a:p>
          <a:p>
            <a:pPr marL="402166" indent="-402166" defTabSz="660400">
              <a:spcBef>
                <a:spcPts val="800"/>
              </a:spcBef>
              <a:defRPr sz="3040"/>
            </a:pPr>
            <a:r>
              <a:t> &gt; controller dans le dictionnaire la construction des verbes</a:t>
            </a:r>
          </a:p>
          <a:p>
            <a:pPr marL="508000" indent="-508000" defTabSz="660400">
              <a:spcBef>
                <a:spcPts val="4700"/>
              </a:spcBef>
              <a:defRPr sz="3840"/>
            </a:pPr>
            <a:r>
              <a:t>Il est + adj+ de + infinitif: 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Verbes transitifs indirec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Verbes transitifs indirects</a:t>
            </a:r>
          </a:p>
        </p:txBody>
      </p:sp>
      <p:sp>
        <p:nvSpPr>
          <p:cNvPr id="224" name="Conservent leur préposition s’ils acceptent une infinitiv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Conservent leur préposition s’ils acceptent une infinitive</a:t>
            </a:r>
          </a:p>
          <a:p>
            <a:r>
              <a:t>S’occuper de :</a:t>
            </a:r>
          </a:p>
          <a:p>
            <a:pPr lvl="4">
              <a:spcBef>
                <a:spcPts val="1000"/>
              </a:spcBef>
            </a:pPr>
            <a:r>
              <a:t>Il s’occupe du ménage</a:t>
            </a:r>
          </a:p>
          <a:p>
            <a:pPr lvl="4">
              <a:spcBef>
                <a:spcPts val="1000"/>
              </a:spcBef>
            </a:pPr>
            <a:r>
              <a:t>Il s’occupe de faire le ménage &gt; Il s’en occupe.</a:t>
            </a:r>
          </a:p>
          <a:p>
            <a:r>
              <a:t>Rêver de</a:t>
            </a:r>
          </a:p>
          <a:p>
            <a:pPr lvl="4">
              <a:spcBef>
                <a:spcPts val="1000"/>
              </a:spcBef>
            </a:pPr>
            <a:r>
              <a:t>Elle rêve de devenir une grande artiste &gt; Elle en rêve.</a:t>
            </a:r>
          </a:p>
          <a:p>
            <a:r>
              <a:t>Renoncer à </a:t>
            </a:r>
          </a:p>
          <a:p>
            <a:pPr lvl="4">
              <a:spcBef>
                <a:spcPts val="1000"/>
              </a:spcBef>
            </a:pPr>
            <a:r>
              <a:t>Marie a renoncé à faire des études. &gt; Elle y renonce.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Le sujet de l’infinitif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 sujet de l’infinitif</a:t>
            </a:r>
          </a:p>
        </p:txBody>
      </p:sp>
      <p:sp>
        <p:nvSpPr>
          <p:cNvPr id="227" name="Co-référentiel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Co-référentiel:</a:t>
            </a:r>
          </a:p>
          <a:p>
            <a:pPr lvl="5">
              <a:spcBef>
                <a:spcPts val="1000"/>
              </a:spcBef>
              <a:defRPr sz="4800"/>
            </a:pPr>
            <a:r>
              <a:t>Pierre pense aller à la bibliothèque demain</a:t>
            </a:r>
          </a:p>
          <a:p>
            <a:r>
              <a:t>Avec les verbes “d’ordre” demander à qq’un de faire qqch, le sujet de l’infinitif est le COS du verbe principal:</a:t>
            </a:r>
          </a:p>
          <a:p>
            <a:pPr lvl="3">
              <a:spcBef>
                <a:spcPts val="1000"/>
              </a:spcBef>
            </a:pPr>
            <a:r>
              <a:t>Je demande aux enfants qu’ils s’en aillent &gt; Je demande aux enfants de partir.</a:t>
            </a:r>
          </a:p>
          <a:p>
            <a:pPr lvl="3">
              <a:spcBef>
                <a:spcPts val="1000"/>
              </a:spcBef>
            </a:pPr>
            <a:r>
              <a:t>J’ai dit à Thomas qu’il appelle le plombier &gt; J’ai dit à Thomas d’appeler le plombier. &gt; Je lui ai dit d’appeler le plombier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Définitions - rappe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Définitions - rappel</a:t>
            </a:r>
          </a:p>
        </p:txBody>
      </p:sp>
      <p:sp>
        <p:nvSpPr>
          <p:cNvPr id="123" name="Phrase complexe : phrase contenant plusieurs propositions (SN+SV)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22300" indent="-622300" defTabSz="808990">
              <a:spcBef>
                <a:spcPts val="5700"/>
              </a:spcBef>
              <a:defRPr sz="4704"/>
            </a:pPr>
            <a:r>
              <a:t>Phrase complexe : phrase contenant plusieurs propositions (SN+SV):</a:t>
            </a:r>
          </a:p>
          <a:p>
            <a:pPr marL="1244600" lvl="1" indent="-622300" defTabSz="808990">
              <a:spcBef>
                <a:spcPts val="900"/>
              </a:spcBef>
              <a:defRPr sz="4704"/>
            </a:pPr>
            <a:r>
              <a:t>Phrase “multiple” : coordination, juxtaposition</a:t>
            </a:r>
          </a:p>
          <a:p>
            <a:pPr marL="1244600" lvl="1" indent="-622300" defTabSz="808990">
              <a:spcBef>
                <a:spcPts val="900"/>
              </a:spcBef>
              <a:defRPr sz="4704"/>
            </a:pPr>
            <a:r>
              <a:t>Phrase complexe : subordination: une phrase matrice et une phrase enchâssée</a:t>
            </a:r>
          </a:p>
          <a:p>
            <a:pPr marL="622300" indent="-622300" defTabSz="808990">
              <a:spcBef>
                <a:spcPts val="5700"/>
              </a:spcBef>
              <a:defRPr sz="4704"/>
            </a:pPr>
            <a:r>
              <a:t>Phrase matrice (“principale”) (P1): phrase qui inclue une autre phrase.</a:t>
            </a:r>
          </a:p>
          <a:p>
            <a:pPr marL="622300" indent="-622300" defTabSz="808990">
              <a:spcBef>
                <a:spcPts val="5700"/>
              </a:spcBef>
              <a:defRPr sz="4704"/>
            </a:pPr>
            <a:r>
              <a:t>Phrase enchâssée (“subordonnée”) (P2): phrase occupant la position d’un constituant de la phrase et donc une fonction syntaxique dans P1. 3 types :</a:t>
            </a:r>
          </a:p>
          <a:p>
            <a:pPr marL="4848754" lvl="7" indent="-492654" defTabSz="808990">
              <a:spcBef>
                <a:spcPts val="900"/>
              </a:spcBef>
              <a:defRPr sz="3724"/>
            </a:pPr>
            <a:r>
              <a:t>Phrase SA (relative)</a:t>
            </a:r>
          </a:p>
          <a:p>
            <a:pPr marL="4848754" lvl="7" indent="-492654" defTabSz="808990">
              <a:spcBef>
                <a:spcPts val="900"/>
              </a:spcBef>
              <a:defRPr sz="3724"/>
            </a:pPr>
            <a:r>
              <a:t>Phrase SN (complétive)</a:t>
            </a:r>
          </a:p>
          <a:p>
            <a:pPr marL="4848754" lvl="7" indent="-492654" defTabSz="808990">
              <a:spcBef>
                <a:spcPts val="900"/>
              </a:spcBef>
              <a:defRPr sz="3724"/>
            </a:pPr>
            <a:r>
              <a:t>Phrase SAdjoint (circonstancielle)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Les “propositions infinitives”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Les “propositions infinitives”</a:t>
            </a:r>
          </a:p>
        </p:txBody>
      </p:sp>
      <p:sp>
        <p:nvSpPr>
          <p:cNvPr id="230" name="Après des verbes de perception comme regarder – voir – écouter - entendr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Après des verbes de perception comme regarder 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–</a:t>
            </a:r>
            <a:r>
              <a:t> voir 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–</a:t>
            </a:r>
            <a:r>
              <a:t> écouter - entendre</a:t>
            </a:r>
          </a:p>
          <a:p>
            <a:pPr marL="0" indent="0">
              <a:buSzTx/>
              <a:buNone/>
            </a:pPr>
            <a:r>
              <a:t>Sujet différent du verbe principal (le cod du verbe principal)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Je regarde les enfants jouer dans la cour.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Je regarde les enfants qui jouent dans la cour/jouant dans la cour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&gt; Je les regarde jouer.</a:t>
            </a:r>
          </a:p>
          <a:p>
            <a:pPr marL="0" indent="0">
              <a:spcBef>
                <a:spcPts val="1000"/>
              </a:spcBef>
              <a:buSzTx/>
              <a:buNone/>
              <a:defRPr sz="3800"/>
            </a:pPr>
            <a:endParaRPr/>
          </a:p>
          <a:p>
            <a:pPr marL="4312708" lvl="6" indent="-502708">
              <a:spcBef>
                <a:spcPts val="1000"/>
              </a:spcBef>
              <a:defRPr sz="3800"/>
            </a:pPr>
            <a:r>
              <a:t>J’entends les voisins se disputer.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&gt; Je les entends se disputer.</a:t>
            </a:r>
          </a:p>
          <a:p>
            <a:pPr marL="0" indent="0">
              <a:spcBef>
                <a:spcPts val="1000"/>
              </a:spcBef>
              <a:buSzTx/>
              <a:buNone/>
              <a:defRPr sz="3800"/>
            </a:pPr>
            <a:endParaRPr/>
          </a:p>
          <a:p>
            <a:pPr marL="4312708" lvl="6" indent="-502708">
              <a:spcBef>
                <a:spcPts val="1000"/>
              </a:spcBef>
              <a:defRPr sz="3800"/>
            </a:pPr>
            <a:r>
              <a:t>J’ai vu les soldats arriver.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&gt; Je les ai vus arriver.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hénomène étrang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Phénomène étrange</a:t>
            </a:r>
          </a:p>
        </p:txBody>
      </p:sp>
      <p:sp>
        <p:nvSpPr>
          <p:cNvPr id="233" name="Faire faire qqch à qq’u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algn="ctr">
              <a:buSzTx/>
              <a:buNone/>
            </a:pPr>
            <a:r>
              <a:t>Faire faire qqch à qq’un</a:t>
            </a:r>
          </a:p>
          <a:p>
            <a:pPr marL="182879" indent="-182879" defTabSz="457200">
              <a:spcBef>
                <a:spcPts val="0"/>
              </a:spcBef>
              <a:buSzTx/>
              <a:buNone/>
              <a:defRPr sz="2400">
                <a:solidFill>
                  <a:srgbClr val="363744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>
              <a:spcBef>
                <a:spcPts val="1000"/>
              </a:spcBef>
            </a:pPr>
            <a:r>
              <a:t>J’ai fait manger des légumes aux enfants.</a:t>
            </a:r>
          </a:p>
          <a:p>
            <a:pPr lvl="2">
              <a:spcBef>
                <a:spcPts val="1000"/>
              </a:spcBef>
            </a:pPr>
            <a:r>
              <a:t>&gt;Je leur ai fait manger des légumes</a:t>
            </a:r>
          </a:p>
          <a:p>
            <a:pPr>
              <a:spcBef>
                <a:spcPts val="1000"/>
              </a:spcBef>
            </a:pPr>
            <a:r>
              <a:t>Le maître fait réciter une chanson aux enfants.</a:t>
            </a:r>
          </a:p>
          <a:p>
            <a:pPr lvl="2">
              <a:spcBef>
                <a:spcPts val="1000"/>
              </a:spcBef>
            </a:pPr>
            <a:r>
              <a:t>&gt; Il leur fait réciter une chanson.</a:t>
            </a:r>
          </a:p>
          <a:p>
            <a:pPr marL="182879" indent="-182879" defTabSz="457200">
              <a:spcBef>
                <a:spcPts val="0"/>
              </a:spcBef>
              <a:buSzTx/>
              <a:buNone/>
              <a:defRPr sz="2400">
                <a:solidFill>
                  <a:srgbClr val="363744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indent="0">
              <a:buSzTx/>
              <a:buNone/>
            </a:pPr>
            <a:r>
              <a:t>&gt;le sujet “logique” de l’infinitif est introduit par une préposition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…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Alternance conjonctives/infinitives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20065">
              <a:defRPr sz="7056"/>
            </a:pPr>
            <a:r>
              <a:t>Alternance conjonctives/infinitives </a:t>
            </a:r>
          </a:p>
          <a:p>
            <a:pPr defTabSz="520065">
              <a:defRPr sz="7056"/>
            </a:pPr>
            <a:r>
              <a:t>obligatoire</a:t>
            </a:r>
          </a:p>
        </p:txBody>
      </p:sp>
      <p:sp>
        <p:nvSpPr>
          <p:cNvPr id="236" name="Observez :…"/>
          <p:cNvSpPr txBox="1">
            <a:spLocks noGrp="1"/>
          </p:cNvSpPr>
          <p:nvPr>
            <p:ph type="body" idx="1"/>
          </p:nvPr>
        </p:nvSpPr>
        <p:spPr>
          <a:xfrm>
            <a:off x="1249461" y="2372617"/>
            <a:ext cx="22300407" cy="10556976"/>
          </a:xfrm>
          <a:prstGeom prst="rect">
            <a:avLst/>
          </a:prstGeom>
        </p:spPr>
        <p:txBody>
          <a:bodyPr/>
          <a:lstStyle/>
          <a:p>
            <a:pPr marL="603250" indent="-603250" defTabSz="784225">
              <a:spcBef>
                <a:spcPts val="5600"/>
              </a:spcBef>
              <a:defRPr sz="4560"/>
            </a:pPr>
            <a:r>
              <a:t>Observez :</a:t>
            </a:r>
          </a:p>
          <a:p>
            <a:pPr marL="3619500" lvl="5" indent="-603250" defTabSz="784225">
              <a:spcBef>
                <a:spcPts val="900"/>
              </a:spcBef>
              <a:defRPr sz="4560"/>
            </a:pPr>
            <a:r>
              <a:t>Les Robinson veulent s’en aller tout de suite.</a:t>
            </a:r>
          </a:p>
          <a:p>
            <a:pPr marL="3619500" lvl="5" indent="-603250" defTabSz="784225">
              <a:spcBef>
                <a:spcPts val="900"/>
              </a:spcBef>
              <a:defRPr sz="4560"/>
            </a:pPr>
            <a:r>
              <a:t>Les Robinson veulent qu’ils s’en aillent tout de suite.</a:t>
            </a:r>
          </a:p>
          <a:p>
            <a:pPr marL="603250" indent="-603250" defTabSz="784225">
              <a:spcBef>
                <a:spcPts val="5600"/>
              </a:spcBef>
              <a:defRPr sz="4560"/>
            </a:pPr>
            <a:r>
              <a:t>Avec un verbe demandant une complétive au subjonctif (</a:t>
            </a:r>
            <a:r>
              <a:rPr i="1"/>
              <a:t>craindre que, vouloir que, regretter que, aimer que, souhaiter que…</a:t>
            </a:r>
            <a:r>
              <a:t>) l’infinitif est obligatoire si le sujet est co-référentiel</a:t>
            </a:r>
          </a:p>
          <a:p>
            <a:pPr marL="3016250" lvl="4" indent="-603250" defTabSz="784225">
              <a:spcBef>
                <a:spcPts val="900"/>
              </a:spcBef>
              <a:defRPr sz="4560"/>
            </a:pPr>
            <a:r>
              <a:t>Je veux que tu réussisses. </a:t>
            </a:r>
          </a:p>
          <a:p>
            <a:pPr marL="3016250" lvl="4" indent="-603250" defTabSz="784225">
              <a:spcBef>
                <a:spcPts val="900"/>
              </a:spcBef>
              <a:defRPr sz="4560"/>
            </a:pPr>
            <a:r>
              <a:t>Je veux réussir. *Je veux que je réussisse. </a:t>
            </a:r>
          </a:p>
          <a:p>
            <a:pPr marL="3016250" lvl="4" indent="-603250" defTabSz="784225">
              <a:spcBef>
                <a:spcPts val="2800"/>
              </a:spcBef>
              <a:defRPr sz="4560"/>
            </a:pPr>
            <a:r>
              <a:t>J’ai refusé qu’il vienne. </a:t>
            </a:r>
          </a:p>
          <a:p>
            <a:pPr marL="3016250" lvl="4" indent="-603250" defTabSz="784225">
              <a:spcBef>
                <a:spcPts val="900"/>
              </a:spcBef>
              <a:defRPr sz="4560"/>
            </a:pPr>
            <a:r>
              <a:t>J’ai refusé de venir. *J’ai refusé que je vienne</a:t>
            </a:r>
          </a:p>
          <a:p>
            <a:pPr marL="3016250" lvl="4" indent="-603250" defTabSz="784225">
              <a:spcBef>
                <a:spcPts val="2800"/>
              </a:spcBef>
              <a:defRPr sz="4560"/>
            </a:pPr>
            <a:r>
              <a:t>Mon frère regrette que tu sois parti si tôt hier.</a:t>
            </a:r>
          </a:p>
          <a:p>
            <a:pPr marL="3016250" lvl="4" indent="-603250" defTabSz="784225">
              <a:spcBef>
                <a:spcPts val="900"/>
              </a:spcBef>
              <a:defRPr sz="4560"/>
            </a:pPr>
            <a:r>
              <a:t>Mon frère regrette d’être parti si tôt.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Alternance conjonctive/infinitiv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17244">
              <a:defRPr sz="11088"/>
            </a:lvl1pPr>
          </a:lstStyle>
          <a:p>
            <a:r>
              <a:t>Alternance conjonctive/infinitive</a:t>
            </a:r>
          </a:p>
        </p:txBody>
      </p:sp>
      <p:sp>
        <p:nvSpPr>
          <p:cNvPr id="239" name="Simple variante : penser, croire, détester, dire, espérer……"/>
          <p:cNvSpPr txBox="1">
            <a:spLocks noGrp="1"/>
          </p:cNvSpPr>
          <p:nvPr>
            <p:ph type="body" idx="1"/>
          </p:nvPr>
        </p:nvSpPr>
        <p:spPr>
          <a:xfrm>
            <a:off x="1022052" y="3149600"/>
            <a:ext cx="22476620" cy="9329341"/>
          </a:xfrm>
          <a:prstGeom prst="rect">
            <a:avLst/>
          </a:prstGeom>
        </p:spPr>
        <p:txBody>
          <a:bodyPr/>
          <a:lstStyle/>
          <a:p>
            <a:r>
              <a:t>Simple variante : </a:t>
            </a:r>
            <a:r>
              <a:rPr i="1"/>
              <a:t>penser, croire, détester, dire, espérer</a:t>
            </a:r>
            <a:r>
              <a:t>…</a:t>
            </a:r>
          </a:p>
          <a:p>
            <a:pPr lvl="4">
              <a:spcBef>
                <a:spcPts val="1000"/>
              </a:spcBef>
            </a:pPr>
            <a:r>
              <a:t>Elle a promis qu’elle téléphonerait en arrivant/ de téléphoner en arrivant.</a:t>
            </a:r>
          </a:p>
          <a:p>
            <a:pPr lvl="4">
              <a:spcBef>
                <a:spcPts val="1000"/>
              </a:spcBef>
            </a:pPr>
            <a:r>
              <a:t>Je pense que je viendrai dimanche/venir dimanche.</a:t>
            </a:r>
          </a:p>
          <a:p>
            <a:pPr lvl="4">
              <a:spcBef>
                <a:spcPts val="1000"/>
              </a:spcBef>
            </a:pPr>
            <a:r>
              <a:t>J’espère que je pourrai skier cet hiver/pouvoir skier </a:t>
            </a:r>
          </a:p>
          <a:p>
            <a:pPr lvl="4">
              <a:spcBef>
                <a:spcPts val="1000"/>
              </a:spcBef>
            </a:pPr>
            <a:r>
              <a:t>J’estime que je mérite des excuses/ mériter des excuses</a:t>
            </a:r>
          </a:p>
          <a:p>
            <a:r>
              <a:t>Pour éviter une ambiguïté:</a:t>
            </a:r>
          </a:p>
          <a:p>
            <a:pPr lvl="4">
              <a:spcBef>
                <a:spcPts val="1000"/>
              </a:spcBef>
            </a:pPr>
            <a:r>
              <a:t>Antoine est rentré hier, Thomas pense qu’il ira le voir.</a:t>
            </a:r>
          </a:p>
          <a:p>
            <a:pPr lvl="4">
              <a:spcBef>
                <a:spcPts val="1000"/>
              </a:spcBef>
            </a:pPr>
            <a:r>
              <a:t> Antoine est rentré hier, Thomas pense aller le voir.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Les phrases S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Les phrases SN</a:t>
            </a:r>
          </a:p>
        </p:txBody>
      </p:sp>
      <p:sp>
        <p:nvSpPr>
          <p:cNvPr id="126" name="Phrases qui occupent une position et une fonction équivalente à un SN (cod/coi; sujet, modifieur etc..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Phrases qui occupent une position et une fonction équivalente à un SN (cod/coi; sujet, modifieur etc..)</a:t>
            </a:r>
          </a:p>
          <a:p>
            <a:pPr marL="3677708" lvl="5" indent="-502708">
              <a:spcBef>
                <a:spcPts val="1000"/>
              </a:spcBef>
              <a:defRPr sz="3800"/>
            </a:pPr>
            <a:r>
              <a:t>À temps fini : P2 introduite par un COMP (“que”, interrogatifs)</a:t>
            </a:r>
          </a:p>
          <a:p>
            <a:pPr marL="3677708" lvl="5" indent="-502708">
              <a:spcBef>
                <a:spcPts val="1000"/>
              </a:spcBef>
              <a:defRPr sz="3800"/>
            </a:pPr>
            <a:r>
              <a:t>À temps non-fini : infinitif (parfois introduit par à ou de)</a:t>
            </a:r>
          </a:p>
          <a:p>
            <a:r>
              <a:t>3 formes de complétives:</a:t>
            </a:r>
          </a:p>
          <a:p>
            <a:pPr marL="4312708" lvl="6" indent="-502708">
              <a:spcBef>
                <a:spcPts val="1000"/>
              </a:spcBef>
              <a:buSzPct val="50000"/>
              <a:buBlip>
                <a:blip r:embed="rId2"/>
              </a:buBlip>
              <a:defRPr sz="3800"/>
            </a:pPr>
            <a:r>
              <a:t>1) Subordonnée introduite par </a:t>
            </a:r>
            <a:r>
              <a:rPr i="1"/>
              <a:t>que</a:t>
            </a:r>
          </a:p>
          <a:p>
            <a:pPr marL="5582708" lvl="8" indent="-502708">
              <a:spcBef>
                <a:spcPts val="1000"/>
              </a:spcBef>
              <a:buSzPct val="50000"/>
              <a:buBlip>
                <a:blip r:embed="rId2"/>
              </a:buBlip>
              <a:defRPr sz="3800"/>
            </a:pPr>
            <a:r>
              <a:t>Les chats  [SV aiment bien </a:t>
            </a:r>
            <a:r>
              <a: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qu’on les caresse </a:t>
            </a:r>
            <a:r>
              <a:t>]</a:t>
            </a:r>
          </a:p>
          <a:p>
            <a:pPr marL="4312708" lvl="6" indent="-502708">
              <a:spcBef>
                <a:spcPts val="1000"/>
              </a:spcBef>
              <a:buSzPct val="50000"/>
              <a:buBlip>
                <a:blip r:embed="rId2"/>
              </a:buBlip>
              <a:defRPr sz="3800"/>
            </a:pPr>
            <a:r>
              <a:t>2) Groupes infinitifs</a:t>
            </a:r>
          </a:p>
          <a:p>
            <a:pPr marL="5582708" lvl="8" indent="-502708">
              <a:spcBef>
                <a:spcPts val="1000"/>
              </a:spcBef>
              <a:buSzPct val="50000"/>
              <a:buBlip>
                <a:blip r:embed="rId2"/>
              </a:buBlip>
              <a:defRPr sz="3800"/>
            </a:pPr>
            <a:r>
              <a:t>Les chats [SV aiment </a:t>
            </a:r>
            <a:r>
              <a: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être caressés</a:t>
            </a:r>
            <a:r>
              <a:t>].</a:t>
            </a:r>
          </a:p>
          <a:p>
            <a:pPr marL="4312708" lvl="6" indent="-502708">
              <a:spcBef>
                <a:spcPts val="1000"/>
              </a:spcBef>
              <a:buSzPct val="50000"/>
              <a:buBlip>
                <a:blip r:embed="rId2"/>
              </a:buBlip>
              <a:defRPr sz="3800"/>
            </a:pPr>
            <a:r>
              <a:t>3) Interrogatives indirectes</a:t>
            </a:r>
          </a:p>
          <a:p>
            <a:pPr marL="5582708" lvl="8" indent="-502708">
              <a:spcBef>
                <a:spcPts val="1000"/>
              </a:spcBef>
              <a:buSzPct val="50000"/>
              <a:buBlip>
                <a:blip r:embed="rId2"/>
              </a:buBlip>
              <a:defRPr sz="3800"/>
            </a:pPr>
            <a:r>
              <a:t>Je [SV me demande </a:t>
            </a:r>
            <a:r>
              <a: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pourquoi les chats aiment être caressés</a:t>
            </a:r>
            <a:r>
              <a:t>].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La subordonnée complétiv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 subordonnée complétive</a:t>
            </a:r>
          </a:p>
        </p:txBody>
      </p:sp>
      <p:sp>
        <p:nvSpPr>
          <p:cNvPr id="129" name="Généralement enchâssée dans le SV (complément d’objet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3250" indent="-603250" defTabSz="784225">
              <a:spcBef>
                <a:spcPts val="5600"/>
              </a:spcBef>
              <a:defRPr sz="4560"/>
            </a:pPr>
            <a:r>
              <a:t>Généralement enchâssée dans le SV (complément d’objet)</a:t>
            </a:r>
          </a:p>
          <a:p>
            <a:pPr marL="3493823" lvl="5" indent="-477573" defTabSz="784225">
              <a:spcBef>
                <a:spcPts val="900"/>
              </a:spcBef>
              <a:defRPr sz="3609"/>
            </a:pPr>
            <a:r>
              <a:t>Je pense </a:t>
            </a:r>
            <a:r>
              <a:rPr i="1"/>
              <a:t>que tu as raison</a:t>
            </a:r>
            <a:r>
              <a:t>. &gt; Je </a:t>
            </a:r>
            <a:r>
              <a:rPr i="1"/>
              <a:t>le</a:t>
            </a:r>
            <a:r>
              <a:t> pense. Je pense </a:t>
            </a:r>
            <a:r>
              <a:rPr i="1"/>
              <a:t>cela.</a:t>
            </a:r>
          </a:p>
          <a:p>
            <a:pPr marL="3493823" lvl="5" indent="-477573" defTabSz="784225">
              <a:spcBef>
                <a:spcPts val="900"/>
              </a:spcBef>
              <a:defRPr sz="3609"/>
            </a:pPr>
            <a:r>
              <a:rPr i="1"/>
              <a:t>“que”</a:t>
            </a:r>
            <a:r>
              <a:t> introduit la subordonnée; forte dépendance avec le verbe</a:t>
            </a:r>
          </a:p>
          <a:p>
            <a:pPr marL="3493823" lvl="5" indent="-477573" defTabSz="784225">
              <a:spcBef>
                <a:spcPts val="900"/>
              </a:spcBef>
              <a:defRPr sz="3609"/>
            </a:pPr>
            <a:r>
              <a:t>Le mode du verbe de la subordonnée dépend du sémantisme du verbe de la principale</a:t>
            </a:r>
          </a:p>
          <a:p>
            <a:pPr marL="603250" indent="-603250" defTabSz="784225">
              <a:spcBef>
                <a:spcPts val="6200"/>
              </a:spcBef>
              <a:defRPr sz="4560"/>
            </a:pPr>
            <a:r>
              <a:t>Mais une phrase SN peut occuper toutes les positions du SN :</a:t>
            </a:r>
          </a:p>
          <a:p>
            <a:pPr marL="2413000" lvl="3" indent="-603250" defTabSz="784225">
              <a:spcBef>
                <a:spcPts val="900"/>
              </a:spcBef>
              <a:defRPr sz="4560"/>
            </a:pPr>
            <a:r>
              <a:t>SN sujet</a:t>
            </a:r>
          </a:p>
          <a:p>
            <a:pPr marL="4097073" lvl="6" indent="-477573" defTabSz="784225">
              <a:spcBef>
                <a:spcPts val="900"/>
              </a:spcBef>
              <a:defRPr sz="3609"/>
            </a:pPr>
            <a:r>
              <a:rPr i="1"/>
              <a:t>Que tu aies raison</a:t>
            </a:r>
            <a:r>
              <a:t> est indéniable.</a:t>
            </a:r>
          </a:p>
          <a:p>
            <a:pPr marL="2413000" lvl="3" indent="-603250" defTabSz="784225">
              <a:spcBef>
                <a:spcPts val="900"/>
              </a:spcBef>
              <a:defRPr sz="4560"/>
            </a:pPr>
            <a:r>
              <a:t>Expansion de l’adjectif</a:t>
            </a:r>
          </a:p>
          <a:p>
            <a:pPr marL="4097073" lvl="6" indent="-477573" defTabSz="784225">
              <a:spcBef>
                <a:spcPts val="900"/>
              </a:spcBef>
              <a:defRPr sz="3609"/>
            </a:pPr>
            <a:r>
              <a:t>Il est [heureux </a:t>
            </a:r>
            <a:r>
              <a:rPr i="1"/>
              <a:t>que Marie l’épouse </a:t>
            </a:r>
            <a:r>
              <a:t>]</a:t>
            </a:r>
            <a:r>
              <a:rPr i="1"/>
              <a:t>.</a:t>
            </a:r>
          </a:p>
          <a:p>
            <a:pPr marL="2413000" lvl="3" indent="-603250" defTabSz="784225">
              <a:spcBef>
                <a:spcPts val="900"/>
              </a:spcBef>
              <a:defRPr sz="4560"/>
            </a:pPr>
            <a:r>
              <a:t>Expansion du Nom</a:t>
            </a:r>
          </a:p>
          <a:p>
            <a:pPr marL="4097073" lvl="6" indent="-477573" defTabSz="784225">
              <a:spcBef>
                <a:spcPts val="900"/>
              </a:spcBef>
              <a:defRPr sz="3609"/>
            </a:pPr>
            <a:r>
              <a:t>J’ai retrouvé [l’espoir </a:t>
            </a:r>
            <a:r>
              <a:rPr i="1"/>
              <a:t>que tout va s’arranger</a:t>
            </a:r>
            <a:r>
              <a:t>. ]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Le subordonnant “que”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dirty="0"/>
              <a:t>Le </a:t>
            </a:r>
            <a:r>
              <a:rPr dirty="0" err="1"/>
              <a:t>subordonnant</a:t>
            </a:r>
            <a:r>
              <a:rPr dirty="0"/>
              <a:t> “que”</a:t>
            </a:r>
            <a:br>
              <a:rPr lang="it-IT" dirty="0"/>
            </a:br>
            <a:r>
              <a:rPr lang="it-IT" sz="6600" dirty="0" err="1"/>
              <a:t>ou</a:t>
            </a:r>
            <a:r>
              <a:rPr lang="it-IT" sz="6600" dirty="0"/>
              <a:t> «</a:t>
            </a:r>
            <a:r>
              <a:rPr lang="it-IT" sz="6600" dirty="0" err="1"/>
              <a:t>translateur</a:t>
            </a:r>
            <a:r>
              <a:rPr lang="it-IT" sz="6600" dirty="0"/>
              <a:t>»</a:t>
            </a:r>
            <a:endParaRPr dirty="0"/>
          </a:p>
        </p:txBody>
      </p:sp>
      <p:sp>
        <p:nvSpPr>
          <p:cNvPr id="132" name="Est vide sémantiquemen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Est vide sémantiquement</a:t>
            </a:r>
          </a:p>
          <a:p>
            <a:r>
              <a:t>Une seule fonction: inclure P2 dans P1</a:t>
            </a:r>
          </a:p>
          <a:p>
            <a:r>
              <a:t>Très différent du pronom relatif et des pronoms interrogatifs qui ont une fonction dans la phrase enchâssée:</a:t>
            </a:r>
          </a:p>
          <a:p>
            <a:pPr lvl="1">
              <a:spcBef>
                <a:spcPts val="1000"/>
              </a:spcBef>
            </a:pPr>
            <a:r>
              <a:t>Je sais </a:t>
            </a:r>
            <a:r>
              <a: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qu</a:t>
            </a:r>
            <a:r>
              <a:t>’il ment.</a:t>
            </a:r>
          </a:p>
          <a:p>
            <a:pPr lvl="1">
              <a:spcBef>
                <a:spcPts val="1000"/>
              </a:spcBef>
            </a:pPr>
            <a:r>
              <a:t>L’information </a:t>
            </a:r>
            <a:r>
              <a:rPr i="1"/>
              <a:t>qu’il a rapportée</a:t>
            </a:r>
            <a:r>
              <a:t> ne peut être véridique.</a:t>
            </a:r>
          </a:p>
          <a:p>
            <a:pPr lvl="1">
              <a:spcBef>
                <a:spcPts val="1000"/>
              </a:spcBef>
            </a:pPr>
            <a:r>
              <a:t>Je ne sais pas </a:t>
            </a:r>
            <a:r>
              <a:rPr i="1"/>
              <a:t>qui est venu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La phrase SN COD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 phrase SN COD</a:t>
            </a:r>
          </a:p>
        </p:txBody>
      </p:sp>
      <p:sp>
        <p:nvSpPr>
          <p:cNvPr id="135" name="Propriétés syntaxiques de P2: complément d’objet du verb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r>
              <a:t>Propriétés syntaxiques de P2: complément d’objet du verbe</a:t>
            </a:r>
          </a:p>
          <a:p>
            <a:pPr lvl="4">
              <a:spcBef>
                <a:spcPts val="1000"/>
              </a:spcBef>
            </a:pPr>
            <a:r>
              <a:t>Je dis que Pierre ment.</a:t>
            </a:r>
          </a:p>
          <a:p>
            <a:pPr marL="3677708" lvl="5" indent="-502708">
              <a:spcBef>
                <a:spcPts val="1000"/>
              </a:spcBef>
              <a:defRPr sz="3800"/>
            </a:pPr>
            <a:r>
              <a:t>Non supprimable : *Je dis</a:t>
            </a:r>
          </a:p>
          <a:p>
            <a:pPr marL="3677708" lvl="5" indent="-502708">
              <a:spcBef>
                <a:spcPts val="1000"/>
              </a:spcBef>
              <a:defRPr sz="3800"/>
            </a:pPr>
            <a:r>
              <a:t>Pronominalisation : Je le dis.</a:t>
            </a:r>
          </a:p>
        </p:txBody>
      </p:sp>
      <p:sp>
        <p:nvSpPr>
          <p:cNvPr id="136" name="P"/>
          <p:cNvSpPr txBox="1"/>
          <p:nvPr/>
        </p:nvSpPr>
        <p:spPr>
          <a:xfrm>
            <a:off x="7308748" y="6727141"/>
            <a:ext cx="520904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P</a:t>
            </a:r>
          </a:p>
        </p:txBody>
      </p:sp>
      <p:sp>
        <p:nvSpPr>
          <p:cNvPr id="137" name="SN"/>
          <p:cNvSpPr txBox="1"/>
          <p:nvPr/>
        </p:nvSpPr>
        <p:spPr>
          <a:xfrm>
            <a:off x="4865461" y="8463568"/>
            <a:ext cx="961645" cy="820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SN</a:t>
            </a:r>
          </a:p>
        </p:txBody>
      </p:sp>
      <p:sp>
        <p:nvSpPr>
          <p:cNvPr id="138" name="SV"/>
          <p:cNvSpPr txBox="1"/>
          <p:nvPr/>
        </p:nvSpPr>
        <p:spPr>
          <a:xfrm>
            <a:off x="9509811" y="8463568"/>
            <a:ext cx="1593190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spAutoFit/>
          </a:bodyPr>
          <a:lstStyle/>
          <a:p>
            <a:r>
              <a:t>SV</a:t>
            </a:r>
          </a:p>
        </p:txBody>
      </p:sp>
      <p:sp>
        <p:nvSpPr>
          <p:cNvPr id="139" name="V"/>
          <p:cNvSpPr txBox="1"/>
          <p:nvPr/>
        </p:nvSpPr>
        <p:spPr>
          <a:xfrm>
            <a:off x="8767826" y="9749741"/>
            <a:ext cx="498349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</a:defRPr>
            </a:lvl1pPr>
          </a:lstStyle>
          <a:p>
            <a:r>
              <a:t>V</a:t>
            </a:r>
          </a:p>
        </p:txBody>
      </p:sp>
      <p:sp>
        <p:nvSpPr>
          <p:cNvPr id="140" name="P2"/>
          <p:cNvSpPr txBox="1"/>
          <p:nvPr/>
        </p:nvSpPr>
        <p:spPr>
          <a:xfrm>
            <a:off x="12434055" y="9749741"/>
            <a:ext cx="859842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defRPr>
            </a:lvl1pPr>
          </a:lstStyle>
          <a:p>
            <a:r>
              <a:t>P2</a:t>
            </a:r>
          </a:p>
        </p:txBody>
      </p:sp>
      <p:sp>
        <p:nvSpPr>
          <p:cNvPr id="141" name="comp"/>
          <p:cNvSpPr txBox="1"/>
          <p:nvPr/>
        </p:nvSpPr>
        <p:spPr>
          <a:xfrm>
            <a:off x="10365669" y="10968941"/>
            <a:ext cx="1761440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comp</a:t>
            </a:r>
          </a:p>
        </p:txBody>
      </p:sp>
      <p:sp>
        <p:nvSpPr>
          <p:cNvPr id="142" name="SN"/>
          <p:cNvSpPr txBox="1"/>
          <p:nvPr/>
        </p:nvSpPr>
        <p:spPr>
          <a:xfrm>
            <a:off x="13631457" y="10968941"/>
            <a:ext cx="961645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SN</a:t>
            </a:r>
          </a:p>
        </p:txBody>
      </p:sp>
      <p:sp>
        <p:nvSpPr>
          <p:cNvPr id="143" name="SV"/>
          <p:cNvSpPr txBox="1"/>
          <p:nvPr/>
        </p:nvSpPr>
        <p:spPr>
          <a:xfrm>
            <a:off x="16774210" y="10968941"/>
            <a:ext cx="893980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SV</a:t>
            </a:r>
          </a:p>
        </p:txBody>
      </p:sp>
      <p:sp>
        <p:nvSpPr>
          <p:cNvPr id="144" name="Linea"/>
          <p:cNvSpPr/>
          <p:nvPr/>
        </p:nvSpPr>
        <p:spPr>
          <a:xfrm flipV="1">
            <a:off x="5725219" y="7527528"/>
            <a:ext cx="1668910" cy="1194098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5" name="Linea"/>
          <p:cNvSpPr/>
          <p:nvPr/>
        </p:nvSpPr>
        <p:spPr>
          <a:xfrm flipH="1" flipV="1">
            <a:off x="7396559" y="7616576"/>
            <a:ext cx="2692860" cy="101600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6" name="Linea"/>
          <p:cNvSpPr/>
          <p:nvPr/>
        </p:nvSpPr>
        <p:spPr>
          <a:xfrm flipV="1">
            <a:off x="9184844" y="9068395"/>
            <a:ext cx="1182692" cy="96460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7" name="Linea"/>
          <p:cNvSpPr/>
          <p:nvPr/>
        </p:nvSpPr>
        <p:spPr>
          <a:xfrm flipH="1" flipV="1">
            <a:off x="10353661" y="9104138"/>
            <a:ext cx="2444618" cy="893119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8" name="Linea"/>
          <p:cNvSpPr/>
          <p:nvPr/>
        </p:nvSpPr>
        <p:spPr>
          <a:xfrm flipV="1">
            <a:off x="5346283" y="9144000"/>
            <a:ext cx="1" cy="304670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49" name="Je"/>
          <p:cNvSpPr txBox="1"/>
          <p:nvPr/>
        </p:nvSpPr>
        <p:spPr>
          <a:xfrm>
            <a:off x="4944709" y="12391341"/>
            <a:ext cx="803149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Je</a:t>
            </a:r>
          </a:p>
        </p:txBody>
      </p:sp>
      <p:sp>
        <p:nvSpPr>
          <p:cNvPr id="150" name="dis"/>
          <p:cNvSpPr txBox="1"/>
          <p:nvPr/>
        </p:nvSpPr>
        <p:spPr>
          <a:xfrm>
            <a:off x="8257290" y="12391341"/>
            <a:ext cx="971398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</a:defRPr>
            </a:lvl1pPr>
          </a:lstStyle>
          <a:p>
            <a:r>
              <a:t>dis</a:t>
            </a:r>
          </a:p>
        </p:txBody>
      </p:sp>
      <p:sp>
        <p:nvSpPr>
          <p:cNvPr id="151" name="que"/>
          <p:cNvSpPr txBox="1"/>
          <p:nvPr/>
        </p:nvSpPr>
        <p:spPr>
          <a:xfrm>
            <a:off x="10976885" y="12391341"/>
            <a:ext cx="1198170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defRPr>
            </a:lvl1pPr>
          </a:lstStyle>
          <a:p>
            <a:r>
              <a:t>que</a:t>
            </a:r>
          </a:p>
        </p:txBody>
      </p:sp>
      <p:sp>
        <p:nvSpPr>
          <p:cNvPr id="152" name="Pierre"/>
          <p:cNvSpPr txBox="1"/>
          <p:nvPr/>
        </p:nvSpPr>
        <p:spPr>
          <a:xfrm>
            <a:off x="13191631" y="12391341"/>
            <a:ext cx="1841298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defRPr>
            </a:lvl1pPr>
          </a:lstStyle>
          <a:p>
            <a:r>
              <a:t>Pierre</a:t>
            </a:r>
          </a:p>
        </p:txBody>
      </p:sp>
      <p:sp>
        <p:nvSpPr>
          <p:cNvPr id="153" name="ment"/>
          <p:cNvSpPr txBox="1"/>
          <p:nvPr/>
        </p:nvSpPr>
        <p:spPr>
          <a:xfrm>
            <a:off x="16856710" y="12391341"/>
            <a:ext cx="1592581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defRPr>
            </a:lvl1pPr>
          </a:lstStyle>
          <a:p>
            <a:r>
              <a:t>ment</a:t>
            </a:r>
          </a:p>
        </p:txBody>
      </p:sp>
      <p:sp>
        <p:nvSpPr>
          <p:cNvPr id="154" name="Linea"/>
          <p:cNvSpPr/>
          <p:nvPr/>
        </p:nvSpPr>
        <p:spPr>
          <a:xfrm flipV="1">
            <a:off x="11537071" y="10099309"/>
            <a:ext cx="1263056" cy="779509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5" name="Linea"/>
          <p:cNvSpPr/>
          <p:nvPr/>
        </p:nvSpPr>
        <p:spPr>
          <a:xfrm>
            <a:off x="12681773" y="10090164"/>
            <a:ext cx="1270001" cy="79805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6" name="Linea"/>
          <p:cNvSpPr/>
          <p:nvPr/>
        </p:nvSpPr>
        <p:spPr>
          <a:xfrm>
            <a:off x="12677388" y="10091632"/>
            <a:ext cx="4180484" cy="79473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7" name="Linea"/>
          <p:cNvSpPr/>
          <p:nvPr/>
        </p:nvSpPr>
        <p:spPr>
          <a:xfrm flipV="1">
            <a:off x="9017000" y="10691470"/>
            <a:ext cx="1" cy="181349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8" name="Linea"/>
          <p:cNvSpPr/>
          <p:nvPr/>
        </p:nvSpPr>
        <p:spPr>
          <a:xfrm flipV="1">
            <a:off x="11437648" y="11665690"/>
            <a:ext cx="1" cy="820518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9" name="Linea"/>
          <p:cNvSpPr/>
          <p:nvPr/>
        </p:nvSpPr>
        <p:spPr>
          <a:xfrm flipV="1">
            <a:off x="14134940" y="11868890"/>
            <a:ext cx="1" cy="820518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0" name="Linea"/>
          <p:cNvSpPr/>
          <p:nvPr/>
        </p:nvSpPr>
        <p:spPr>
          <a:xfrm flipV="1">
            <a:off x="17416783" y="11859556"/>
            <a:ext cx="1" cy="820519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Verbes acceptant cod que+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Verbes acceptant cod </a:t>
            </a:r>
            <a:r>
              <a:rPr i="1">
                <a:latin typeface="Helvetica Neue"/>
                <a:ea typeface="Helvetica Neue"/>
                <a:cs typeface="Helvetica Neue"/>
                <a:sym typeface="Helvetica Neue"/>
              </a:rPr>
              <a:t>que+P2</a:t>
            </a:r>
          </a:p>
        </p:txBody>
      </p:sp>
      <p:sp>
        <p:nvSpPr>
          <p:cNvPr id="163" name="Verbes acceptant une complétive introduite par que verbes à sujet animé exprimant une idée de:…"/>
          <p:cNvSpPr txBox="1">
            <a:spLocks noGrp="1"/>
          </p:cNvSpPr>
          <p:nvPr>
            <p:ph type="body" idx="1"/>
          </p:nvPr>
        </p:nvSpPr>
        <p:spPr>
          <a:xfrm>
            <a:off x="1072455" y="2245617"/>
            <a:ext cx="22701152" cy="1017915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dirty="0" err="1"/>
              <a:t>Verbes</a:t>
            </a:r>
            <a:r>
              <a:rPr dirty="0"/>
              <a:t> acceptant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complétive</a:t>
            </a:r>
            <a:r>
              <a:rPr dirty="0"/>
              <a:t> </a:t>
            </a:r>
            <a:r>
              <a:rPr dirty="0" err="1"/>
              <a:t>introduite</a:t>
            </a:r>
            <a:r>
              <a:rPr dirty="0"/>
              <a:t> par </a:t>
            </a:r>
            <a:r>
              <a:rPr i="1" dirty="0"/>
              <a:t>que</a:t>
            </a:r>
            <a:r>
              <a:rPr dirty="0"/>
              <a:t> </a:t>
            </a:r>
            <a:r>
              <a:rPr dirty="0" err="1"/>
              <a:t>verbes</a:t>
            </a:r>
            <a:r>
              <a:rPr dirty="0"/>
              <a:t> à </a:t>
            </a:r>
            <a:r>
              <a:rPr u="sng" dirty="0" err="1"/>
              <a:t>sujet</a:t>
            </a:r>
            <a:r>
              <a:rPr u="sng" dirty="0"/>
              <a:t> </a:t>
            </a:r>
            <a:r>
              <a:rPr u="sng" dirty="0" err="1"/>
              <a:t>animé</a:t>
            </a:r>
            <a:r>
              <a:rPr dirty="0"/>
              <a:t> </a:t>
            </a:r>
            <a:r>
              <a:rPr dirty="0" err="1"/>
              <a:t>exprimant</a:t>
            </a:r>
            <a:r>
              <a:rPr dirty="0"/>
              <a:t> </a:t>
            </a:r>
            <a:r>
              <a:rPr dirty="0" err="1"/>
              <a:t>une</a:t>
            </a:r>
            <a:r>
              <a:rPr dirty="0"/>
              <a:t> idée de:</a:t>
            </a:r>
          </a:p>
          <a:p>
            <a:pPr lvl="3">
              <a:buSzPct val="50000"/>
              <a:buBlip>
                <a:blip r:embed="rId2"/>
              </a:buBlip>
            </a:pPr>
            <a:r>
              <a:rPr b="1" dirty="0" err="1"/>
              <a:t>Déclaration</a:t>
            </a:r>
            <a:r>
              <a:rPr dirty="0"/>
              <a:t>: dire, </a:t>
            </a:r>
            <a:r>
              <a:rPr dirty="0" err="1"/>
              <a:t>déclarer</a:t>
            </a:r>
            <a:r>
              <a:rPr dirty="0"/>
              <a:t>, affirmer, </a:t>
            </a:r>
            <a:r>
              <a:rPr dirty="0" err="1"/>
              <a:t>raconter</a:t>
            </a:r>
            <a:r>
              <a:rPr dirty="0"/>
              <a:t> (≠ </a:t>
            </a:r>
            <a:r>
              <a:rPr dirty="0" err="1"/>
              <a:t>parler</a:t>
            </a:r>
            <a:r>
              <a:rPr dirty="0"/>
              <a:t> de) </a:t>
            </a:r>
            <a:r>
              <a:rPr i="1" dirty="0"/>
              <a:t>que</a:t>
            </a:r>
            <a:r>
              <a:rPr i="1" dirty="0">
                <a:latin typeface="Helvetica"/>
                <a:ea typeface="Helvetica"/>
                <a:cs typeface="Helvetica"/>
                <a:sym typeface="Helvetica"/>
              </a:rPr>
              <a:t>…</a:t>
            </a:r>
          </a:p>
          <a:p>
            <a:pPr lvl="3">
              <a:spcBef>
                <a:spcPts val="1000"/>
              </a:spcBef>
              <a:buSzPct val="50000"/>
              <a:buBlip>
                <a:blip r:embed="rId2"/>
              </a:buBlip>
            </a:pPr>
            <a:r>
              <a:rPr b="1" dirty="0" err="1"/>
              <a:t>Jugement</a:t>
            </a:r>
            <a:r>
              <a:rPr dirty="0"/>
              <a:t> : </a:t>
            </a:r>
            <a:r>
              <a:rPr dirty="0" err="1"/>
              <a:t>penser</a:t>
            </a:r>
            <a:r>
              <a:rPr dirty="0"/>
              <a:t>, </a:t>
            </a:r>
            <a:r>
              <a:rPr dirty="0" err="1"/>
              <a:t>croire</a:t>
            </a:r>
            <a:r>
              <a:rPr dirty="0"/>
              <a:t>, juger, savoir, </a:t>
            </a:r>
            <a:r>
              <a:rPr dirty="0" err="1"/>
              <a:t>découvrir</a:t>
            </a:r>
            <a:r>
              <a:rPr dirty="0"/>
              <a:t>, </a:t>
            </a:r>
            <a:r>
              <a:rPr dirty="0" err="1"/>
              <a:t>démontrer</a:t>
            </a:r>
            <a:r>
              <a:rPr dirty="0"/>
              <a:t>, </a:t>
            </a: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d’avis</a:t>
            </a:r>
            <a:r>
              <a:rPr dirty="0">
                <a:latin typeface="Helvetica"/>
                <a:ea typeface="Helvetica"/>
                <a:cs typeface="Helvetica"/>
                <a:sym typeface="Helvetica"/>
              </a:rPr>
              <a:t>…</a:t>
            </a:r>
            <a:r>
              <a:rPr dirty="0"/>
              <a:t> </a:t>
            </a:r>
            <a:r>
              <a:rPr i="1" dirty="0"/>
              <a:t>que</a:t>
            </a:r>
            <a:r>
              <a:rPr i="1" dirty="0">
                <a:latin typeface="Helvetica"/>
                <a:ea typeface="Helvetica"/>
                <a:cs typeface="Helvetica"/>
                <a:sym typeface="Helvetica"/>
              </a:rPr>
              <a:t>…</a:t>
            </a:r>
          </a:p>
          <a:p>
            <a:pPr lvl="3">
              <a:buSzPct val="50000"/>
              <a:buBlip>
                <a:blip r:embed="rId2"/>
              </a:buBlip>
            </a:pPr>
            <a:r>
              <a:rPr b="1" dirty="0"/>
              <a:t>Sentiment</a:t>
            </a:r>
            <a:r>
              <a:rPr dirty="0"/>
              <a:t> : </a:t>
            </a:r>
            <a:r>
              <a:rPr dirty="0" err="1"/>
              <a:t>craindre</a:t>
            </a:r>
            <a:r>
              <a:rPr dirty="0"/>
              <a:t>, </a:t>
            </a:r>
            <a:r>
              <a:rPr dirty="0" err="1"/>
              <a:t>espérer</a:t>
            </a:r>
            <a:r>
              <a:rPr dirty="0"/>
              <a:t>, </a:t>
            </a:r>
            <a:r>
              <a:rPr dirty="0" err="1"/>
              <a:t>déplorer</a:t>
            </a:r>
            <a:r>
              <a:rPr dirty="0"/>
              <a:t>, </a:t>
            </a:r>
            <a:r>
              <a:rPr dirty="0" err="1"/>
              <a:t>avoir</a:t>
            </a:r>
            <a:r>
              <a:rPr dirty="0"/>
              <a:t> </a:t>
            </a:r>
            <a:r>
              <a:rPr dirty="0" err="1"/>
              <a:t>peur</a:t>
            </a:r>
            <a:r>
              <a:rPr dirty="0"/>
              <a:t>, </a:t>
            </a:r>
            <a:r>
              <a:rPr dirty="0" err="1"/>
              <a:t>détester</a:t>
            </a:r>
            <a:r>
              <a:rPr dirty="0"/>
              <a:t>, </a:t>
            </a:r>
            <a:r>
              <a:rPr dirty="0" err="1"/>
              <a:t>regretter</a:t>
            </a:r>
            <a:r>
              <a:rPr dirty="0"/>
              <a:t>  </a:t>
            </a:r>
            <a:r>
              <a:rPr i="1" dirty="0"/>
              <a:t>que</a:t>
            </a:r>
            <a:r>
              <a:rPr i="1" dirty="0">
                <a:latin typeface="Helvetica"/>
                <a:ea typeface="Helvetica"/>
                <a:cs typeface="Helvetica"/>
                <a:sym typeface="Helvetica"/>
              </a:rPr>
              <a:t>…</a:t>
            </a:r>
          </a:p>
          <a:p>
            <a:pPr lvl="3">
              <a:spcBef>
                <a:spcPts val="1000"/>
              </a:spcBef>
              <a:buSzPct val="50000"/>
              <a:buBlip>
                <a:blip r:embed="rId2"/>
              </a:buBlip>
            </a:pPr>
            <a:r>
              <a:rPr b="1" dirty="0" err="1"/>
              <a:t>Volonté</a:t>
            </a:r>
            <a:r>
              <a:rPr dirty="0"/>
              <a:t> : </a:t>
            </a:r>
            <a:r>
              <a:rPr dirty="0" err="1"/>
              <a:t>vouloir</a:t>
            </a:r>
            <a:r>
              <a:rPr dirty="0"/>
              <a:t>, </a:t>
            </a:r>
            <a:r>
              <a:rPr dirty="0" err="1"/>
              <a:t>ordonner</a:t>
            </a:r>
            <a:r>
              <a:rPr dirty="0"/>
              <a:t>, </a:t>
            </a:r>
            <a:r>
              <a:rPr dirty="0" err="1"/>
              <a:t>tolérer</a:t>
            </a:r>
            <a:r>
              <a:rPr dirty="0"/>
              <a:t>, </a:t>
            </a:r>
            <a:r>
              <a:rPr dirty="0" err="1"/>
              <a:t>désirer</a:t>
            </a:r>
            <a:r>
              <a:rPr dirty="0"/>
              <a:t>, </a:t>
            </a:r>
            <a:r>
              <a:rPr dirty="0" err="1"/>
              <a:t>avoir</a:t>
            </a:r>
            <a:r>
              <a:rPr dirty="0"/>
              <a:t> </a:t>
            </a:r>
            <a:r>
              <a:rPr dirty="0" err="1"/>
              <a:t>envie</a:t>
            </a:r>
            <a:r>
              <a:rPr dirty="0"/>
              <a:t>, </a:t>
            </a:r>
            <a:r>
              <a:rPr dirty="0" err="1"/>
              <a:t>interdire</a:t>
            </a:r>
            <a:r>
              <a:rPr dirty="0"/>
              <a:t>  </a:t>
            </a:r>
            <a:r>
              <a:rPr i="1" dirty="0"/>
              <a:t>que</a:t>
            </a:r>
            <a:r>
              <a:rPr i="1" dirty="0">
                <a:latin typeface="Helvetica"/>
                <a:ea typeface="Helvetica"/>
                <a:cs typeface="Helvetica"/>
                <a:sym typeface="Helvetica"/>
              </a:rPr>
              <a:t>…</a:t>
            </a:r>
            <a:r>
              <a:rPr i="1" dirty="0"/>
              <a:t>.</a:t>
            </a:r>
          </a:p>
          <a:p>
            <a:pPr marL="0" lvl="3" indent="0">
              <a:spcBef>
                <a:spcPts val="1000"/>
              </a:spcBef>
              <a:buSzTx/>
              <a:buNone/>
            </a:pPr>
            <a:r>
              <a:rPr dirty="0"/>
              <a:t>Le mode du </a:t>
            </a:r>
            <a:r>
              <a:rPr dirty="0" err="1"/>
              <a:t>verbe</a:t>
            </a:r>
            <a:r>
              <a:rPr dirty="0"/>
              <a:t> de la </a:t>
            </a:r>
            <a:r>
              <a:rPr dirty="0" err="1"/>
              <a:t>subordonnée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b="1" dirty="0" err="1"/>
              <a:t>contraint</a:t>
            </a:r>
            <a:r>
              <a:rPr dirty="0"/>
              <a:t> par le </a:t>
            </a:r>
            <a:r>
              <a:rPr dirty="0" err="1"/>
              <a:t>verbe</a:t>
            </a:r>
            <a:r>
              <a:rPr dirty="0"/>
              <a:t> de la </a:t>
            </a:r>
            <a:r>
              <a:rPr dirty="0" err="1"/>
              <a:t>principale</a:t>
            </a:r>
            <a:endParaRPr dirty="0"/>
          </a:p>
        </p:txBody>
      </p:sp>
      <p:sp>
        <p:nvSpPr>
          <p:cNvPr id="164" name="+ IND"/>
          <p:cNvSpPr txBox="1"/>
          <p:nvPr/>
        </p:nvSpPr>
        <p:spPr>
          <a:xfrm>
            <a:off x="1318005" y="6104841"/>
            <a:ext cx="1732789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defRPr>
            </a:lvl1pPr>
          </a:lstStyle>
          <a:p>
            <a:r>
              <a:t>+ IND</a:t>
            </a:r>
          </a:p>
        </p:txBody>
      </p:sp>
      <p:sp>
        <p:nvSpPr>
          <p:cNvPr id="165" name="+ SUBJ"/>
          <p:cNvSpPr txBox="1"/>
          <p:nvPr/>
        </p:nvSpPr>
        <p:spPr>
          <a:xfrm>
            <a:off x="1051915" y="9801365"/>
            <a:ext cx="2264970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defRPr>
            </a:lvl1pPr>
          </a:lstStyle>
          <a:p>
            <a:r>
              <a:t>+ SUBJ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Observ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Observer</a:t>
            </a:r>
          </a:p>
        </p:txBody>
      </p:sp>
      <p:sp>
        <p:nvSpPr>
          <p:cNvPr id="168" name="Je lui ai écrit que tout allait bien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Je lui ai écrit que tout allait bien.</a:t>
            </a:r>
          </a:p>
          <a:p>
            <a:r>
              <a:t>Je lui ai écrit qu’il vienne le plus vite possible.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hrase SN “Coi&quot;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Phrase SN “Coi"</a:t>
            </a:r>
          </a:p>
        </p:txBody>
      </p:sp>
      <p:sp>
        <p:nvSpPr>
          <p:cNvPr id="171" name="Verbes à COI  Que &gt; ce qu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3250" indent="-603250" defTabSz="784225">
              <a:spcBef>
                <a:spcPts val="5600"/>
              </a:spcBef>
              <a:defRPr sz="4560"/>
            </a:pPr>
            <a:r>
              <a:rPr dirty="0" err="1"/>
              <a:t>Verbes</a:t>
            </a:r>
            <a:r>
              <a:rPr dirty="0"/>
              <a:t> à COI  Que &gt; </a:t>
            </a:r>
            <a:r>
              <a:rPr dirty="0" err="1"/>
              <a:t>ce</a:t>
            </a:r>
            <a:r>
              <a:rPr dirty="0"/>
              <a:t> que</a:t>
            </a:r>
          </a:p>
          <a:p>
            <a:pPr marL="603250" indent="-603250" defTabSz="784225">
              <a:spcBef>
                <a:spcPts val="5600"/>
              </a:spcBef>
              <a:defRPr sz="4560"/>
            </a:pPr>
            <a:r>
              <a:rPr dirty="0"/>
              <a:t>À </a:t>
            </a:r>
            <a:r>
              <a:rPr dirty="0" err="1"/>
              <a:t>ce</a:t>
            </a:r>
            <a:r>
              <a:rPr dirty="0"/>
              <a:t> que/ de </a:t>
            </a:r>
            <a:r>
              <a:rPr dirty="0" err="1"/>
              <a:t>ce</a:t>
            </a:r>
            <a:r>
              <a:rPr dirty="0"/>
              <a:t> que ( les </a:t>
            </a:r>
            <a:r>
              <a:rPr dirty="0" err="1"/>
              <a:t>prépositions</a:t>
            </a:r>
            <a:r>
              <a:rPr dirty="0"/>
              <a:t> </a:t>
            </a:r>
            <a:r>
              <a:rPr i="1" dirty="0"/>
              <a:t>à</a:t>
            </a:r>
            <a:r>
              <a:rPr dirty="0"/>
              <a:t>  et </a:t>
            </a:r>
            <a:r>
              <a:rPr i="1" dirty="0"/>
              <a:t>de</a:t>
            </a:r>
            <a:r>
              <a:rPr dirty="0"/>
              <a:t> ne </a:t>
            </a:r>
            <a:r>
              <a:rPr dirty="0" err="1"/>
              <a:t>peuvent</a:t>
            </a:r>
            <a:r>
              <a:rPr dirty="0"/>
              <a:t> </a:t>
            </a: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suivies</a:t>
            </a:r>
            <a:r>
              <a:rPr dirty="0"/>
              <a:t> de que)</a:t>
            </a:r>
          </a:p>
          <a:p>
            <a:pPr marL="3493823" lvl="5" indent="-477573" defTabSz="784225">
              <a:spcBef>
                <a:spcPts val="900"/>
              </a:spcBef>
              <a:defRPr sz="3609"/>
            </a:pPr>
            <a:r>
              <a:rPr dirty="0" err="1"/>
              <a:t>Consentir</a:t>
            </a:r>
            <a:r>
              <a:rPr dirty="0"/>
              <a:t> à  &gt; Je </a:t>
            </a:r>
            <a:r>
              <a:rPr dirty="0" err="1"/>
              <a:t>consens</a:t>
            </a:r>
            <a:r>
              <a:rPr dirty="0"/>
              <a:t> </a:t>
            </a:r>
            <a:r>
              <a:rPr i="1" dirty="0"/>
              <a:t>à </a:t>
            </a:r>
            <a:r>
              <a:rPr i="1" dirty="0" err="1"/>
              <a:t>ce</a:t>
            </a:r>
            <a:r>
              <a:rPr i="1" dirty="0"/>
              <a:t> que </a:t>
            </a:r>
            <a:r>
              <a:rPr i="1" dirty="0" err="1"/>
              <a:t>Aurélien</a:t>
            </a:r>
            <a:r>
              <a:rPr i="1" dirty="0"/>
              <a:t> </a:t>
            </a:r>
            <a:r>
              <a:rPr i="1" dirty="0" err="1"/>
              <a:t>aille</a:t>
            </a:r>
            <a:r>
              <a:rPr i="1" dirty="0"/>
              <a:t> vivre avec </a:t>
            </a:r>
            <a:r>
              <a:rPr i="1" dirty="0" err="1"/>
              <a:t>elle</a:t>
            </a:r>
            <a:r>
              <a:rPr dirty="0"/>
              <a:t>.</a:t>
            </a:r>
          </a:p>
          <a:p>
            <a:pPr marL="3493823" lvl="5" indent="-477573" defTabSz="784225">
              <a:spcBef>
                <a:spcPts val="900"/>
              </a:spcBef>
              <a:defRPr sz="3609"/>
            </a:pPr>
            <a:r>
              <a:rPr dirty="0" err="1"/>
              <a:t>Tenir</a:t>
            </a:r>
            <a:r>
              <a:rPr dirty="0"/>
              <a:t> à &gt; Mon </a:t>
            </a:r>
            <a:r>
              <a:rPr dirty="0" err="1"/>
              <a:t>père</a:t>
            </a:r>
            <a:r>
              <a:rPr dirty="0"/>
              <a:t> </a:t>
            </a:r>
            <a:r>
              <a:rPr dirty="0" err="1"/>
              <a:t>tient</a:t>
            </a:r>
            <a:r>
              <a:rPr dirty="0"/>
              <a:t> beaucoup </a:t>
            </a:r>
            <a:r>
              <a:rPr i="1" dirty="0"/>
              <a:t>à </a:t>
            </a:r>
            <a:r>
              <a:rPr i="1" dirty="0" err="1"/>
              <a:t>ce</a:t>
            </a:r>
            <a:r>
              <a:rPr i="1" dirty="0"/>
              <a:t> que </a:t>
            </a:r>
            <a:r>
              <a:rPr i="1" dirty="0" err="1"/>
              <a:t>tu</a:t>
            </a:r>
            <a:r>
              <a:rPr i="1" dirty="0"/>
              <a:t> </a:t>
            </a:r>
            <a:r>
              <a:rPr i="1" dirty="0" err="1"/>
              <a:t>viennes</a:t>
            </a:r>
            <a:r>
              <a:rPr dirty="0"/>
              <a:t>.</a:t>
            </a:r>
          </a:p>
          <a:p>
            <a:pPr marL="3493823" lvl="5" indent="-477573" defTabSz="784225">
              <a:spcBef>
                <a:spcPts val="900"/>
              </a:spcBef>
              <a:defRPr sz="3609"/>
            </a:pPr>
            <a:r>
              <a:rPr dirty="0" err="1"/>
              <a:t>Veiller</a:t>
            </a:r>
            <a:r>
              <a:rPr dirty="0"/>
              <a:t> à &gt; </a:t>
            </a:r>
            <a:r>
              <a:rPr dirty="0" err="1"/>
              <a:t>Veille</a:t>
            </a:r>
            <a:r>
              <a:rPr dirty="0"/>
              <a:t> </a:t>
            </a:r>
            <a:r>
              <a:rPr i="1" dirty="0"/>
              <a:t>à </a:t>
            </a:r>
            <a:r>
              <a:rPr i="1" dirty="0" err="1"/>
              <a:t>ce</a:t>
            </a:r>
            <a:r>
              <a:rPr i="1" dirty="0"/>
              <a:t> que tout </a:t>
            </a:r>
            <a:r>
              <a:rPr i="1" dirty="0" err="1"/>
              <a:t>soit</a:t>
            </a:r>
            <a:r>
              <a:rPr i="1" dirty="0"/>
              <a:t> prêt</a:t>
            </a:r>
            <a:r>
              <a:rPr dirty="0"/>
              <a:t> </a:t>
            </a:r>
            <a:r>
              <a:rPr dirty="0" err="1"/>
              <a:t>quand</a:t>
            </a:r>
            <a:r>
              <a:rPr dirty="0"/>
              <a:t> je </a:t>
            </a:r>
            <a:r>
              <a:rPr dirty="0" err="1"/>
              <a:t>reviens</a:t>
            </a:r>
            <a:r>
              <a:rPr dirty="0"/>
              <a:t>!</a:t>
            </a:r>
          </a:p>
          <a:p>
            <a:pPr marL="3493823" lvl="5" indent="-477573" defTabSz="784225">
              <a:spcBef>
                <a:spcPts val="900"/>
              </a:spcBef>
              <a:defRPr sz="3609"/>
            </a:pPr>
            <a:r>
              <a:rPr dirty="0"/>
              <a:t>Se </a:t>
            </a:r>
            <a:r>
              <a:rPr dirty="0" err="1"/>
              <a:t>plaindre</a:t>
            </a:r>
            <a:r>
              <a:rPr dirty="0"/>
              <a:t> de &gt; Il se plaint </a:t>
            </a:r>
            <a:r>
              <a:rPr i="1" dirty="0"/>
              <a:t>de </a:t>
            </a:r>
            <a:r>
              <a:rPr i="1" dirty="0" err="1"/>
              <a:t>ce</a:t>
            </a:r>
            <a:r>
              <a:rPr i="1" dirty="0"/>
              <a:t> que les </a:t>
            </a:r>
            <a:r>
              <a:rPr i="1" dirty="0" err="1"/>
              <a:t>voisins</a:t>
            </a:r>
            <a:r>
              <a:rPr i="1" dirty="0"/>
              <a:t> font du bruit</a:t>
            </a:r>
          </a:p>
          <a:p>
            <a:pPr marL="3493823" lvl="5" indent="-477573" defTabSz="784225">
              <a:spcBef>
                <a:spcPts val="900"/>
              </a:spcBef>
              <a:defRPr sz="3609"/>
            </a:pPr>
            <a:r>
              <a:rPr dirty="0" err="1"/>
              <a:t>S’opposer</a:t>
            </a:r>
            <a:r>
              <a:rPr dirty="0"/>
              <a:t> à &gt; Je </a:t>
            </a:r>
            <a:r>
              <a:rPr dirty="0" err="1"/>
              <a:t>m’oppose</a:t>
            </a:r>
            <a:r>
              <a:rPr dirty="0"/>
              <a:t> </a:t>
            </a:r>
            <a:r>
              <a:rPr i="1" dirty="0"/>
              <a:t>à </a:t>
            </a:r>
            <a:r>
              <a:rPr i="1" dirty="0" err="1"/>
              <a:t>ce</a:t>
            </a:r>
            <a:r>
              <a:rPr i="1" dirty="0"/>
              <a:t> que </a:t>
            </a:r>
            <a:r>
              <a:rPr i="1" dirty="0" err="1"/>
              <a:t>tu</a:t>
            </a:r>
            <a:r>
              <a:rPr i="1" dirty="0"/>
              <a:t> </a:t>
            </a:r>
            <a:r>
              <a:rPr i="1" dirty="0" err="1"/>
              <a:t>viennes</a:t>
            </a:r>
            <a:r>
              <a:rPr dirty="0"/>
              <a:t>.</a:t>
            </a:r>
          </a:p>
          <a:p>
            <a:pPr marL="3493823" lvl="5" indent="-477573" defTabSz="784225">
              <a:spcBef>
                <a:spcPts val="900"/>
              </a:spcBef>
              <a:defRPr sz="3609"/>
            </a:pPr>
            <a:r>
              <a:rPr dirty="0" err="1"/>
              <a:t>Sé</a:t>
            </a:r>
            <a:r>
              <a:rPr dirty="0"/>
              <a:t> </a:t>
            </a:r>
            <a:r>
              <a:rPr dirty="0" err="1"/>
              <a:t>réjouir</a:t>
            </a:r>
            <a:r>
              <a:rPr dirty="0"/>
              <a:t> de &gt; Je me </a:t>
            </a:r>
            <a:r>
              <a:rPr dirty="0" err="1"/>
              <a:t>réjouis</a:t>
            </a:r>
            <a:r>
              <a:rPr dirty="0"/>
              <a:t> </a:t>
            </a:r>
            <a:r>
              <a:rPr i="1" dirty="0"/>
              <a:t>de </a:t>
            </a:r>
            <a:r>
              <a:rPr i="1" dirty="0" err="1"/>
              <a:t>ce</a:t>
            </a:r>
            <a:r>
              <a:rPr i="1" dirty="0"/>
              <a:t> que le </a:t>
            </a:r>
            <a:r>
              <a:rPr i="1" dirty="0" err="1"/>
              <a:t>printemps</a:t>
            </a:r>
            <a:r>
              <a:rPr i="1" dirty="0"/>
              <a:t> </a:t>
            </a:r>
            <a:r>
              <a:rPr i="1" dirty="0" err="1"/>
              <a:t>revienne</a:t>
            </a:r>
            <a:endParaRPr i="1" dirty="0"/>
          </a:p>
          <a:p>
            <a:pPr marL="603250" indent="-603250" defTabSz="784225">
              <a:spcBef>
                <a:spcPts val="5600"/>
              </a:spcBef>
              <a:defRPr sz="4560"/>
            </a:pPr>
            <a:r>
              <a:rPr dirty="0"/>
              <a:t>! </a:t>
            </a:r>
            <a:r>
              <a:rPr dirty="0" err="1"/>
              <a:t>Ambiguïté</a:t>
            </a:r>
            <a:r>
              <a:rPr dirty="0"/>
              <a:t> de </a:t>
            </a:r>
            <a:r>
              <a:rPr i="1" dirty="0" err="1"/>
              <a:t>ce</a:t>
            </a:r>
            <a:r>
              <a:rPr i="1" dirty="0"/>
              <a:t> que</a:t>
            </a:r>
            <a:r>
              <a:rPr dirty="0"/>
              <a:t> : </a:t>
            </a:r>
            <a:r>
              <a:rPr dirty="0" err="1"/>
              <a:t>complétif</a:t>
            </a:r>
            <a:r>
              <a:rPr dirty="0"/>
              <a:t> </a:t>
            </a:r>
            <a:r>
              <a:rPr dirty="0" err="1"/>
              <a:t>ou</a:t>
            </a:r>
            <a:r>
              <a:rPr dirty="0"/>
              <a:t> </a:t>
            </a:r>
            <a:r>
              <a:rPr dirty="0" err="1"/>
              <a:t>relatif</a:t>
            </a:r>
            <a:endParaRPr dirty="0"/>
          </a:p>
          <a:p>
            <a:pPr marL="0" lvl="2" indent="0" defTabSz="784225">
              <a:spcBef>
                <a:spcPts val="900"/>
              </a:spcBef>
              <a:buSzTx/>
              <a:buNone/>
              <a:defRPr sz="4560"/>
            </a:pPr>
            <a:r>
              <a:rPr dirty="0"/>
              <a:t> 	   Je </a:t>
            </a:r>
            <a:r>
              <a:rPr dirty="0" err="1"/>
              <a:t>m’oppose</a:t>
            </a:r>
            <a:r>
              <a:rPr dirty="0"/>
              <a:t> à </a:t>
            </a:r>
            <a:r>
              <a:rPr dirty="0" err="1"/>
              <a:t>ce</a:t>
            </a:r>
            <a:r>
              <a:rPr dirty="0"/>
              <a:t> que </a:t>
            </a:r>
            <a:r>
              <a:rPr dirty="0" err="1"/>
              <a:t>tu</a:t>
            </a:r>
            <a:r>
              <a:rPr dirty="0"/>
              <a:t> </a:t>
            </a:r>
            <a:r>
              <a:rPr dirty="0" err="1"/>
              <a:t>viennes</a:t>
            </a:r>
            <a:r>
              <a:rPr dirty="0"/>
              <a:t>.</a:t>
            </a:r>
          </a:p>
          <a:p>
            <a:pPr marL="0" lvl="2" indent="0" defTabSz="784225">
              <a:spcBef>
                <a:spcPts val="900"/>
              </a:spcBef>
              <a:buSzTx/>
              <a:buNone/>
              <a:defRPr sz="4560"/>
            </a:pPr>
            <a:r>
              <a:rPr dirty="0"/>
              <a:t>       Je </a:t>
            </a:r>
            <a:r>
              <a:rPr dirty="0" err="1"/>
              <a:t>m’oppose</a:t>
            </a:r>
            <a:r>
              <a:rPr dirty="0"/>
              <a:t> à </a:t>
            </a:r>
            <a:r>
              <a:rPr dirty="0" err="1"/>
              <a:t>ce</a:t>
            </a:r>
            <a:r>
              <a:rPr dirty="0"/>
              <a:t> que </a:t>
            </a:r>
            <a:r>
              <a:rPr dirty="0" err="1"/>
              <a:t>tu</a:t>
            </a:r>
            <a:r>
              <a:rPr dirty="0"/>
              <a:t> </a:t>
            </a:r>
            <a:r>
              <a:rPr dirty="0" err="1"/>
              <a:t>veux</a:t>
            </a:r>
            <a:r>
              <a:rPr dirty="0"/>
              <a:t> faire.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1930</Words>
  <Application>Microsoft Office PowerPoint</Application>
  <PresentationFormat>Personalizzato</PresentationFormat>
  <Paragraphs>222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9" baseType="lpstr">
      <vt:lpstr>Arial</vt:lpstr>
      <vt:lpstr>Helvetica</vt:lpstr>
      <vt:lpstr>Helvetica Neue</vt:lpstr>
      <vt:lpstr>Helvetica Neue Light</vt:lpstr>
      <vt:lpstr>Helvetica Neue Medium</vt:lpstr>
      <vt:lpstr>White</vt:lpstr>
      <vt:lpstr>La phrase complexe</vt:lpstr>
      <vt:lpstr>Définitions - rappel</vt:lpstr>
      <vt:lpstr>Les phrases SN</vt:lpstr>
      <vt:lpstr>La subordonnée complétive</vt:lpstr>
      <vt:lpstr>Le subordonnant “que” ou «translateur»</vt:lpstr>
      <vt:lpstr>La phrase SN COD</vt:lpstr>
      <vt:lpstr>Verbes acceptant cod que+P2</vt:lpstr>
      <vt:lpstr>Observer</vt:lpstr>
      <vt:lpstr>Phrase SN “Coi"</vt:lpstr>
      <vt:lpstr>Subordonnée complétive sujet ou expansion de N ou A</vt:lpstr>
      <vt:lpstr>Constructions impersonnelles</vt:lpstr>
      <vt:lpstr>Les complétives interrogatives</vt:lpstr>
      <vt:lpstr>Observer</vt:lpstr>
      <vt:lpstr>Le syntagme infinitif</vt:lpstr>
      <vt:lpstr>Henri aime manger des glaces</vt:lpstr>
      <vt:lpstr>Transformation complétive/infinitive</vt:lpstr>
      <vt:lpstr>Verbes transitifs directs avec subordonnant de/à</vt:lpstr>
      <vt:lpstr>Verbes transitifs indirects</vt:lpstr>
      <vt:lpstr>Le sujet de l’infinitif</vt:lpstr>
      <vt:lpstr>Les “propositions infinitives”</vt:lpstr>
      <vt:lpstr>Phénomène étrange</vt:lpstr>
      <vt:lpstr>Alternance conjonctives/infinitives  obligatoire</vt:lpstr>
      <vt:lpstr>Alternance conjonctive/infinitive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phrase complexe</dc:title>
  <cp:lastModifiedBy>autore</cp:lastModifiedBy>
  <cp:revision>1</cp:revision>
  <dcterms:modified xsi:type="dcterms:W3CDTF">2022-12-15T12:55:57Z</dcterms:modified>
</cp:coreProperties>
</file>