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75" r:id="rId4"/>
    <p:sldId id="273" r:id="rId5"/>
    <p:sldId id="274" r:id="rId6"/>
    <p:sldId id="276" r:id="rId7"/>
    <p:sldId id="258" r:id="rId8"/>
    <p:sldId id="259" r:id="rId9"/>
    <p:sldId id="260" r:id="rId10"/>
    <p:sldId id="261" r:id="rId11"/>
    <p:sldId id="262" r:id="rId12"/>
    <p:sldId id="277" r:id="rId13"/>
    <p:sldId id="263" r:id="rId14"/>
    <p:sldId id="264" r:id="rId15"/>
    <p:sldId id="278" r:id="rId16"/>
    <p:sldId id="265" r:id="rId17"/>
    <p:sldId id="266" r:id="rId18"/>
    <p:sldId id="267" r:id="rId19"/>
    <p:sldId id="268" r:id="rId20"/>
    <p:sldId id="279" r:id="rId21"/>
    <p:sldId id="269" r:id="rId22"/>
    <p:sldId id="270" r:id="rId23"/>
    <p:sldId id="27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Stile chiaro 3 - Color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02" autoAdjust="0"/>
    <p:restoredTop sz="99830" autoAdjust="0"/>
  </p:normalViewPr>
  <p:slideViewPr>
    <p:cSldViewPr snapToGrid="0" snapToObjects="1">
      <p:cViewPr>
        <p:scale>
          <a:sx n="110" d="100"/>
          <a:sy n="110" d="100"/>
        </p:scale>
        <p:origin x="926" y="-42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Thursday, November 17,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Thursday, November 17,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Thursday, November 17,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Thursday, November 17,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Thursday, November 17,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Thursday, November 17,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Thursday, November 17, 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Fare clic per modificare stile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Thursday, November 17,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Thursday, November 17,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Thursday, November 17,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Thursday, November 17,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Thursday, November 17,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LES TYPES DE PHRASES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err="1"/>
              <a:t>Les</a:t>
            </a:r>
            <a:r>
              <a:rPr lang="it-IT" dirty="0"/>
              <a:t>  </a:t>
            </a:r>
            <a:r>
              <a:rPr lang="it-IT" dirty="0" err="1"/>
              <a:t>modalités</a:t>
            </a:r>
            <a:r>
              <a:rPr lang="it-IT" dirty="0"/>
              <a:t> de la </a:t>
            </a:r>
            <a:r>
              <a:rPr lang="it-IT" dirty="0" err="1"/>
              <a:t>phrase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863750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Interrogation</a:t>
            </a:r>
            <a:r>
              <a:rPr lang="it-IT" dirty="0"/>
              <a:t> </a:t>
            </a:r>
            <a:r>
              <a:rPr lang="it-IT" dirty="0" err="1"/>
              <a:t>partielle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it-IT" dirty="0" err="1"/>
              <a:t>Sur</a:t>
            </a:r>
            <a:r>
              <a:rPr lang="it-IT" dirty="0"/>
              <a:t> le </a:t>
            </a:r>
            <a:r>
              <a:rPr lang="it-IT" dirty="0" err="1"/>
              <a:t>sujet</a:t>
            </a:r>
            <a:r>
              <a:rPr lang="it-IT" dirty="0"/>
              <a:t> :</a:t>
            </a:r>
          </a:p>
          <a:p>
            <a:pPr lvl="1"/>
            <a:r>
              <a:rPr lang="it-IT" i="1" dirty="0"/>
              <a:t>Qui</a:t>
            </a:r>
            <a:r>
              <a:rPr lang="it-IT" dirty="0"/>
              <a:t> (</a:t>
            </a:r>
            <a:r>
              <a:rPr lang="it-IT" dirty="0" err="1"/>
              <a:t>humain</a:t>
            </a:r>
            <a:r>
              <a:rPr lang="it-IT" dirty="0"/>
              <a:t>):  Qui </a:t>
            </a:r>
            <a:r>
              <a:rPr lang="it-IT" dirty="0" err="1"/>
              <a:t>vient</a:t>
            </a:r>
            <a:r>
              <a:rPr lang="it-IT" dirty="0"/>
              <a:t> </a:t>
            </a:r>
            <a:r>
              <a:rPr lang="it-IT" dirty="0" err="1"/>
              <a:t>demain</a:t>
            </a:r>
            <a:r>
              <a:rPr lang="it-IT" dirty="0"/>
              <a:t>?</a:t>
            </a:r>
          </a:p>
          <a:p>
            <a:pPr lvl="1"/>
            <a:r>
              <a:rPr lang="it-IT" i="1" dirty="0" err="1"/>
              <a:t>Que</a:t>
            </a:r>
            <a:r>
              <a:rPr lang="it-IT" dirty="0"/>
              <a:t> (rare) :  </a:t>
            </a:r>
            <a:r>
              <a:rPr lang="it-IT" dirty="0" err="1"/>
              <a:t>Que</a:t>
            </a:r>
            <a:r>
              <a:rPr lang="it-IT" dirty="0"/>
              <a:t> m’</a:t>
            </a:r>
            <a:r>
              <a:rPr lang="it-IT" dirty="0" err="1"/>
              <a:t>importe</a:t>
            </a:r>
            <a:r>
              <a:rPr lang="it-IT" dirty="0"/>
              <a:t>?</a:t>
            </a:r>
          </a:p>
          <a:p>
            <a:pPr lvl="1"/>
            <a:r>
              <a:rPr lang="it-IT" i="1" dirty="0"/>
              <a:t>Quel</a:t>
            </a:r>
            <a:r>
              <a:rPr lang="it-IT" dirty="0"/>
              <a:t> + </a:t>
            </a:r>
            <a:r>
              <a:rPr lang="it-IT" dirty="0" err="1"/>
              <a:t>nom</a:t>
            </a:r>
            <a:r>
              <a:rPr lang="it-IT" dirty="0"/>
              <a:t>: Quel </a:t>
            </a:r>
            <a:r>
              <a:rPr lang="it-IT" dirty="0" err="1"/>
              <a:t>étudiant</a:t>
            </a:r>
            <a:r>
              <a:rPr lang="it-IT" dirty="0"/>
              <a:t> </a:t>
            </a:r>
            <a:r>
              <a:rPr lang="it-IT" dirty="0" err="1"/>
              <a:t>viendra</a:t>
            </a:r>
            <a:r>
              <a:rPr lang="it-IT" dirty="0"/>
              <a:t>?</a:t>
            </a:r>
          </a:p>
          <a:p>
            <a:pPr lvl="1"/>
            <a:r>
              <a:rPr lang="it-IT" i="1" dirty="0" err="1"/>
              <a:t>Lequel</a:t>
            </a:r>
            <a:r>
              <a:rPr lang="it-IT" dirty="0"/>
              <a:t> (</a:t>
            </a:r>
            <a:r>
              <a:rPr lang="it-IT" dirty="0" err="1"/>
              <a:t>anaphorique</a:t>
            </a:r>
            <a:r>
              <a:rPr lang="it-IT" dirty="0"/>
              <a:t>): </a:t>
            </a:r>
            <a:r>
              <a:rPr lang="it-IT" dirty="0" err="1"/>
              <a:t>Lequel</a:t>
            </a:r>
            <a:r>
              <a:rPr lang="it-IT" dirty="0"/>
              <a:t> est </a:t>
            </a:r>
            <a:r>
              <a:rPr lang="it-IT" dirty="0" err="1"/>
              <a:t>venu</a:t>
            </a:r>
            <a:r>
              <a:rPr lang="it-IT" dirty="0"/>
              <a:t>?</a:t>
            </a:r>
          </a:p>
          <a:p>
            <a:r>
              <a:rPr lang="it-IT" dirty="0" err="1"/>
              <a:t>Sur</a:t>
            </a:r>
            <a:r>
              <a:rPr lang="it-IT" dirty="0"/>
              <a:t> l’</a:t>
            </a:r>
            <a:r>
              <a:rPr lang="it-IT" dirty="0" err="1"/>
              <a:t>attribut</a:t>
            </a:r>
            <a:endParaRPr lang="it-IT" dirty="0"/>
          </a:p>
          <a:p>
            <a:pPr lvl="1"/>
            <a:r>
              <a:rPr lang="it-IT" i="1" dirty="0"/>
              <a:t>Qui, </a:t>
            </a:r>
            <a:r>
              <a:rPr lang="it-IT" i="1" dirty="0" err="1"/>
              <a:t>que</a:t>
            </a:r>
            <a:r>
              <a:rPr lang="it-IT" i="1" dirty="0"/>
              <a:t>/</a:t>
            </a:r>
            <a:r>
              <a:rPr lang="it-IT" i="1" dirty="0" err="1"/>
              <a:t>quoi</a:t>
            </a:r>
            <a:r>
              <a:rPr lang="it-IT" i="1" dirty="0"/>
              <a:t>, quel, </a:t>
            </a:r>
            <a:r>
              <a:rPr lang="it-IT" i="1" dirty="0" err="1"/>
              <a:t>lequel</a:t>
            </a:r>
            <a:r>
              <a:rPr lang="it-IT" i="1" dirty="0"/>
              <a:t>,</a:t>
            </a:r>
          </a:p>
          <a:p>
            <a:pPr lvl="2"/>
            <a:r>
              <a:rPr lang="it-IT" dirty="0"/>
              <a:t>Qui/quel est </a:t>
            </a:r>
            <a:r>
              <a:rPr lang="it-IT" dirty="0" err="1"/>
              <a:t>cet</a:t>
            </a:r>
            <a:r>
              <a:rPr lang="it-IT" dirty="0"/>
              <a:t> </a:t>
            </a:r>
            <a:r>
              <a:rPr lang="it-IT" dirty="0" err="1"/>
              <a:t>homme</a:t>
            </a:r>
            <a:r>
              <a:rPr lang="it-IT" dirty="0"/>
              <a:t>? Qui </a:t>
            </a:r>
            <a:r>
              <a:rPr lang="it-IT" dirty="0" err="1"/>
              <a:t>suis</a:t>
            </a:r>
            <a:r>
              <a:rPr lang="it-IT" dirty="0"/>
              <a:t>-je?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serais</a:t>
            </a:r>
            <a:r>
              <a:rPr lang="it-IT" dirty="0"/>
              <a:t>-je sans </a:t>
            </a:r>
            <a:r>
              <a:rPr lang="it-IT" dirty="0" err="1"/>
              <a:t>toi</a:t>
            </a:r>
            <a:r>
              <a:rPr lang="it-IT" dirty="0"/>
              <a:t>?</a:t>
            </a:r>
          </a:p>
          <a:p>
            <a:r>
              <a:rPr lang="it-IT" dirty="0" err="1"/>
              <a:t>Sur</a:t>
            </a:r>
            <a:r>
              <a:rPr lang="it-IT" dirty="0"/>
              <a:t> l’</a:t>
            </a:r>
            <a:r>
              <a:rPr lang="it-IT" dirty="0" err="1"/>
              <a:t>objet</a:t>
            </a:r>
            <a:endParaRPr lang="it-IT" dirty="0"/>
          </a:p>
          <a:p>
            <a:pPr lvl="1"/>
            <a:r>
              <a:rPr lang="it-IT" i="1" dirty="0"/>
              <a:t>Qui</a:t>
            </a:r>
            <a:r>
              <a:rPr lang="it-IT" dirty="0"/>
              <a:t> </a:t>
            </a:r>
            <a:r>
              <a:rPr lang="it-IT" dirty="0" err="1"/>
              <a:t>cherchez-vous</a:t>
            </a:r>
            <a:r>
              <a:rPr lang="it-IT" dirty="0"/>
              <a:t>? </a:t>
            </a:r>
            <a:r>
              <a:rPr lang="it-IT" i="1" dirty="0" err="1"/>
              <a:t>Que</a:t>
            </a:r>
            <a:r>
              <a:rPr lang="it-IT" dirty="0"/>
              <a:t> </a:t>
            </a:r>
            <a:r>
              <a:rPr lang="it-IT" dirty="0" err="1"/>
              <a:t>voulez-vous</a:t>
            </a:r>
            <a:r>
              <a:rPr lang="it-IT" dirty="0"/>
              <a:t>?</a:t>
            </a:r>
          </a:p>
          <a:p>
            <a:pPr lvl="1"/>
            <a:r>
              <a:rPr lang="it-IT" i="1" dirty="0" err="1"/>
              <a:t>Que</a:t>
            </a:r>
            <a:r>
              <a:rPr lang="it-IT" dirty="0"/>
              <a:t> </a:t>
            </a:r>
            <a:r>
              <a:rPr lang="it-IT" dirty="0" err="1"/>
              <a:t>regardes</a:t>
            </a:r>
            <a:r>
              <a:rPr lang="it-IT" dirty="0"/>
              <a:t>-tu? </a:t>
            </a:r>
            <a:r>
              <a:rPr lang="it-IT" i="1" dirty="0"/>
              <a:t>Qui</a:t>
            </a:r>
            <a:r>
              <a:rPr lang="it-IT" dirty="0"/>
              <a:t> </a:t>
            </a:r>
            <a:r>
              <a:rPr lang="it-IT" dirty="0" err="1"/>
              <a:t>regardes</a:t>
            </a:r>
            <a:r>
              <a:rPr lang="it-IT" dirty="0"/>
              <a:t>-tu? </a:t>
            </a:r>
          </a:p>
          <a:p>
            <a:pPr lvl="1"/>
            <a:r>
              <a:rPr lang="it-IT" dirty="0" err="1"/>
              <a:t>Fam</a:t>
            </a:r>
            <a:r>
              <a:rPr lang="it-IT" dirty="0"/>
              <a:t>: sans </a:t>
            </a:r>
            <a:r>
              <a:rPr lang="it-IT" dirty="0" err="1"/>
              <a:t>inv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sujet</a:t>
            </a:r>
            <a:r>
              <a:rPr lang="it-IT" dirty="0"/>
              <a:t>  </a:t>
            </a:r>
            <a:r>
              <a:rPr lang="it-IT" i="1" dirty="0"/>
              <a:t>: </a:t>
            </a:r>
            <a:r>
              <a:rPr lang="it-IT" dirty="0"/>
              <a:t>Qui </a:t>
            </a:r>
            <a:r>
              <a:rPr lang="it-IT" dirty="0" err="1"/>
              <a:t>vous</a:t>
            </a:r>
            <a:r>
              <a:rPr lang="it-IT" dirty="0"/>
              <a:t> </a:t>
            </a:r>
            <a:r>
              <a:rPr lang="it-IT" dirty="0" err="1"/>
              <a:t>cherchez</a:t>
            </a:r>
            <a:r>
              <a:rPr lang="it-IT" dirty="0"/>
              <a:t>? Qui tu </a:t>
            </a:r>
            <a:r>
              <a:rPr lang="it-IT" dirty="0" err="1"/>
              <a:t>regardes</a:t>
            </a:r>
            <a:r>
              <a:rPr lang="it-IT" dirty="0"/>
              <a:t>?</a:t>
            </a:r>
          </a:p>
          <a:p>
            <a:pPr lvl="2"/>
            <a:r>
              <a:rPr lang="it-IT" dirty="0"/>
              <a:t> </a:t>
            </a:r>
            <a:r>
              <a:rPr lang="it-IT" dirty="0" err="1"/>
              <a:t>avec</a:t>
            </a:r>
            <a:r>
              <a:rPr lang="it-IT" dirty="0"/>
              <a:t> </a:t>
            </a:r>
            <a:r>
              <a:rPr lang="it-IT" i="1" dirty="0" err="1"/>
              <a:t>que</a:t>
            </a:r>
            <a:r>
              <a:rPr lang="it-IT" dirty="0"/>
              <a:t>, l’</a:t>
            </a:r>
            <a:r>
              <a:rPr lang="it-IT" dirty="0" err="1"/>
              <a:t>inversion</a:t>
            </a:r>
            <a:r>
              <a:rPr lang="it-IT" dirty="0"/>
              <a:t> est </a:t>
            </a:r>
            <a:r>
              <a:rPr lang="it-IT" dirty="0" err="1"/>
              <a:t>obligatoire</a:t>
            </a:r>
            <a:r>
              <a:rPr lang="it-IT" dirty="0"/>
              <a:t>, </a:t>
            </a:r>
            <a:r>
              <a:rPr lang="it-IT" dirty="0" err="1"/>
              <a:t>même</a:t>
            </a:r>
            <a:r>
              <a:rPr lang="it-IT" dirty="0"/>
              <a:t> à l’</a:t>
            </a:r>
            <a:r>
              <a:rPr lang="it-IT" dirty="0" err="1"/>
              <a:t>oral</a:t>
            </a:r>
            <a:r>
              <a:rPr lang="it-IT" dirty="0"/>
              <a:t> : </a:t>
            </a:r>
            <a:r>
              <a:rPr lang="it-IT" dirty="0">
                <a:solidFill>
                  <a:srgbClr val="FF0000"/>
                </a:solidFill>
              </a:rPr>
              <a:t>*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vous</a:t>
            </a:r>
            <a:r>
              <a:rPr lang="it-IT" dirty="0"/>
              <a:t> </a:t>
            </a:r>
            <a:r>
              <a:rPr lang="it-IT" dirty="0" err="1"/>
              <a:t>cherchez</a:t>
            </a:r>
            <a:r>
              <a:rPr lang="it-IT" dirty="0"/>
              <a:t>? &gt;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cherchez-vous</a:t>
            </a:r>
            <a:r>
              <a:rPr lang="it-IT" dirty="0"/>
              <a:t>?</a:t>
            </a:r>
          </a:p>
          <a:p>
            <a:pPr lvl="1"/>
            <a:r>
              <a:rPr lang="it-IT" dirty="0"/>
              <a:t>Pour </a:t>
            </a:r>
            <a:r>
              <a:rPr lang="it-IT" dirty="0" err="1"/>
              <a:t>éviter</a:t>
            </a:r>
            <a:r>
              <a:rPr lang="it-IT" dirty="0"/>
              <a:t> l’</a:t>
            </a:r>
            <a:r>
              <a:rPr lang="it-IT" dirty="0" err="1"/>
              <a:t>inversion</a:t>
            </a:r>
            <a:r>
              <a:rPr lang="it-IT" dirty="0"/>
              <a:t> à l’</a:t>
            </a:r>
            <a:r>
              <a:rPr lang="it-IT" dirty="0" err="1"/>
              <a:t>oral</a:t>
            </a:r>
            <a:r>
              <a:rPr lang="it-IT" dirty="0"/>
              <a:t>, </a:t>
            </a:r>
            <a:r>
              <a:rPr lang="it-IT" dirty="0" err="1"/>
              <a:t>avec</a:t>
            </a:r>
            <a:r>
              <a:rPr lang="it-IT" dirty="0"/>
              <a:t> </a:t>
            </a:r>
            <a:r>
              <a:rPr lang="it-IT" i="1" dirty="0" err="1"/>
              <a:t>que</a:t>
            </a:r>
            <a:r>
              <a:rPr lang="it-IT" dirty="0"/>
              <a:t>, on </a:t>
            </a:r>
            <a:r>
              <a:rPr lang="it-IT" dirty="0" err="1"/>
              <a:t>utlise</a:t>
            </a:r>
            <a:r>
              <a:rPr lang="it-IT" dirty="0"/>
              <a:t> la forme </a:t>
            </a:r>
            <a:r>
              <a:rPr lang="it-IT" dirty="0" err="1"/>
              <a:t>complexe</a:t>
            </a:r>
            <a:r>
              <a:rPr lang="it-IT" dirty="0"/>
              <a:t> en </a:t>
            </a:r>
            <a:r>
              <a:rPr lang="it-IT" i="1" dirty="0"/>
              <a:t>est-ce </a:t>
            </a:r>
            <a:r>
              <a:rPr lang="it-IT" i="1" dirty="0" err="1"/>
              <a:t>que</a:t>
            </a:r>
            <a:r>
              <a:rPr lang="it-IT" i="1" dirty="0"/>
              <a:t> </a:t>
            </a:r>
            <a:r>
              <a:rPr lang="it-IT" dirty="0"/>
              <a:t>: </a:t>
            </a:r>
            <a:r>
              <a:rPr lang="it-IT" dirty="0" err="1"/>
              <a:t>Qu’</a:t>
            </a:r>
            <a:r>
              <a:rPr lang="it-IT" i="1" dirty="0" err="1"/>
              <a:t>est</a:t>
            </a:r>
            <a:r>
              <a:rPr lang="it-IT" i="1" dirty="0"/>
              <a:t>-ce </a:t>
            </a:r>
            <a:r>
              <a:rPr lang="it-IT" i="1" dirty="0" err="1"/>
              <a:t>que</a:t>
            </a:r>
            <a:r>
              <a:rPr lang="it-IT" i="1" dirty="0"/>
              <a:t> </a:t>
            </a:r>
            <a:r>
              <a:rPr lang="it-IT" dirty="0" err="1"/>
              <a:t>vous</a:t>
            </a:r>
            <a:r>
              <a:rPr lang="it-IT" dirty="0"/>
              <a:t> </a:t>
            </a:r>
            <a:r>
              <a:rPr lang="it-IT" dirty="0" err="1"/>
              <a:t>cherchez</a:t>
            </a:r>
            <a:r>
              <a:rPr lang="it-IT" dirty="0"/>
              <a:t>? </a:t>
            </a:r>
            <a:r>
              <a:rPr lang="it-IT" dirty="0" err="1"/>
              <a:t>Qu’</a:t>
            </a:r>
            <a:r>
              <a:rPr lang="it-IT" i="1" dirty="0" err="1"/>
              <a:t>est</a:t>
            </a:r>
            <a:r>
              <a:rPr lang="it-IT" i="1" dirty="0"/>
              <a:t>-ce </a:t>
            </a:r>
            <a:r>
              <a:rPr lang="it-IT" i="1" dirty="0" err="1"/>
              <a:t>que</a:t>
            </a:r>
            <a:r>
              <a:rPr lang="it-IT" i="1" dirty="0"/>
              <a:t> </a:t>
            </a:r>
            <a:r>
              <a:rPr lang="it-IT" dirty="0" err="1"/>
              <a:t>vous</a:t>
            </a:r>
            <a:r>
              <a:rPr lang="it-IT" dirty="0"/>
              <a:t> </a:t>
            </a:r>
            <a:r>
              <a:rPr lang="it-IT" dirty="0" err="1"/>
              <a:t>voulez</a:t>
            </a:r>
            <a:r>
              <a:rPr lang="it-IT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9522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Interogation</a:t>
            </a:r>
            <a:r>
              <a:rPr lang="it-IT" dirty="0"/>
              <a:t> </a:t>
            </a:r>
            <a:r>
              <a:rPr lang="it-IT" dirty="0" err="1"/>
              <a:t>partielle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4000" y="1381760"/>
            <a:ext cx="8432800" cy="5095240"/>
          </a:xfrm>
        </p:spPr>
        <p:txBody>
          <a:bodyPr>
            <a:normAutofit fontScale="85000" lnSpcReduction="20000"/>
          </a:bodyPr>
          <a:lstStyle/>
          <a:p>
            <a:r>
              <a:rPr lang="it-IT" dirty="0" err="1"/>
              <a:t>Sur</a:t>
            </a:r>
            <a:r>
              <a:rPr lang="it-IT" dirty="0"/>
              <a:t> le SP </a:t>
            </a:r>
            <a:r>
              <a:rPr lang="it-IT" dirty="0" err="1"/>
              <a:t>complément</a:t>
            </a:r>
            <a:r>
              <a:rPr lang="it-IT" dirty="0"/>
              <a:t> </a:t>
            </a:r>
            <a:r>
              <a:rPr lang="it-IT" dirty="0" err="1"/>
              <a:t>objet</a:t>
            </a:r>
            <a:r>
              <a:rPr lang="it-IT" dirty="0"/>
              <a:t> </a:t>
            </a:r>
            <a:r>
              <a:rPr lang="it-IT" dirty="0" err="1"/>
              <a:t>indirect</a:t>
            </a:r>
            <a:r>
              <a:rPr lang="it-IT" dirty="0"/>
              <a:t> (</a:t>
            </a:r>
            <a:r>
              <a:rPr lang="it-IT" dirty="0" err="1"/>
              <a:t>avec</a:t>
            </a:r>
            <a:r>
              <a:rPr lang="it-IT" dirty="0"/>
              <a:t> </a:t>
            </a:r>
            <a:r>
              <a:rPr lang="it-IT" dirty="0" err="1"/>
              <a:t>ou</a:t>
            </a:r>
            <a:r>
              <a:rPr lang="it-IT" dirty="0"/>
              <a:t> sans </a:t>
            </a:r>
            <a:r>
              <a:rPr lang="it-IT" dirty="0" err="1"/>
              <a:t>inversion</a:t>
            </a:r>
            <a:r>
              <a:rPr lang="it-IT" dirty="0"/>
              <a:t>)</a:t>
            </a:r>
          </a:p>
          <a:p>
            <a:pPr lvl="1"/>
            <a:r>
              <a:rPr lang="it-IT" i="1" dirty="0" err="1"/>
              <a:t>Prep</a:t>
            </a:r>
            <a:r>
              <a:rPr lang="it-IT" i="1" dirty="0"/>
              <a:t> + qui, </a:t>
            </a:r>
            <a:r>
              <a:rPr lang="it-IT" i="1" dirty="0" err="1"/>
              <a:t>quoi</a:t>
            </a:r>
            <a:endParaRPr lang="it-IT" i="1" dirty="0"/>
          </a:p>
          <a:p>
            <a:pPr lvl="2"/>
            <a:r>
              <a:rPr lang="it-IT" dirty="0"/>
              <a:t>De </a:t>
            </a:r>
            <a:r>
              <a:rPr lang="it-IT" dirty="0" err="1"/>
              <a:t>quoi</a:t>
            </a:r>
            <a:r>
              <a:rPr lang="it-IT" dirty="0"/>
              <a:t> </a:t>
            </a:r>
            <a:r>
              <a:rPr lang="it-IT" dirty="0" err="1"/>
              <a:t>parles</a:t>
            </a:r>
            <a:r>
              <a:rPr lang="it-IT" dirty="0"/>
              <a:t>-tu? À qui tu </a:t>
            </a:r>
            <a:r>
              <a:rPr lang="it-IT" dirty="0" err="1"/>
              <a:t>parles</a:t>
            </a:r>
            <a:r>
              <a:rPr lang="it-IT" dirty="0"/>
              <a:t>? À </a:t>
            </a:r>
            <a:r>
              <a:rPr lang="it-IT" dirty="0" err="1"/>
              <a:t>quoi</a:t>
            </a:r>
            <a:r>
              <a:rPr lang="it-IT" dirty="0"/>
              <a:t> tu </a:t>
            </a:r>
            <a:r>
              <a:rPr lang="it-IT" dirty="0" err="1"/>
              <a:t>penses</a:t>
            </a:r>
            <a:r>
              <a:rPr lang="it-IT" dirty="0"/>
              <a:t>?</a:t>
            </a:r>
          </a:p>
          <a:p>
            <a:pPr lvl="2"/>
            <a:endParaRPr lang="it-IT" dirty="0"/>
          </a:p>
          <a:p>
            <a:r>
              <a:rPr lang="it-IT" dirty="0" err="1"/>
              <a:t>Avec</a:t>
            </a:r>
            <a:r>
              <a:rPr lang="it-IT" dirty="0"/>
              <a:t> le terme </a:t>
            </a:r>
            <a:r>
              <a:rPr lang="it-IT" dirty="0" err="1"/>
              <a:t>complexe</a:t>
            </a:r>
            <a:r>
              <a:rPr lang="it-IT" dirty="0"/>
              <a:t> </a:t>
            </a:r>
            <a:r>
              <a:rPr lang="it-IT" i="1" dirty="0"/>
              <a:t>qui/</a:t>
            </a:r>
            <a:r>
              <a:rPr lang="it-IT" i="1" dirty="0" err="1"/>
              <a:t>qu’est</a:t>
            </a:r>
            <a:r>
              <a:rPr lang="it-IT" i="1" dirty="0"/>
              <a:t>-ce qui/</a:t>
            </a:r>
            <a:r>
              <a:rPr lang="it-IT" i="1" dirty="0" err="1"/>
              <a:t>que</a:t>
            </a:r>
            <a:r>
              <a:rPr lang="it-IT" i="1" dirty="0"/>
              <a:t>  </a:t>
            </a:r>
            <a:r>
              <a:rPr lang="it-IT" dirty="0"/>
              <a:t>: </a:t>
            </a:r>
            <a:r>
              <a:rPr lang="it-IT" dirty="0" err="1"/>
              <a:t>pronom</a:t>
            </a:r>
            <a:r>
              <a:rPr lang="it-IT" dirty="0"/>
              <a:t> </a:t>
            </a:r>
            <a:r>
              <a:rPr lang="it-IT" dirty="0" err="1"/>
              <a:t>interrogatif</a:t>
            </a:r>
            <a:r>
              <a:rPr lang="it-IT" dirty="0"/>
              <a:t> </a:t>
            </a:r>
            <a:r>
              <a:rPr lang="it-IT" dirty="0" err="1"/>
              <a:t>distinction</a:t>
            </a:r>
            <a:r>
              <a:rPr lang="it-IT" dirty="0"/>
              <a:t> </a:t>
            </a:r>
            <a:r>
              <a:rPr lang="it-IT" dirty="0" err="1"/>
              <a:t>humain</a:t>
            </a:r>
            <a:r>
              <a:rPr lang="it-IT" dirty="0"/>
              <a:t>/non </a:t>
            </a:r>
            <a:r>
              <a:rPr lang="it-IT" dirty="0" err="1"/>
              <a:t>humain</a:t>
            </a:r>
            <a:r>
              <a:rPr lang="it-IT" dirty="0"/>
              <a:t> + </a:t>
            </a:r>
            <a:r>
              <a:rPr lang="it-IT" i="1" dirty="0"/>
              <a:t>est-ce</a:t>
            </a:r>
            <a:r>
              <a:rPr lang="it-IT" dirty="0"/>
              <a:t> + </a:t>
            </a:r>
            <a:r>
              <a:rPr lang="it-IT" dirty="0" err="1"/>
              <a:t>pronom</a:t>
            </a:r>
            <a:r>
              <a:rPr lang="it-IT" dirty="0"/>
              <a:t> </a:t>
            </a:r>
            <a:r>
              <a:rPr lang="it-IT" dirty="0" err="1"/>
              <a:t>relatif</a:t>
            </a:r>
            <a:r>
              <a:rPr lang="it-IT" dirty="0"/>
              <a:t> </a:t>
            </a:r>
            <a:r>
              <a:rPr lang="it-IT" dirty="0" err="1"/>
              <a:t>distinction</a:t>
            </a:r>
            <a:r>
              <a:rPr lang="it-IT" dirty="0"/>
              <a:t> </a:t>
            </a:r>
            <a:r>
              <a:rPr lang="it-IT" dirty="0" err="1"/>
              <a:t>fonction</a:t>
            </a:r>
            <a:r>
              <a:rPr lang="it-IT" dirty="0"/>
              <a:t> </a:t>
            </a:r>
            <a:r>
              <a:rPr lang="it-IT" dirty="0" err="1"/>
              <a:t>syntaxique</a:t>
            </a:r>
            <a:r>
              <a:rPr lang="it-IT" dirty="0"/>
              <a:t> </a:t>
            </a:r>
            <a:r>
              <a:rPr lang="it-IT" dirty="0" err="1"/>
              <a:t>sujet</a:t>
            </a:r>
            <a:r>
              <a:rPr lang="it-IT" dirty="0"/>
              <a:t>/</a:t>
            </a:r>
            <a:r>
              <a:rPr lang="it-IT" dirty="0" err="1"/>
              <a:t>objet</a:t>
            </a:r>
            <a:endParaRPr lang="it-IT" i="1" dirty="0"/>
          </a:p>
          <a:p>
            <a:pPr lvl="1"/>
            <a:r>
              <a:rPr lang="it-IT" dirty="0"/>
              <a:t>1) </a:t>
            </a:r>
            <a:r>
              <a:rPr lang="it-IT" i="1" dirty="0">
                <a:solidFill>
                  <a:srgbClr val="FF6600"/>
                </a:solidFill>
              </a:rPr>
              <a:t>qui</a:t>
            </a:r>
            <a:r>
              <a:rPr lang="it-IT" i="1" dirty="0"/>
              <a:t> est-ce </a:t>
            </a:r>
            <a:r>
              <a:rPr lang="it-IT" i="1" dirty="0">
                <a:solidFill>
                  <a:srgbClr val="008000"/>
                </a:solidFill>
              </a:rPr>
              <a:t>qui</a:t>
            </a:r>
            <a:r>
              <a:rPr lang="it-IT" i="1" dirty="0"/>
              <a:t> </a:t>
            </a:r>
            <a:r>
              <a:rPr lang="it-IT" dirty="0"/>
              <a:t>: </a:t>
            </a:r>
            <a:r>
              <a:rPr lang="it-IT" dirty="0" err="1">
                <a:solidFill>
                  <a:srgbClr val="FF6600"/>
                </a:solidFill>
              </a:rPr>
              <a:t>humain</a:t>
            </a:r>
            <a:r>
              <a:rPr lang="it-IT" dirty="0">
                <a:solidFill>
                  <a:srgbClr val="FF6600"/>
                </a:solidFill>
              </a:rPr>
              <a:t> </a:t>
            </a:r>
            <a:r>
              <a:rPr lang="it-IT" dirty="0"/>
              <a:t>et </a:t>
            </a:r>
            <a:r>
              <a:rPr lang="it-IT" dirty="0" err="1">
                <a:solidFill>
                  <a:srgbClr val="008000"/>
                </a:solidFill>
              </a:rPr>
              <a:t>sujet</a:t>
            </a:r>
            <a:r>
              <a:rPr lang="it-IT" dirty="0">
                <a:solidFill>
                  <a:srgbClr val="008000"/>
                </a:solidFill>
              </a:rPr>
              <a:t> </a:t>
            </a:r>
            <a:r>
              <a:rPr lang="it-IT" dirty="0"/>
              <a:t>: Qui est-ce qui </a:t>
            </a:r>
            <a:r>
              <a:rPr lang="it-IT" dirty="0" err="1"/>
              <a:t>fait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bruit</a:t>
            </a:r>
            <a:r>
              <a:rPr lang="it-IT" dirty="0"/>
              <a:t>? Gérard</a:t>
            </a:r>
          </a:p>
          <a:p>
            <a:pPr lvl="1"/>
            <a:r>
              <a:rPr lang="it-IT" dirty="0"/>
              <a:t>2) </a:t>
            </a:r>
            <a:r>
              <a:rPr lang="it-IT" i="1" dirty="0">
                <a:solidFill>
                  <a:srgbClr val="FF6600"/>
                </a:solidFill>
              </a:rPr>
              <a:t>qui</a:t>
            </a:r>
            <a:r>
              <a:rPr lang="it-IT" i="1" dirty="0"/>
              <a:t> est-ce </a:t>
            </a:r>
            <a:r>
              <a:rPr lang="it-IT" i="1" dirty="0" err="1">
                <a:solidFill>
                  <a:srgbClr val="008000"/>
                </a:solidFill>
              </a:rPr>
              <a:t>que</a:t>
            </a:r>
            <a:r>
              <a:rPr lang="it-IT" i="1" dirty="0">
                <a:solidFill>
                  <a:srgbClr val="008000"/>
                </a:solidFill>
              </a:rPr>
              <a:t> </a:t>
            </a:r>
            <a:r>
              <a:rPr lang="it-IT" dirty="0"/>
              <a:t>: </a:t>
            </a:r>
            <a:r>
              <a:rPr lang="it-IT" dirty="0" err="1">
                <a:solidFill>
                  <a:srgbClr val="FF6600"/>
                </a:solidFill>
              </a:rPr>
              <a:t>humain</a:t>
            </a:r>
            <a:r>
              <a:rPr lang="it-IT" dirty="0">
                <a:solidFill>
                  <a:srgbClr val="FF6600"/>
                </a:solidFill>
              </a:rPr>
              <a:t> </a:t>
            </a:r>
            <a:r>
              <a:rPr lang="it-IT" dirty="0"/>
              <a:t>et </a:t>
            </a:r>
            <a:r>
              <a:rPr lang="it-IT" dirty="0" err="1">
                <a:solidFill>
                  <a:srgbClr val="008000"/>
                </a:solidFill>
              </a:rPr>
              <a:t>objet</a:t>
            </a:r>
            <a:r>
              <a:rPr lang="it-IT" dirty="0">
                <a:solidFill>
                  <a:srgbClr val="008000"/>
                </a:solidFill>
              </a:rPr>
              <a:t> </a:t>
            </a:r>
            <a:r>
              <a:rPr lang="it-IT" dirty="0"/>
              <a:t>: Qui est-ce </a:t>
            </a:r>
            <a:r>
              <a:rPr lang="it-IT" dirty="0" err="1"/>
              <a:t>que</a:t>
            </a:r>
            <a:r>
              <a:rPr lang="it-IT" dirty="0"/>
              <a:t> tu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invité</a:t>
            </a:r>
            <a:r>
              <a:rPr lang="it-IT" dirty="0"/>
              <a:t>? </a:t>
            </a:r>
            <a:r>
              <a:rPr lang="it-IT" dirty="0" err="1"/>
              <a:t>Mon</a:t>
            </a:r>
            <a:r>
              <a:rPr lang="it-IT" dirty="0"/>
              <a:t> </a:t>
            </a:r>
            <a:r>
              <a:rPr lang="it-IT" dirty="0" err="1"/>
              <a:t>père</a:t>
            </a:r>
            <a:endParaRPr lang="it-IT" dirty="0"/>
          </a:p>
          <a:p>
            <a:pPr lvl="1"/>
            <a:endParaRPr lang="it-IT" dirty="0"/>
          </a:p>
          <a:p>
            <a:pPr lvl="1"/>
            <a:r>
              <a:rPr lang="it-IT" dirty="0"/>
              <a:t>3) </a:t>
            </a:r>
            <a:r>
              <a:rPr lang="it-IT" i="1" dirty="0" err="1">
                <a:solidFill>
                  <a:srgbClr val="FF6600"/>
                </a:solidFill>
              </a:rPr>
              <a:t>qu</a:t>
            </a:r>
            <a:r>
              <a:rPr lang="it-IT" i="1" dirty="0" err="1"/>
              <a:t>’est</a:t>
            </a:r>
            <a:r>
              <a:rPr lang="it-IT" i="1" dirty="0"/>
              <a:t>-ce </a:t>
            </a:r>
            <a:r>
              <a:rPr lang="it-IT" i="1" dirty="0">
                <a:solidFill>
                  <a:srgbClr val="008000"/>
                </a:solidFill>
              </a:rPr>
              <a:t>qui</a:t>
            </a:r>
            <a:r>
              <a:rPr lang="it-IT" i="1" dirty="0"/>
              <a:t> </a:t>
            </a:r>
            <a:r>
              <a:rPr lang="it-IT" dirty="0"/>
              <a:t>: </a:t>
            </a:r>
            <a:r>
              <a:rPr lang="it-IT" dirty="0">
                <a:solidFill>
                  <a:srgbClr val="FF6600"/>
                </a:solidFill>
              </a:rPr>
              <a:t>non </a:t>
            </a:r>
            <a:r>
              <a:rPr lang="it-IT" dirty="0" err="1">
                <a:solidFill>
                  <a:srgbClr val="FF6600"/>
                </a:solidFill>
              </a:rPr>
              <a:t>catégorisé</a:t>
            </a:r>
            <a:r>
              <a:rPr lang="it-IT" dirty="0">
                <a:solidFill>
                  <a:srgbClr val="FF6600"/>
                </a:solidFill>
              </a:rPr>
              <a:t> </a:t>
            </a:r>
            <a:r>
              <a:rPr lang="it-IT" dirty="0"/>
              <a:t>et </a:t>
            </a:r>
            <a:r>
              <a:rPr lang="it-IT" dirty="0" err="1">
                <a:solidFill>
                  <a:srgbClr val="008000"/>
                </a:solidFill>
              </a:rPr>
              <a:t>sujet</a:t>
            </a:r>
            <a:r>
              <a:rPr lang="it-IT" dirty="0">
                <a:solidFill>
                  <a:srgbClr val="008000"/>
                </a:solidFill>
              </a:rPr>
              <a:t> </a:t>
            </a:r>
            <a:r>
              <a:rPr lang="it-IT" dirty="0"/>
              <a:t>: </a:t>
            </a:r>
            <a:r>
              <a:rPr lang="it-IT" dirty="0" err="1"/>
              <a:t>Qu’est</a:t>
            </a:r>
            <a:r>
              <a:rPr lang="it-IT" dirty="0"/>
              <a:t>-ce qui te </a:t>
            </a:r>
            <a:r>
              <a:rPr lang="it-IT" dirty="0" err="1"/>
              <a:t>rend</a:t>
            </a:r>
            <a:r>
              <a:rPr lang="it-IT" dirty="0"/>
              <a:t> triste? La </a:t>
            </a:r>
            <a:r>
              <a:rPr lang="it-IT" dirty="0" err="1"/>
              <a:t>pluie</a:t>
            </a:r>
            <a:endParaRPr lang="it-IT" dirty="0"/>
          </a:p>
          <a:p>
            <a:pPr lvl="1"/>
            <a:r>
              <a:rPr lang="it-IT" dirty="0"/>
              <a:t>4) </a:t>
            </a:r>
            <a:r>
              <a:rPr lang="it-IT" i="1" dirty="0" err="1">
                <a:solidFill>
                  <a:srgbClr val="FF6600"/>
                </a:solidFill>
              </a:rPr>
              <a:t>qu</a:t>
            </a:r>
            <a:r>
              <a:rPr lang="it-IT" i="1" dirty="0" err="1"/>
              <a:t>’est</a:t>
            </a:r>
            <a:r>
              <a:rPr lang="it-IT" i="1" dirty="0"/>
              <a:t>-ce </a:t>
            </a:r>
            <a:r>
              <a:rPr lang="it-IT" i="1" dirty="0" err="1">
                <a:solidFill>
                  <a:srgbClr val="008000"/>
                </a:solidFill>
              </a:rPr>
              <a:t>que</a:t>
            </a:r>
            <a:r>
              <a:rPr lang="it-IT" dirty="0"/>
              <a:t>: </a:t>
            </a:r>
            <a:r>
              <a:rPr lang="it-IT" dirty="0">
                <a:solidFill>
                  <a:srgbClr val="FF6600"/>
                </a:solidFill>
              </a:rPr>
              <a:t>non </a:t>
            </a:r>
            <a:r>
              <a:rPr lang="it-IT" dirty="0" err="1">
                <a:solidFill>
                  <a:srgbClr val="FF6600"/>
                </a:solidFill>
              </a:rPr>
              <a:t>catégorisé</a:t>
            </a:r>
            <a:r>
              <a:rPr lang="it-IT" dirty="0">
                <a:solidFill>
                  <a:srgbClr val="FF6600"/>
                </a:solidFill>
              </a:rPr>
              <a:t> </a:t>
            </a:r>
            <a:r>
              <a:rPr lang="it-IT" dirty="0"/>
              <a:t>et </a:t>
            </a:r>
            <a:r>
              <a:rPr lang="it-IT" dirty="0" err="1">
                <a:solidFill>
                  <a:srgbClr val="008000"/>
                </a:solidFill>
              </a:rPr>
              <a:t>objet</a:t>
            </a:r>
            <a:r>
              <a:rPr lang="it-IT" dirty="0">
                <a:solidFill>
                  <a:srgbClr val="008000"/>
                </a:solidFill>
              </a:rPr>
              <a:t> </a:t>
            </a:r>
            <a:r>
              <a:rPr lang="it-IT" dirty="0"/>
              <a:t>: </a:t>
            </a:r>
            <a:r>
              <a:rPr lang="it-IT" dirty="0" err="1"/>
              <a:t>Qu’est</a:t>
            </a:r>
            <a:r>
              <a:rPr lang="it-IT" dirty="0"/>
              <a:t>-ce </a:t>
            </a:r>
            <a:r>
              <a:rPr lang="it-IT" dirty="0" err="1"/>
              <a:t>que</a:t>
            </a:r>
            <a:r>
              <a:rPr lang="it-IT" dirty="0"/>
              <a:t> tu </a:t>
            </a:r>
            <a:r>
              <a:rPr lang="it-IT" dirty="0" err="1"/>
              <a:t>fais</a:t>
            </a:r>
            <a:r>
              <a:rPr lang="it-IT" dirty="0"/>
              <a:t> </a:t>
            </a:r>
            <a:r>
              <a:rPr lang="it-IT" dirty="0" err="1"/>
              <a:t>demain</a:t>
            </a:r>
            <a:r>
              <a:rPr lang="it-IT" dirty="0"/>
              <a:t>? </a:t>
            </a:r>
            <a:r>
              <a:rPr lang="it-IT" dirty="0" err="1"/>
              <a:t>Rien</a:t>
            </a:r>
            <a:endParaRPr lang="it-IT" dirty="0"/>
          </a:p>
          <a:p>
            <a:pPr lvl="1"/>
            <a:endParaRPr lang="it-IT" dirty="0"/>
          </a:p>
          <a:p>
            <a:pPr lvl="1"/>
            <a:r>
              <a:rPr lang="it-IT" dirty="0" err="1"/>
              <a:t>Désambiguise</a:t>
            </a:r>
            <a:r>
              <a:rPr lang="it-IT" dirty="0"/>
              <a:t> : </a:t>
            </a:r>
          </a:p>
          <a:p>
            <a:pPr lvl="1"/>
            <a:r>
              <a:rPr lang="it-IT" dirty="0"/>
              <a:t>Qui </a:t>
            </a:r>
            <a:r>
              <a:rPr lang="it-IT" dirty="0" err="1"/>
              <a:t>attend</a:t>
            </a:r>
            <a:r>
              <a:rPr lang="it-IT" dirty="0"/>
              <a:t> l’enfant? </a:t>
            </a:r>
          </a:p>
          <a:p>
            <a:pPr lvl="2"/>
            <a:r>
              <a:rPr lang="it-IT" i="1" dirty="0"/>
              <a:t>Qui est-ce qui </a:t>
            </a:r>
            <a:r>
              <a:rPr lang="it-IT" dirty="0" err="1"/>
              <a:t>attend</a:t>
            </a:r>
            <a:r>
              <a:rPr lang="it-IT" dirty="0"/>
              <a:t> l’enfant ? Gérard </a:t>
            </a:r>
            <a:r>
              <a:rPr lang="it-IT" dirty="0" err="1"/>
              <a:t>attend</a:t>
            </a:r>
            <a:r>
              <a:rPr lang="it-IT" dirty="0"/>
              <a:t> l’enfant à la </a:t>
            </a:r>
            <a:r>
              <a:rPr lang="it-IT" dirty="0" err="1"/>
              <a:t>sortie</a:t>
            </a:r>
            <a:r>
              <a:rPr lang="it-IT" dirty="0"/>
              <a:t> de l’</a:t>
            </a:r>
            <a:r>
              <a:rPr lang="it-IT" dirty="0" err="1"/>
              <a:t>école</a:t>
            </a:r>
            <a:r>
              <a:rPr lang="it-IT" dirty="0"/>
              <a:t>.</a:t>
            </a:r>
          </a:p>
          <a:p>
            <a:pPr lvl="2"/>
            <a:r>
              <a:rPr lang="it-IT" i="1" dirty="0"/>
              <a:t>Qui est-ce </a:t>
            </a:r>
            <a:r>
              <a:rPr lang="it-IT" i="1" dirty="0" err="1"/>
              <a:t>que</a:t>
            </a:r>
            <a:r>
              <a:rPr lang="it-IT" i="1" dirty="0"/>
              <a:t> </a:t>
            </a:r>
            <a:r>
              <a:rPr lang="it-IT" dirty="0"/>
              <a:t>l’enfant </a:t>
            </a:r>
            <a:r>
              <a:rPr lang="it-IT" dirty="0" err="1"/>
              <a:t>attend</a:t>
            </a:r>
            <a:r>
              <a:rPr lang="it-IT" dirty="0"/>
              <a:t>?  L’enfant </a:t>
            </a:r>
            <a:r>
              <a:rPr lang="it-IT" dirty="0" err="1"/>
              <a:t>attend</a:t>
            </a:r>
            <a:r>
              <a:rPr lang="it-IT" dirty="0"/>
              <a:t> son </a:t>
            </a:r>
            <a:r>
              <a:rPr lang="it-IT" dirty="0" err="1"/>
              <a:t>père</a:t>
            </a:r>
            <a:r>
              <a:rPr lang="it-IT" dirty="0"/>
              <a:t>.</a:t>
            </a:r>
          </a:p>
          <a:p>
            <a:pPr marL="0" indent="0">
              <a:buNone/>
            </a:pPr>
            <a:r>
              <a:rPr lang="it-IT" i="1" dirty="0"/>
              <a:t>	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5643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pronoms</a:t>
            </a:r>
            <a:r>
              <a:rPr lang="it-IT" dirty="0"/>
              <a:t> </a:t>
            </a:r>
            <a:r>
              <a:rPr lang="it-IT" dirty="0" err="1"/>
              <a:t>interrogatifs</a:t>
            </a:r>
            <a:r>
              <a:rPr lang="it-IT" dirty="0"/>
              <a:t> </a:t>
            </a:r>
            <a:r>
              <a:rPr lang="it-IT" i="1" dirty="0"/>
              <a:t>qui, </a:t>
            </a:r>
            <a:r>
              <a:rPr lang="it-IT" i="1" dirty="0" err="1"/>
              <a:t>que</a:t>
            </a:r>
            <a:r>
              <a:rPr lang="it-IT" i="1" dirty="0"/>
              <a:t>, </a:t>
            </a:r>
            <a:r>
              <a:rPr lang="it-IT" i="1" dirty="0" err="1"/>
              <a:t>quoi</a:t>
            </a:r>
            <a:r>
              <a:rPr lang="it-IT" i="1" dirty="0"/>
              <a:t> 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5022079"/>
              </p:ext>
            </p:extLst>
          </p:nvPr>
        </p:nvGraphicFramePr>
        <p:xfrm>
          <a:off x="457200" y="2105804"/>
          <a:ext cx="8229600" cy="257048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141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716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/>
                        <a:t>Fonction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Animé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humain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Non-</a:t>
                      </a:r>
                      <a:r>
                        <a:rPr lang="it-IT" dirty="0" err="1"/>
                        <a:t>animé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/>
                        <a:t>Sujet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i="1" dirty="0"/>
                        <a:t>Qui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(</a:t>
                      </a:r>
                      <a:r>
                        <a:rPr lang="it-IT" dirty="0" err="1"/>
                        <a:t>Qu’est</a:t>
                      </a:r>
                      <a:r>
                        <a:rPr lang="it-IT" dirty="0"/>
                        <a:t>-ce qui)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COD, </a:t>
                      </a:r>
                      <a:r>
                        <a:rPr lang="it-IT" dirty="0" err="1"/>
                        <a:t>attribut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i="1" dirty="0"/>
                        <a:t>Qui</a:t>
                      </a:r>
                    </a:p>
                    <a:p>
                      <a:r>
                        <a:rPr lang="it-IT" dirty="0"/>
                        <a:t>(qui </a:t>
                      </a:r>
                      <a:r>
                        <a:rPr lang="it-IT" dirty="0" err="1"/>
                        <a:t>regardes</a:t>
                      </a:r>
                      <a:r>
                        <a:rPr lang="it-IT" dirty="0"/>
                        <a:t>-tu?)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i="1" dirty="0" err="1"/>
                        <a:t>Que</a:t>
                      </a:r>
                      <a:r>
                        <a:rPr lang="it-IT" i="1" dirty="0"/>
                        <a:t>, </a:t>
                      </a:r>
                      <a:r>
                        <a:rPr lang="it-IT" i="1" dirty="0" err="1"/>
                        <a:t>quoi</a:t>
                      </a:r>
                      <a:r>
                        <a:rPr lang="it-IT" i="0" dirty="0"/>
                        <a:t> (</a:t>
                      </a:r>
                      <a:r>
                        <a:rPr lang="it-IT" i="0" dirty="0" err="1"/>
                        <a:t>tonique</a:t>
                      </a:r>
                      <a:r>
                        <a:rPr lang="it-IT" i="0" dirty="0"/>
                        <a:t>)</a:t>
                      </a:r>
                      <a:endParaRPr lang="it-IT" i="1" dirty="0"/>
                    </a:p>
                    <a:p>
                      <a:r>
                        <a:rPr lang="it-IT" dirty="0"/>
                        <a:t>(Elle </a:t>
                      </a:r>
                      <a:r>
                        <a:rPr lang="it-IT" dirty="0" err="1"/>
                        <a:t>fait</a:t>
                      </a:r>
                      <a:r>
                        <a:rPr lang="it-IT" baseline="0" dirty="0"/>
                        <a:t> </a:t>
                      </a:r>
                      <a:r>
                        <a:rPr lang="it-IT" baseline="0" dirty="0" err="1"/>
                        <a:t>quoi</a:t>
                      </a:r>
                      <a:r>
                        <a:rPr lang="it-IT" baseline="0" dirty="0"/>
                        <a:t>? </a:t>
                      </a:r>
                      <a:r>
                        <a:rPr lang="mr-IN" baseline="0" dirty="0"/>
                        <a:t>–</a:t>
                      </a:r>
                      <a:r>
                        <a:rPr lang="it-IT" baseline="0" dirty="0"/>
                        <a:t> Elle est </a:t>
                      </a:r>
                      <a:r>
                        <a:rPr lang="it-IT" baseline="0" dirty="0" err="1"/>
                        <a:t>médecin</a:t>
                      </a:r>
                      <a:r>
                        <a:rPr lang="it-IT" baseline="0" dirty="0"/>
                        <a:t>)</a:t>
                      </a:r>
                    </a:p>
                    <a:p>
                      <a:r>
                        <a:rPr lang="it-IT" baseline="0" dirty="0"/>
                        <a:t>Tu </a:t>
                      </a:r>
                      <a:r>
                        <a:rPr lang="it-IT" baseline="0" dirty="0" err="1"/>
                        <a:t>fais</a:t>
                      </a:r>
                      <a:r>
                        <a:rPr lang="it-IT" baseline="0" dirty="0"/>
                        <a:t> </a:t>
                      </a:r>
                      <a:r>
                        <a:rPr lang="it-IT" baseline="0" dirty="0" err="1"/>
                        <a:t>quoi</a:t>
                      </a:r>
                      <a:r>
                        <a:rPr lang="it-IT" baseline="0" dirty="0"/>
                        <a:t> ce </a:t>
                      </a:r>
                      <a:r>
                        <a:rPr lang="it-IT" baseline="0" dirty="0" err="1"/>
                        <a:t>soir</a:t>
                      </a:r>
                      <a:r>
                        <a:rPr lang="it-IT" baseline="0" dirty="0"/>
                        <a:t>?/</a:t>
                      </a:r>
                      <a:r>
                        <a:rPr lang="it-IT" baseline="0" dirty="0" err="1"/>
                        <a:t>Que</a:t>
                      </a:r>
                      <a:r>
                        <a:rPr lang="it-IT" baseline="0" dirty="0"/>
                        <a:t> </a:t>
                      </a:r>
                      <a:r>
                        <a:rPr lang="it-IT" baseline="0" dirty="0" err="1"/>
                        <a:t>fais</a:t>
                      </a:r>
                      <a:r>
                        <a:rPr lang="it-IT" baseline="0" dirty="0"/>
                        <a:t>-tu?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SP </a:t>
                      </a:r>
                      <a:r>
                        <a:rPr lang="it-IT" dirty="0" err="1"/>
                        <a:t>complément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i="1" dirty="0" err="1"/>
                        <a:t>Prep</a:t>
                      </a:r>
                      <a:r>
                        <a:rPr lang="it-IT" i="1" dirty="0"/>
                        <a:t> + qui</a:t>
                      </a:r>
                    </a:p>
                    <a:p>
                      <a:r>
                        <a:rPr lang="it-IT" dirty="0"/>
                        <a:t>(à qui tu </a:t>
                      </a:r>
                      <a:r>
                        <a:rPr lang="it-IT" dirty="0" err="1"/>
                        <a:t>penses</a:t>
                      </a:r>
                      <a:r>
                        <a:rPr lang="it-IT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i="1" dirty="0" err="1"/>
                        <a:t>Prep</a:t>
                      </a:r>
                      <a:r>
                        <a:rPr lang="it-IT" i="1" dirty="0"/>
                        <a:t> + </a:t>
                      </a:r>
                      <a:r>
                        <a:rPr lang="it-IT" i="1" dirty="0" err="1"/>
                        <a:t>quoi</a:t>
                      </a:r>
                      <a:endParaRPr lang="it-IT" i="1" dirty="0"/>
                    </a:p>
                    <a:p>
                      <a:r>
                        <a:rPr lang="it-IT" dirty="0"/>
                        <a:t>(à </a:t>
                      </a:r>
                      <a:r>
                        <a:rPr lang="it-IT" dirty="0" err="1"/>
                        <a:t>quoi</a:t>
                      </a:r>
                      <a:r>
                        <a:rPr lang="it-IT" baseline="0" dirty="0"/>
                        <a:t> </a:t>
                      </a:r>
                      <a:r>
                        <a:rPr lang="it-IT" baseline="0" dirty="0" err="1"/>
                        <a:t>penses</a:t>
                      </a:r>
                      <a:r>
                        <a:rPr lang="it-IT" baseline="0" dirty="0"/>
                        <a:t>-tu?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658497" y="5150115"/>
            <a:ext cx="73944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Interrogation avec l’infinitif:</a:t>
            </a:r>
          </a:p>
          <a:p>
            <a:r>
              <a:rPr lang="fr-FR" dirty="0"/>
              <a:t> - littéraire : emploi de </a:t>
            </a:r>
            <a:r>
              <a:rPr lang="fr-FR" i="1" dirty="0"/>
              <a:t>que</a:t>
            </a:r>
            <a:r>
              <a:rPr lang="fr-FR" dirty="0"/>
              <a:t> COD: Que dire? Que faire? Que penser de la situation?</a:t>
            </a:r>
          </a:p>
          <a:p>
            <a:r>
              <a:rPr lang="fr-FR" dirty="0"/>
              <a:t>- parlé, relâché: quoi dire à son fils?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717434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Interrogation</a:t>
            </a:r>
            <a:r>
              <a:rPr lang="it-IT" dirty="0"/>
              <a:t> </a:t>
            </a:r>
            <a:r>
              <a:rPr lang="it-IT" dirty="0" err="1"/>
              <a:t>sur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“</a:t>
            </a:r>
            <a:r>
              <a:rPr lang="it-IT" dirty="0" err="1"/>
              <a:t>circonstants</a:t>
            </a:r>
            <a:r>
              <a:rPr lang="it-IT" dirty="0"/>
              <a:t>” (</a:t>
            </a:r>
            <a:r>
              <a:rPr lang="it-IT" dirty="0" err="1"/>
              <a:t>sur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Sadjoint</a:t>
            </a:r>
            <a:r>
              <a:rPr lang="it-IT" dirty="0"/>
              <a:t>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 err="1"/>
              <a:t>Termes</a:t>
            </a:r>
            <a:r>
              <a:rPr lang="it-IT" dirty="0"/>
              <a:t> </a:t>
            </a:r>
            <a:r>
              <a:rPr lang="it-IT" dirty="0" err="1"/>
              <a:t>simples</a:t>
            </a:r>
            <a:r>
              <a:rPr lang="it-IT" dirty="0"/>
              <a:t> (</a:t>
            </a:r>
            <a:r>
              <a:rPr lang="it-IT" dirty="0" err="1"/>
              <a:t>adverbes</a:t>
            </a:r>
            <a:r>
              <a:rPr lang="it-IT" dirty="0"/>
              <a:t> </a:t>
            </a:r>
            <a:r>
              <a:rPr lang="it-IT" dirty="0" err="1"/>
              <a:t>interrogatifs</a:t>
            </a:r>
            <a:r>
              <a:rPr lang="it-IT" dirty="0"/>
              <a:t>): </a:t>
            </a:r>
            <a:r>
              <a:rPr lang="it-IT" i="1" dirty="0" err="1"/>
              <a:t>combien</a:t>
            </a:r>
            <a:r>
              <a:rPr lang="it-IT" i="1" dirty="0"/>
              <a:t>, </a:t>
            </a:r>
            <a:r>
              <a:rPr lang="it-IT" i="1" dirty="0" err="1"/>
              <a:t>comment</a:t>
            </a:r>
            <a:r>
              <a:rPr lang="it-IT" i="1" dirty="0"/>
              <a:t>, </a:t>
            </a:r>
            <a:r>
              <a:rPr lang="it-IT" i="1" dirty="0" err="1"/>
              <a:t>où</a:t>
            </a:r>
            <a:r>
              <a:rPr lang="it-IT" i="1" dirty="0"/>
              <a:t>, </a:t>
            </a:r>
            <a:r>
              <a:rPr lang="it-IT" i="1" dirty="0" err="1"/>
              <a:t>quand</a:t>
            </a:r>
            <a:r>
              <a:rPr lang="it-IT" i="1" dirty="0"/>
              <a:t>, </a:t>
            </a:r>
            <a:r>
              <a:rPr lang="it-IT" i="1" dirty="0" err="1"/>
              <a:t>pourquoi</a:t>
            </a:r>
            <a:endParaRPr lang="it-IT" i="1" dirty="0"/>
          </a:p>
          <a:p>
            <a:endParaRPr lang="it-IT" dirty="0"/>
          </a:p>
          <a:p>
            <a:r>
              <a:rPr lang="it-IT" dirty="0" err="1"/>
              <a:t>Avec</a:t>
            </a:r>
            <a:r>
              <a:rPr lang="it-IT" dirty="0"/>
              <a:t> </a:t>
            </a:r>
            <a:r>
              <a:rPr lang="it-IT" dirty="0" err="1"/>
              <a:t>inversion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sujet</a:t>
            </a:r>
            <a:r>
              <a:rPr lang="it-IT" dirty="0"/>
              <a:t> :</a:t>
            </a:r>
          </a:p>
          <a:p>
            <a:pPr lvl="1"/>
            <a:r>
              <a:rPr lang="it-IT" i="1" dirty="0" err="1"/>
              <a:t>Quand</a:t>
            </a:r>
            <a:r>
              <a:rPr lang="it-IT" dirty="0"/>
              <a:t> </a:t>
            </a:r>
            <a:r>
              <a:rPr lang="it-IT" dirty="0" err="1"/>
              <a:t>partez-vous</a:t>
            </a:r>
            <a:r>
              <a:rPr lang="it-IT" dirty="0"/>
              <a:t>? (</a:t>
            </a:r>
            <a:r>
              <a:rPr lang="it-IT" dirty="0" err="1"/>
              <a:t>pronom</a:t>
            </a:r>
            <a:r>
              <a:rPr lang="it-IT" dirty="0"/>
              <a:t> </a:t>
            </a:r>
            <a:r>
              <a:rPr lang="it-IT" dirty="0" err="1"/>
              <a:t>pers</a:t>
            </a:r>
            <a:r>
              <a:rPr lang="it-IT" dirty="0"/>
              <a:t>)</a:t>
            </a:r>
          </a:p>
          <a:p>
            <a:pPr lvl="1"/>
            <a:r>
              <a:rPr lang="it-IT" i="1" dirty="0" err="1"/>
              <a:t>Quand</a:t>
            </a:r>
            <a:r>
              <a:rPr lang="it-IT" dirty="0"/>
              <a:t> part le </a:t>
            </a:r>
            <a:r>
              <a:rPr lang="it-IT" dirty="0" err="1"/>
              <a:t>train</a:t>
            </a:r>
            <a:r>
              <a:rPr lang="it-IT" dirty="0"/>
              <a:t>? (SN : </a:t>
            </a:r>
            <a:r>
              <a:rPr lang="it-IT" dirty="0" err="1"/>
              <a:t>inversion</a:t>
            </a:r>
            <a:r>
              <a:rPr lang="it-IT" dirty="0"/>
              <a:t> </a:t>
            </a:r>
            <a:r>
              <a:rPr lang="it-IT" dirty="0" err="1"/>
              <a:t>simple</a:t>
            </a:r>
            <a:r>
              <a:rPr lang="it-IT" dirty="0"/>
              <a:t>)</a:t>
            </a:r>
          </a:p>
          <a:p>
            <a:pPr lvl="1"/>
            <a:r>
              <a:rPr lang="it-IT" i="1" dirty="0" err="1"/>
              <a:t>Quand</a:t>
            </a:r>
            <a:r>
              <a:rPr lang="it-IT" dirty="0"/>
              <a:t> le </a:t>
            </a:r>
            <a:r>
              <a:rPr lang="it-IT" dirty="0" err="1"/>
              <a:t>train</a:t>
            </a:r>
            <a:r>
              <a:rPr lang="it-IT" dirty="0"/>
              <a:t> part-il ? (</a:t>
            </a:r>
            <a:r>
              <a:rPr lang="it-IT" dirty="0" err="1"/>
              <a:t>Inversion</a:t>
            </a:r>
            <a:r>
              <a:rPr lang="it-IT" dirty="0"/>
              <a:t> </a:t>
            </a:r>
            <a:r>
              <a:rPr lang="it-IT" dirty="0" err="1"/>
              <a:t>complexe</a:t>
            </a:r>
            <a:r>
              <a:rPr lang="it-IT" dirty="0"/>
              <a:t>)</a:t>
            </a:r>
          </a:p>
          <a:p>
            <a:pPr lvl="1"/>
            <a:endParaRPr lang="it-IT" dirty="0"/>
          </a:p>
          <a:p>
            <a:r>
              <a:rPr lang="it-IT" dirty="0"/>
              <a:t>Terme </a:t>
            </a:r>
            <a:r>
              <a:rPr lang="it-IT" dirty="0" err="1"/>
              <a:t>simple</a:t>
            </a:r>
            <a:r>
              <a:rPr lang="it-IT" dirty="0"/>
              <a:t> + terme </a:t>
            </a:r>
            <a:r>
              <a:rPr lang="it-IT" dirty="0" err="1"/>
              <a:t>complexe</a:t>
            </a:r>
            <a:endParaRPr lang="it-IT" dirty="0"/>
          </a:p>
          <a:p>
            <a:pPr marL="274320" lvl="1" indent="0">
              <a:buNone/>
            </a:pPr>
            <a:r>
              <a:rPr lang="it-IT" dirty="0" err="1"/>
              <a:t>Quand</a:t>
            </a:r>
            <a:r>
              <a:rPr lang="it-IT" dirty="0"/>
              <a:t> est-ce </a:t>
            </a:r>
            <a:r>
              <a:rPr lang="it-IT" dirty="0" err="1"/>
              <a:t>que</a:t>
            </a:r>
            <a:r>
              <a:rPr lang="mr-IN" dirty="0"/>
              <a:t>…</a:t>
            </a:r>
            <a:r>
              <a:rPr lang="fr-FR" dirty="0"/>
              <a:t>  Pourquoi est-ce que</a:t>
            </a:r>
            <a:r>
              <a:rPr lang="mr-IN" dirty="0"/>
              <a:t>…</a:t>
            </a:r>
            <a:r>
              <a:rPr lang="fr-FR" dirty="0"/>
              <a:t>. Où est-ce que</a:t>
            </a:r>
            <a:r>
              <a:rPr lang="mr-IN" dirty="0"/>
              <a:t>…</a:t>
            </a:r>
            <a:endParaRPr lang="fr-FR" dirty="0"/>
          </a:p>
          <a:p>
            <a:pPr marL="274320" lvl="1" indent="0">
              <a:buNone/>
            </a:pPr>
            <a:endParaRPr lang="fr-FR" dirty="0"/>
          </a:p>
          <a:p>
            <a:pPr marL="27432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88888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Formes</a:t>
            </a:r>
            <a:r>
              <a:rPr lang="it-IT" dirty="0"/>
              <a:t> </a:t>
            </a:r>
            <a:r>
              <a:rPr lang="it-IT" dirty="0" err="1"/>
              <a:t>familières</a:t>
            </a:r>
            <a:r>
              <a:rPr lang="it-IT" dirty="0"/>
              <a:t> de l’</a:t>
            </a:r>
            <a:r>
              <a:rPr lang="it-IT" dirty="0" err="1"/>
              <a:t>interrogation</a:t>
            </a:r>
            <a:r>
              <a:rPr lang="it-IT" dirty="0"/>
              <a:t> </a:t>
            </a:r>
            <a:r>
              <a:rPr lang="it-IT" dirty="0" err="1"/>
              <a:t>partielle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it-IT" dirty="0"/>
              <a:t>Le terme </a:t>
            </a:r>
            <a:r>
              <a:rPr lang="it-IT" dirty="0" err="1"/>
              <a:t>interrogatif</a:t>
            </a:r>
            <a:r>
              <a:rPr lang="it-IT" dirty="0"/>
              <a:t> </a:t>
            </a:r>
            <a:r>
              <a:rPr lang="it-IT" dirty="0" err="1"/>
              <a:t>occupe</a:t>
            </a:r>
            <a:r>
              <a:rPr lang="it-IT" dirty="0"/>
              <a:t> la </a:t>
            </a:r>
            <a:r>
              <a:rPr lang="it-IT" dirty="0" err="1"/>
              <a:t>place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constituant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Tu </a:t>
            </a:r>
            <a:r>
              <a:rPr lang="it-IT" dirty="0" err="1"/>
              <a:t>attends</a:t>
            </a:r>
            <a:r>
              <a:rPr lang="it-IT" dirty="0"/>
              <a:t> </a:t>
            </a:r>
            <a:r>
              <a:rPr lang="it-IT" i="1" dirty="0"/>
              <a:t>qui</a:t>
            </a:r>
            <a:r>
              <a:rPr lang="it-IT" dirty="0"/>
              <a:t>?</a:t>
            </a:r>
          </a:p>
          <a:p>
            <a:pPr lvl="1"/>
            <a:r>
              <a:rPr lang="it-IT" dirty="0"/>
              <a:t>Tu </a:t>
            </a:r>
            <a:r>
              <a:rPr lang="it-IT" dirty="0" err="1"/>
              <a:t>regardes</a:t>
            </a:r>
            <a:r>
              <a:rPr lang="it-IT" dirty="0"/>
              <a:t> </a:t>
            </a:r>
            <a:r>
              <a:rPr lang="it-IT" i="1" dirty="0" err="1"/>
              <a:t>quoi</a:t>
            </a:r>
            <a:r>
              <a:rPr lang="it-IT" dirty="0"/>
              <a:t>?</a:t>
            </a:r>
          </a:p>
          <a:p>
            <a:pPr lvl="1"/>
            <a:r>
              <a:rPr lang="it-IT" dirty="0"/>
              <a:t>Tu </a:t>
            </a:r>
            <a:r>
              <a:rPr lang="it-IT" dirty="0" err="1"/>
              <a:t>vas</a:t>
            </a:r>
            <a:r>
              <a:rPr lang="it-IT" dirty="0"/>
              <a:t> </a:t>
            </a:r>
            <a:r>
              <a:rPr lang="it-IT" i="1" dirty="0" err="1"/>
              <a:t>où</a:t>
            </a:r>
            <a:r>
              <a:rPr lang="it-IT" dirty="0"/>
              <a:t>?</a:t>
            </a:r>
          </a:p>
          <a:p>
            <a:pPr lvl="1"/>
            <a:r>
              <a:rPr lang="it-IT" dirty="0"/>
              <a:t>Tu pars </a:t>
            </a:r>
            <a:r>
              <a:rPr lang="it-IT" i="1" dirty="0" err="1"/>
              <a:t>quand</a:t>
            </a:r>
            <a:r>
              <a:rPr lang="it-IT" dirty="0"/>
              <a:t>?</a:t>
            </a:r>
          </a:p>
          <a:p>
            <a:pPr lvl="2"/>
            <a:r>
              <a:rPr lang="it-IT" dirty="0"/>
              <a:t>&gt; </a:t>
            </a:r>
            <a:r>
              <a:rPr lang="it-IT" dirty="0" err="1"/>
              <a:t>Avec</a:t>
            </a:r>
            <a:r>
              <a:rPr lang="it-IT" dirty="0"/>
              <a:t> </a:t>
            </a:r>
            <a:r>
              <a:rPr lang="it-IT" dirty="0" err="1"/>
              <a:t>intonation</a:t>
            </a:r>
            <a:r>
              <a:rPr lang="it-IT" dirty="0"/>
              <a:t> montante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 err="1"/>
              <a:t>Interrogation</a:t>
            </a:r>
            <a:r>
              <a:rPr lang="it-IT" dirty="0"/>
              <a:t> </a:t>
            </a:r>
            <a:r>
              <a:rPr lang="it-IT" dirty="0" err="1"/>
              <a:t>avec</a:t>
            </a:r>
            <a:r>
              <a:rPr lang="it-IT" dirty="0"/>
              <a:t> le terme </a:t>
            </a:r>
            <a:r>
              <a:rPr lang="it-IT" dirty="0" err="1"/>
              <a:t>complexe</a:t>
            </a:r>
            <a:r>
              <a:rPr lang="it-IT" dirty="0"/>
              <a:t> non </a:t>
            </a:r>
            <a:r>
              <a:rPr lang="it-IT" dirty="0" err="1"/>
              <a:t>inversé</a:t>
            </a:r>
            <a:r>
              <a:rPr lang="it-IT" dirty="0"/>
              <a:t> </a:t>
            </a:r>
            <a:r>
              <a:rPr lang="it-IT" i="1" dirty="0"/>
              <a:t>c’est qui/</a:t>
            </a:r>
            <a:r>
              <a:rPr lang="it-IT" i="1" dirty="0" err="1"/>
              <a:t>que</a:t>
            </a:r>
            <a:endParaRPr lang="it-IT" i="1" dirty="0"/>
          </a:p>
          <a:p>
            <a:pPr lvl="1"/>
            <a:r>
              <a:rPr lang="it-IT" dirty="0" err="1"/>
              <a:t>Quand</a:t>
            </a:r>
            <a:r>
              <a:rPr lang="it-IT" i="1" dirty="0"/>
              <a:t> c’est </a:t>
            </a:r>
            <a:r>
              <a:rPr lang="it-IT" i="1" dirty="0" err="1"/>
              <a:t>que</a:t>
            </a:r>
            <a:r>
              <a:rPr lang="it-IT" i="1" dirty="0"/>
              <a:t> </a:t>
            </a:r>
            <a:r>
              <a:rPr lang="it-IT" dirty="0"/>
              <a:t>tu pars? Qui</a:t>
            </a:r>
            <a:r>
              <a:rPr lang="it-IT" i="1" dirty="0"/>
              <a:t> c’est </a:t>
            </a:r>
            <a:r>
              <a:rPr lang="it-IT" i="1" dirty="0" err="1"/>
              <a:t>que</a:t>
            </a:r>
            <a:r>
              <a:rPr lang="it-IT" i="1" dirty="0"/>
              <a:t> </a:t>
            </a:r>
            <a:r>
              <a:rPr lang="it-IT" dirty="0"/>
              <a:t>tu </a:t>
            </a:r>
            <a:r>
              <a:rPr lang="it-IT" dirty="0" err="1"/>
              <a:t>attends</a:t>
            </a:r>
            <a:r>
              <a:rPr lang="it-IT" dirty="0"/>
              <a:t>? Qui</a:t>
            </a:r>
            <a:r>
              <a:rPr lang="it-IT" i="1" dirty="0"/>
              <a:t> c’est qui </a:t>
            </a:r>
            <a:r>
              <a:rPr lang="it-IT" dirty="0"/>
              <a:t>a </a:t>
            </a:r>
            <a:r>
              <a:rPr lang="it-IT" dirty="0" err="1"/>
              <a:t>cassé</a:t>
            </a:r>
            <a:r>
              <a:rPr lang="it-IT" dirty="0"/>
              <a:t> ce </a:t>
            </a:r>
            <a:r>
              <a:rPr lang="it-IT" dirty="0" err="1"/>
              <a:t>vase</a:t>
            </a:r>
            <a:r>
              <a:rPr lang="it-IT" dirty="0"/>
              <a:t>?</a:t>
            </a:r>
            <a:r>
              <a:rPr lang="it-IT" i="1" dirty="0"/>
              <a:t> </a:t>
            </a:r>
            <a:r>
              <a:rPr lang="it-IT" i="1" dirty="0" err="1"/>
              <a:t>Où</a:t>
            </a:r>
            <a:r>
              <a:rPr lang="it-IT" i="1" dirty="0"/>
              <a:t> c’est </a:t>
            </a:r>
            <a:r>
              <a:rPr lang="it-IT" i="1" dirty="0" err="1"/>
              <a:t>que</a:t>
            </a:r>
            <a:r>
              <a:rPr lang="it-IT" i="1" dirty="0"/>
              <a:t> </a:t>
            </a:r>
            <a:r>
              <a:rPr lang="it-IT" dirty="0"/>
              <a:t>tu </a:t>
            </a:r>
            <a:r>
              <a:rPr lang="it-IT" dirty="0" err="1"/>
              <a:t>vas</a:t>
            </a:r>
            <a:r>
              <a:rPr lang="it-IT" dirty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 err="1"/>
              <a:t>Encadrement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terme </a:t>
            </a:r>
            <a:r>
              <a:rPr lang="it-IT" dirty="0" err="1"/>
              <a:t>interrogatif</a:t>
            </a:r>
            <a:r>
              <a:rPr lang="it-IT" dirty="0"/>
              <a:t> </a:t>
            </a:r>
            <a:r>
              <a:rPr lang="it-IT" i="1" dirty="0"/>
              <a:t>c’est</a:t>
            </a:r>
            <a:r>
              <a:rPr lang="mr-IN" i="1" dirty="0"/>
              <a:t>…</a:t>
            </a:r>
            <a:r>
              <a:rPr lang="fr-FR" i="1" dirty="0"/>
              <a:t>.</a:t>
            </a:r>
            <a:r>
              <a:rPr lang="it-IT" i="1" dirty="0"/>
              <a:t> </a:t>
            </a:r>
            <a:r>
              <a:rPr lang="it-IT" i="1" dirty="0" err="1"/>
              <a:t>que</a:t>
            </a:r>
            <a:r>
              <a:rPr lang="it-IT" i="1" dirty="0"/>
              <a:t>/qui</a:t>
            </a:r>
            <a:endParaRPr lang="it-IT" dirty="0"/>
          </a:p>
          <a:p>
            <a:pPr lvl="1"/>
            <a:r>
              <a:rPr lang="it-IT" i="1" u="sng" dirty="0"/>
              <a:t>C’est</a:t>
            </a:r>
            <a:r>
              <a:rPr lang="it-IT" i="1" dirty="0"/>
              <a:t> </a:t>
            </a:r>
            <a:r>
              <a:rPr lang="it-IT" dirty="0" err="1"/>
              <a:t>quand</a:t>
            </a:r>
            <a:r>
              <a:rPr lang="it-IT" i="1" dirty="0"/>
              <a:t> </a:t>
            </a:r>
            <a:r>
              <a:rPr lang="it-IT" i="1" u="sng" dirty="0" err="1"/>
              <a:t>que</a:t>
            </a:r>
            <a:r>
              <a:rPr lang="it-IT" i="1" dirty="0"/>
              <a:t> </a:t>
            </a:r>
            <a:r>
              <a:rPr lang="it-IT" dirty="0"/>
              <a:t>tu pars? </a:t>
            </a:r>
            <a:r>
              <a:rPr lang="it-IT" i="1" u="sng" dirty="0"/>
              <a:t>C’est</a:t>
            </a:r>
            <a:r>
              <a:rPr lang="it-IT" i="1" dirty="0"/>
              <a:t> </a:t>
            </a:r>
            <a:r>
              <a:rPr lang="it-IT" dirty="0" err="1"/>
              <a:t>quoi</a:t>
            </a:r>
            <a:r>
              <a:rPr lang="it-IT" i="1" dirty="0"/>
              <a:t> </a:t>
            </a:r>
            <a:r>
              <a:rPr lang="it-IT" i="1" u="sng" dirty="0" err="1"/>
              <a:t>que</a:t>
            </a:r>
            <a:r>
              <a:rPr lang="it-IT" i="1" dirty="0"/>
              <a:t> </a:t>
            </a:r>
            <a:r>
              <a:rPr lang="it-IT" dirty="0"/>
              <a:t>tu </a:t>
            </a:r>
            <a:r>
              <a:rPr lang="it-IT" dirty="0" err="1"/>
              <a:t>regardes</a:t>
            </a:r>
            <a:r>
              <a:rPr lang="it-IT" dirty="0"/>
              <a:t>? </a:t>
            </a:r>
            <a:r>
              <a:rPr lang="it-IT" i="1" u="sng" dirty="0"/>
              <a:t>C’est</a:t>
            </a:r>
            <a:r>
              <a:rPr lang="it-IT" i="1" dirty="0"/>
              <a:t> </a:t>
            </a:r>
            <a:r>
              <a:rPr lang="it-IT" dirty="0"/>
              <a:t>qui</a:t>
            </a:r>
            <a:r>
              <a:rPr lang="it-IT" i="1" dirty="0"/>
              <a:t> </a:t>
            </a:r>
            <a:r>
              <a:rPr lang="it-IT" i="1" u="sng" dirty="0" err="1"/>
              <a:t>que</a:t>
            </a:r>
            <a:r>
              <a:rPr lang="it-IT" i="1" dirty="0"/>
              <a:t> </a:t>
            </a:r>
            <a:r>
              <a:rPr lang="it-IT" dirty="0"/>
              <a:t>tu </a:t>
            </a:r>
            <a:r>
              <a:rPr lang="it-IT" dirty="0" err="1"/>
              <a:t>attends</a:t>
            </a:r>
            <a:r>
              <a:rPr lang="it-IT" dirty="0"/>
              <a:t>? </a:t>
            </a:r>
            <a:r>
              <a:rPr lang="it-IT" i="1" u="sng" dirty="0"/>
              <a:t>C’est</a:t>
            </a:r>
            <a:r>
              <a:rPr lang="it-IT" i="1" dirty="0"/>
              <a:t> </a:t>
            </a:r>
            <a:r>
              <a:rPr lang="it-IT" dirty="0" err="1"/>
              <a:t>où</a:t>
            </a:r>
            <a:r>
              <a:rPr lang="it-IT" i="1" dirty="0"/>
              <a:t> </a:t>
            </a:r>
            <a:r>
              <a:rPr lang="it-IT" i="1" u="sng" dirty="0" err="1"/>
              <a:t>que</a:t>
            </a:r>
            <a:r>
              <a:rPr lang="it-IT" i="1" dirty="0"/>
              <a:t> </a:t>
            </a:r>
            <a:r>
              <a:rPr lang="it-IT" dirty="0"/>
              <a:t>tu </a:t>
            </a:r>
            <a:r>
              <a:rPr lang="it-IT" dirty="0" err="1"/>
              <a:t>vas</a:t>
            </a:r>
            <a:r>
              <a:rPr lang="it-IT" dirty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/>
              <a:t>Terme </a:t>
            </a:r>
            <a:r>
              <a:rPr lang="it-IT" dirty="0" err="1"/>
              <a:t>interrogatif</a:t>
            </a:r>
            <a:r>
              <a:rPr lang="it-IT" dirty="0"/>
              <a:t> </a:t>
            </a:r>
            <a:r>
              <a:rPr lang="it-IT" dirty="0" err="1"/>
              <a:t>suivi</a:t>
            </a:r>
            <a:r>
              <a:rPr lang="it-IT" dirty="0"/>
              <a:t> de </a:t>
            </a:r>
            <a:r>
              <a:rPr lang="it-IT" i="1" dirty="0" err="1"/>
              <a:t>que</a:t>
            </a:r>
            <a:r>
              <a:rPr lang="it-IT" dirty="0"/>
              <a:t> (</a:t>
            </a:r>
            <a:r>
              <a:rPr lang="it-IT" dirty="0" err="1"/>
              <a:t>usage</a:t>
            </a:r>
            <a:r>
              <a:rPr lang="it-IT" dirty="0"/>
              <a:t> </a:t>
            </a:r>
            <a:r>
              <a:rPr lang="it-IT" dirty="0" err="1"/>
              <a:t>limité</a:t>
            </a:r>
            <a:r>
              <a:rPr lang="it-IT" dirty="0"/>
              <a:t>- </a:t>
            </a:r>
            <a:r>
              <a:rPr lang="it-IT" dirty="0" err="1"/>
              <a:t>perçu</a:t>
            </a:r>
            <a:r>
              <a:rPr lang="it-IT" dirty="0"/>
              <a:t> </a:t>
            </a:r>
            <a:r>
              <a:rPr lang="it-IT" dirty="0" err="1"/>
              <a:t>comme</a:t>
            </a:r>
            <a:r>
              <a:rPr lang="it-IT" dirty="0"/>
              <a:t> </a:t>
            </a:r>
            <a:r>
              <a:rPr lang="it-IT" dirty="0" err="1"/>
              <a:t>très</a:t>
            </a:r>
            <a:r>
              <a:rPr lang="it-IT" dirty="0"/>
              <a:t> </a:t>
            </a:r>
            <a:r>
              <a:rPr lang="it-IT" dirty="0" err="1"/>
              <a:t>populaire</a:t>
            </a:r>
            <a:r>
              <a:rPr lang="it-IT" dirty="0"/>
              <a:t>)</a:t>
            </a:r>
            <a:endParaRPr lang="it-IT" i="1" dirty="0"/>
          </a:p>
          <a:p>
            <a:pPr lvl="1"/>
            <a:r>
              <a:rPr lang="it-IT" i="1" dirty="0" err="1"/>
              <a:t>Où</a:t>
            </a:r>
            <a:r>
              <a:rPr lang="it-IT" i="1" dirty="0"/>
              <a:t> </a:t>
            </a:r>
            <a:r>
              <a:rPr lang="it-IT" i="1" dirty="0" err="1"/>
              <a:t>que</a:t>
            </a:r>
            <a:r>
              <a:rPr lang="it-IT" i="1" dirty="0"/>
              <a:t> tu </a:t>
            </a:r>
            <a:r>
              <a:rPr lang="it-IT" i="1" dirty="0" err="1"/>
              <a:t>vas</a:t>
            </a:r>
            <a:r>
              <a:rPr lang="it-IT" i="1" dirty="0"/>
              <a:t>? </a:t>
            </a:r>
            <a:r>
              <a:rPr lang="it-IT" i="1" dirty="0" err="1"/>
              <a:t>Quand</a:t>
            </a:r>
            <a:r>
              <a:rPr lang="it-IT" i="1" dirty="0"/>
              <a:t> </a:t>
            </a:r>
            <a:r>
              <a:rPr lang="it-IT" i="1" dirty="0" err="1"/>
              <a:t>que</a:t>
            </a:r>
            <a:r>
              <a:rPr lang="it-IT" i="1" dirty="0"/>
              <a:t> tu </a:t>
            </a:r>
            <a:r>
              <a:rPr lang="it-IT" i="1" dirty="0" err="1"/>
              <a:t>reviens</a:t>
            </a:r>
            <a:r>
              <a:rPr lang="it-IT" i="1" dirty="0"/>
              <a:t>? Qui </a:t>
            </a:r>
            <a:r>
              <a:rPr lang="it-IT" i="1" dirty="0" err="1"/>
              <a:t>que</a:t>
            </a:r>
            <a:r>
              <a:rPr lang="it-IT" i="1" dirty="0"/>
              <a:t> tu </a:t>
            </a:r>
            <a:r>
              <a:rPr lang="it-IT" i="1" dirty="0" err="1"/>
              <a:t>attends</a:t>
            </a:r>
            <a:r>
              <a:rPr lang="it-IT" i="1" dirty="0"/>
              <a:t>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70707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551271" y="2861533"/>
            <a:ext cx="8229600" cy="990600"/>
          </a:xfrm>
        </p:spPr>
        <p:txBody>
          <a:bodyPr/>
          <a:lstStyle/>
          <a:p>
            <a:r>
              <a:rPr lang="it-IT" dirty="0"/>
              <a:t>L’EXCLAMATION</a:t>
            </a:r>
          </a:p>
        </p:txBody>
      </p:sp>
    </p:spTree>
    <p:extLst>
      <p:ext uri="{BB962C8B-B14F-4D97-AF65-F5344CB8AC3E}">
        <p14:creationId xmlns:p14="http://schemas.microsoft.com/office/powerpoint/2010/main" val="12839023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</a:t>
            </a:r>
            <a:r>
              <a:rPr lang="it-IT" dirty="0" err="1"/>
              <a:t>exclamation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Affectivité</a:t>
            </a:r>
            <a:r>
              <a:rPr lang="it-IT" dirty="0"/>
              <a:t>, </a:t>
            </a:r>
            <a:r>
              <a:rPr lang="it-IT" dirty="0" err="1"/>
              <a:t>sentiment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locuteur</a:t>
            </a:r>
            <a:r>
              <a:rPr lang="it-IT" dirty="0"/>
              <a:t> à l’</a:t>
            </a:r>
            <a:r>
              <a:rPr lang="it-IT" dirty="0" err="1"/>
              <a:t>égard</a:t>
            </a:r>
            <a:r>
              <a:rPr lang="it-IT" dirty="0"/>
              <a:t> de son </a:t>
            </a:r>
            <a:r>
              <a:rPr lang="it-IT" dirty="0" err="1"/>
              <a:t>énoncé</a:t>
            </a:r>
            <a:r>
              <a:rPr lang="it-IT" dirty="0"/>
              <a:t> &gt; </a:t>
            </a:r>
            <a:r>
              <a:rPr lang="it-IT" dirty="0" err="1"/>
              <a:t>manifestation</a:t>
            </a:r>
            <a:r>
              <a:rPr lang="it-IT" dirty="0"/>
              <a:t> de la </a:t>
            </a:r>
            <a:r>
              <a:rPr lang="it-IT" b="1" dirty="0" err="1"/>
              <a:t>subjectivité</a:t>
            </a:r>
            <a:r>
              <a:rPr lang="it-IT" dirty="0"/>
              <a:t>, </a:t>
            </a:r>
            <a:r>
              <a:rPr lang="it-IT" dirty="0" err="1"/>
              <a:t>rôle</a:t>
            </a:r>
            <a:r>
              <a:rPr lang="it-IT" dirty="0"/>
              <a:t> </a:t>
            </a:r>
            <a:r>
              <a:rPr lang="it-IT" dirty="0" err="1"/>
              <a:t>interlocutoire</a:t>
            </a:r>
            <a:r>
              <a:rPr lang="it-IT" dirty="0"/>
              <a:t> (</a:t>
            </a:r>
            <a:r>
              <a:rPr lang="it-IT" dirty="0" err="1"/>
              <a:t>d’appel</a:t>
            </a:r>
            <a:r>
              <a:rPr lang="it-IT" dirty="0"/>
              <a:t> à l’</a:t>
            </a:r>
            <a:r>
              <a:rPr lang="it-IT" dirty="0" err="1"/>
              <a:t>interlocuteur</a:t>
            </a:r>
            <a:r>
              <a:rPr lang="it-IT" dirty="0"/>
              <a:t>, </a:t>
            </a:r>
            <a:r>
              <a:rPr lang="it-IT" dirty="0" err="1"/>
              <a:t>comme</a:t>
            </a:r>
            <a:r>
              <a:rPr lang="it-IT" dirty="0"/>
              <a:t> l’</a:t>
            </a:r>
            <a:r>
              <a:rPr lang="it-IT" dirty="0" err="1"/>
              <a:t>interjection</a:t>
            </a:r>
            <a:r>
              <a:rPr lang="it-IT" dirty="0"/>
              <a:t> par </a:t>
            </a:r>
            <a:r>
              <a:rPr lang="it-IT" dirty="0" err="1"/>
              <a:t>exemple</a:t>
            </a:r>
            <a:r>
              <a:rPr lang="it-IT" dirty="0"/>
              <a:t>)</a:t>
            </a:r>
          </a:p>
          <a:p>
            <a:pPr marL="274320" lvl="1" indent="0">
              <a:buNone/>
            </a:pPr>
            <a:endParaRPr lang="it-IT" dirty="0"/>
          </a:p>
          <a:p>
            <a:r>
              <a:rPr lang="it-IT" dirty="0"/>
              <a:t>L’</a:t>
            </a:r>
            <a:r>
              <a:rPr lang="it-IT" dirty="0" err="1"/>
              <a:t>intonation</a:t>
            </a:r>
            <a:r>
              <a:rPr lang="it-IT" dirty="0"/>
              <a:t> </a:t>
            </a:r>
            <a:r>
              <a:rPr lang="it-IT" dirty="0" err="1"/>
              <a:t>suffit</a:t>
            </a:r>
            <a:r>
              <a:rPr lang="it-IT" dirty="0"/>
              <a:t> </a:t>
            </a:r>
            <a:r>
              <a:rPr lang="it-IT" dirty="0" err="1"/>
              <a:t>parfois</a:t>
            </a:r>
            <a:r>
              <a:rPr lang="it-IT" dirty="0"/>
              <a:t> : Tu es </a:t>
            </a:r>
            <a:r>
              <a:rPr lang="it-IT" dirty="0" err="1"/>
              <a:t>fou</a:t>
            </a:r>
            <a:r>
              <a:rPr lang="it-IT" dirty="0"/>
              <a:t>!</a:t>
            </a:r>
          </a:p>
          <a:p>
            <a:pPr lvl="1"/>
            <a:r>
              <a:rPr lang="it-IT" dirty="0" err="1"/>
              <a:t>Courbe</a:t>
            </a:r>
            <a:r>
              <a:rPr lang="it-IT" dirty="0"/>
              <a:t> montante + </a:t>
            </a:r>
            <a:r>
              <a:rPr lang="it-IT" dirty="0" err="1"/>
              <a:t>allongement</a:t>
            </a:r>
            <a:r>
              <a:rPr lang="it-IT" dirty="0"/>
              <a:t> </a:t>
            </a:r>
            <a:r>
              <a:rPr lang="it-IT" dirty="0" err="1"/>
              <a:t>syllabe</a:t>
            </a:r>
            <a:r>
              <a:rPr lang="it-IT" dirty="0"/>
              <a:t> finale:</a:t>
            </a:r>
            <a:r>
              <a:rPr lang="it-IT" i="1" dirty="0"/>
              <a:t> C’est bon!</a:t>
            </a:r>
          </a:p>
          <a:p>
            <a:pPr marL="548640" lvl="2" indent="0">
              <a:buNone/>
            </a:pPr>
            <a:r>
              <a:rPr lang="it-IT" dirty="0" err="1"/>
              <a:t>Exprimer</a:t>
            </a:r>
            <a:r>
              <a:rPr lang="it-IT" dirty="0"/>
              <a:t> un </a:t>
            </a:r>
            <a:r>
              <a:rPr lang="it-IT" dirty="0" err="1"/>
              <a:t>accord</a:t>
            </a:r>
            <a:r>
              <a:rPr lang="it-IT" dirty="0"/>
              <a:t>, un </a:t>
            </a:r>
            <a:r>
              <a:rPr lang="it-IT" dirty="0" err="1"/>
              <a:t>point</a:t>
            </a:r>
            <a:r>
              <a:rPr lang="it-IT" dirty="0"/>
              <a:t> de </a:t>
            </a:r>
            <a:r>
              <a:rPr lang="it-IT" dirty="0" err="1"/>
              <a:t>vue</a:t>
            </a:r>
            <a:r>
              <a:rPr lang="it-IT" dirty="0"/>
              <a:t> </a:t>
            </a:r>
            <a:r>
              <a:rPr lang="it-IT" dirty="0" err="1"/>
              <a:t>partageable</a:t>
            </a:r>
            <a:endParaRPr lang="it-IT" dirty="0"/>
          </a:p>
          <a:p>
            <a:pPr lvl="1"/>
            <a:r>
              <a:rPr lang="it-IT" dirty="0" err="1"/>
              <a:t>Courbe</a:t>
            </a:r>
            <a:r>
              <a:rPr lang="it-IT" dirty="0"/>
              <a:t> </a:t>
            </a:r>
            <a:r>
              <a:rPr lang="it-IT" dirty="0" err="1"/>
              <a:t>descendante</a:t>
            </a:r>
            <a:r>
              <a:rPr lang="it-IT" dirty="0"/>
              <a:t> d’une note haute à une finale basse: </a:t>
            </a:r>
            <a:r>
              <a:rPr lang="it-IT" i="1" dirty="0"/>
              <a:t>Ah </a:t>
            </a:r>
            <a:r>
              <a:rPr lang="it-IT" i="1" dirty="0" err="1"/>
              <a:t>tiens</a:t>
            </a:r>
            <a:r>
              <a:rPr lang="it-IT" i="1" dirty="0"/>
              <a:t>!</a:t>
            </a:r>
          </a:p>
          <a:p>
            <a:pPr lvl="2"/>
            <a:r>
              <a:rPr lang="it-IT" dirty="0" err="1"/>
              <a:t>Exprimer</a:t>
            </a:r>
            <a:r>
              <a:rPr lang="it-IT" dirty="0"/>
              <a:t> une </a:t>
            </a:r>
            <a:r>
              <a:rPr lang="it-IT" dirty="0" err="1"/>
              <a:t>distance</a:t>
            </a:r>
            <a:endParaRPr lang="it-IT" dirty="0"/>
          </a:p>
          <a:p>
            <a:pPr lvl="1"/>
            <a:r>
              <a:rPr lang="it-IT" dirty="0" err="1"/>
              <a:t>Courbe</a:t>
            </a:r>
            <a:r>
              <a:rPr lang="it-IT" dirty="0"/>
              <a:t> haute et </a:t>
            </a:r>
            <a:r>
              <a:rPr lang="it-IT" dirty="0" err="1"/>
              <a:t>plate</a:t>
            </a:r>
            <a:r>
              <a:rPr lang="it-IT" dirty="0"/>
              <a:t>: </a:t>
            </a:r>
            <a:r>
              <a:rPr lang="it-IT" i="1" dirty="0"/>
              <a:t>oh la la! C’est </a:t>
            </a:r>
            <a:r>
              <a:rPr lang="it-IT" i="1" dirty="0" err="1"/>
              <a:t>pas</a:t>
            </a:r>
            <a:r>
              <a:rPr lang="it-IT" i="1" dirty="0"/>
              <a:t> </a:t>
            </a:r>
            <a:r>
              <a:rPr lang="it-IT" i="1" dirty="0" err="1"/>
              <a:t>vrai</a:t>
            </a:r>
            <a:r>
              <a:rPr lang="it-IT" i="1" dirty="0"/>
              <a:t>!</a:t>
            </a:r>
          </a:p>
          <a:p>
            <a:pPr lvl="2"/>
            <a:r>
              <a:rPr lang="it-IT" dirty="0" err="1"/>
              <a:t>Exprimer</a:t>
            </a:r>
            <a:r>
              <a:rPr lang="it-IT" dirty="0"/>
              <a:t> une </a:t>
            </a:r>
            <a:r>
              <a:rPr lang="it-IT" dirty="0" err="1"/>
              <a:t>surprise</a:t>
            </a:r>
            <a:r>
              <a:rPr lang="it-IT" dirty="0"/>
              <a:t>, un </a:t>
            </a:r>
            <a:r>
              <a:rPr lang="it-IT" dirty="0" err="1"/>
              <a:t>étonnement</a:t>
            </a:r>
            <a:r>
              <a:rPr lang="it-IT" dirty="0"/>
              <a:t> (à </a:t>
            </a:r>
            <a:r>
              <a:rPr lang="it-IT" dirty="0" err="1"/>
              <a:t>valeur</a:t>
            </a:r>
            <a:r>
              <a:rPr lang="it-IT" dirty="0"/>
              <a:t> positive </a:t>
            </a:r>
            <a:r>
              <a:rPr lang="it-IT" dirty="0" err="1"/>
              <a:t>ou</a:t>
            </a:r>
            <a:r>
              <a:rPr lang="it-IT" dirty="0"/>
              <a:t> </a:t>
            </a:r>
            <a:r>
              <a:rPr lang="it-IT" dirty="0" err="1"/>
              <a:t>négative</a:t>
            </a:r>
            <a:r>
              <a:rPr lang="it-IT" dirty="0"/>
              <a:t>)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098391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Structures</a:t>
            </a:r>
            <a:r>
              <a:rPr lang="it-IT" dirty="0"/>
              <a:t> </a:t>
            </a:r>
            <a:r>
              <a:rPr lang="it-IT" dirty="0" err="1"/>
              <a:t>exclamatives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Phrases</a:t>
            </a:r>
            <a:r>
              <a:rPr lang="it-IT" dirty="0"/>
              <a:t> </a:t>
            </a:r>
            <a:r>
              <a:rPr lang="it-IT" dirty="0" err="1"/>
              <a:t>incomplètes</a:t>
            </a:r>
            <a:r>
              <a:rPr lang="it-IT" dirty="0"/>
              <a:t> :</a:t>
            </a:r>
          </a:p>
          <a:p>
            <a:pPr lvl="1"/>
            <a:r>
              <a:rPr lang="it-IT" dirty="0"/>
              <a:t>Tu m’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fait</a:t>
            </a:r>
            <a:r>
              <a:rPr lang="it-IT" dirty="0"/>
              <a:t> une </a:t>
            </a:r>
            <a:r>
              <a:rPr lang="it-IT" dirty="0" err="1"/>
              <a:t>peur</a:t>
            </a:r>
            <a:r>
              <a:rPr lang="it-IT" dirty="0"/>
              <a:t>!</a:t>
            </a:r>
          </a:p>
          <a:p>
            <a:pPr lvl="1"/>
            <a:r>
              <a:rPr lang="it-IT" dirty="0"/>
              <a:t>Elle </a:t>
            </a:r>
            <a:r>
              <a:rPr lang="it-IT" dirty="0" err="1"/>
              <a:t>était</a:t>
            </a:r>
            <a:r>
              <a:rPr lang="it-IT" dirty="0"/>
              <a:t> si </a:t>
            </a:r>
            <a:r>
              <a:rPr lang="it-IT" dirty="0" err="1"/>
              <a:t>jolie</a:t>
            </a:r>
            <a:r>
              <a:rPr lang="it-IT" dirty="0"/>
              <a:t>! Il est </a:t>
            </a:r>
            <a:r>
              <a:rPr lang="it-IT" dirty="0" err="1"/>
              <a:t>tellement</a:t>
            </a:r>
            <a:r>
              <a:rPr lang="it-IT" dirty="0"/>
              <a:t> gentil!</a:t>
            </a:r>
          </a:p>
          <a:p>
            <a:pPr lvl="1"/>
            <a:r>
              <a:rPr lang="it-IT" dirty="0" err="1"/>
              <a:t>S’il</a:t>
            </a:r>
            <a:r>
              <a:rPr lang="it-IT" dirty="0"/>
              <a:t> </a:t>
            </a:r>
            <a:r>
              <a:rPr lang="it-IT" dirty="0" err="1"/>
              <a:t>faisait</a:t>
            </a:r>
            <a:r>
              <a:rPr lang="it-IT" dirty="0"/>
              <a:t> </a:t>
            </a:r>
            <a:r>
              <a:rPr lang="it-IT" dirty="0" err="1"/>
              <a:t>beau</a:t>
            </a:r>
            <a:r>
              <a:rPr lang="it-IT" dirty="0"/>
              <a:t>!</a:t>
            </a:r>
          </a:p>
          <a:p>
            <a:pPr lvl="1"/>
            <a:r>
              <a:rPr lang="it-IT" dirty="0"/>
              <a:t>&gt;à l’</a:t>
            </a:r>
            <a:r>
              <a:rPr lang="it-IT" dirty="0" err="1"/>
              <a:t>oral</a:t>
            </a:r>
            <a:r>
              <a:rPr lang="it-IT" dirty="0"/>
              <a:t> : part d’implicite </a:t>
            </a:r>
            <a:r>
              <a:rPr lang="it-IT" dirty="0" err="1"/>
              <a:t>possible</a:t>
            </a:r>
            <a:r>
              <a:rPr lang="it-IT" dirty="0"/>
              <a:t> situation de </a:t>
            </a:r>
            <a:r>
              <a:rPr lang="it-IT" dirty="0" err="1"/>
              <a:t>communication</a:t>
            </a:r>
            <a:endParaRPr lang="it-IT" dirty="0"/>
          </a:p>
          <a:p>
            <a:pPr lvl="1"/>
            <a:endParaRPr lang="it-IT" dirty="0"/>
          </a:p>
          <a:p>
            <a:r>
              <a:rPr lang="it-IT" dirty="0" err="1"/>
              <a:t>Phrase</a:t>
            </a:r>
            <a:r>
              <a:rPr lang="it-IT" dirty="0"/>
              <a:t> non-verbale/ </a:t>
            </a:r>
            <a:r>
              <a:rPr lang="it-IT" dirty="0" err="1"/>
              <a:t>phrase</a:t>
            </a:r>
            <a:r>
              <a:rPr lang="it-IT" dirty="0"/>
              <a:t> nominale</a:t>
            </a:r>
          </a:p>
          <a:p>
            <a:pPr lvl="1"/>
            <a:r>
              <a:rPr lang="it-IT" dirty="0" err="1"/>
              <a:t>Cette</a:t>
            </a:r>
            <a:r>
              <a:rPr lang="it-IT" dirty="0"/>
              <a:t> folle!</a:t>
            </a:r>
          </a:p>
          <a:p>
            <a:pPr lvl="1"/>
            <a:r>
              <a:rPr lang="it-IT" dirty="0"/>
              <a:t>L’</a:t>
            </a:r>
            <a:r>
              <a:rPr lang="it-IT" dirty="0" err="1"/>
              <a:t>imbécile</a:t>
            </a:r>
            <a:r>
              <a:rPr lang="it-IT" dirty="0"/>
              <a:t>!</a:t>
            </a:r>
          </a:p>
          <a:p>
            <a:pPr lvl="1"/>
            <a:r>
              <a:rPr lang="it-IT" dirty="0"/>
              <a:t>Un </a:t>
            </a:r>
            <a:r>
              <a:rPr lang="it-IT" dirty="0" err="1"/>
              <a:t>vrai</a:t>
            </a:r>
            <a:r>
              <a:rPr lang="it-IT" dirty="0"/>
              <a:t> </a:t>
            </a:r>
            <a:r>
              <a:rPr lang="it-IT" dirty="0" err="1"/>
              <a:t>scandale</a:t>
            </a:r>
            <a:r>
              <a:rPr lang="it-IT" dirty="0"/>
              <a:t>!</a:t>
            </a:r>
          </a:p>
          <a:p>
            <a:pPr lvl="1"/>
            <a:endParaRPr lang="it-IT" dirty="0"/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800695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Structures</a:t>
            </a:r>
            <a:r>
              <a:rPr lang="it-IT" dirty="0"/>
              <a:t> (</a:t>
            </a:r>
            <a:r>
              <a:rPr lang="it-IT" dirty="0" err="1"/>
              <a:t>registre</a:t>
            </a:r>
            <a:r>
              <a:rPr lang="it-IT" dirty="0"/>
              <a:t> </a:t>
            </a:r>
            <a:r>
              <a:rPr lang="it-IT" dirty="0" err="1"/>
              <a:t>soutenu</a:t>
            </a:r>
            <a:r>
              <a:rPr lang="it-IT" dirty="0"/>
              <a:t>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Inversion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sujet</a:t>
            </a:r>
            <a:endParaRPr lang="it-IT" dirty="0"/>
          </a:p>
          <a:p>
            <a:pPr lvl="1"/>
            <a:r>
              <a:rPr lang="it-IT" dirty="0"/>
              <a:t>Est-il </a:t>
            </a:r>
            <a:r>
              <a:rPr lang="it-IT" dirty="0" err="1"/>
              <a:t>bête</a:t>
            </a:r>
            <a:r>
              <a:rPr lang="it-IT" dirty="0"/>
              <a:t>!</a:t>
            </a:r>
          </a:p>
          <a:p>
            <a:pPr lvl="1"/>
            <a:r>
              <a:rPr lang="it-IT" dirty="0"/>
              <a:t>Ce </a:t>
            </a:r>
            <a:r>
              <a:rPr lang="it-IT" dirty="0" err="1"/>
              <a:t>paysage</a:t>
            </a:r>
            <a:r>
              <a:rPr lang="it-IT" dirty="0"/>
              <a:t> n’est-il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magnifique</a:t>
            </a:r>
            <a:r>
              <a:rPr lang="it-IT" dirty="0"/>
              <a:t>!</a:t>
            </a:r>
          </a:p>
          <a:p>
            <a:pPr lvl="1"/>
            <a:endParaRPr lang="it-IT" dirty="0"/>
          </a:p>
          <a:p>
            <a:r>
              <a:rPr lang="it-IT" dirty="0" err="1"/>
              <a:t>Mots</a:t>
            </a:r>
            <a:r>
              <a:rPr lang="it-IT" dirty="0"/>
              <a:t> </a:t>
            </a:r>
            <a:r>
              <a:rPr lang="it-IT" dirty="0" err="1"/>
              <a:t>exclamatifs</a:t>
            </a:r>
            <a:r>
              <a:rPr lang="it-IT" dirty="0"/>
              <a:t> “le </a:t>
            </a:r>
            <a:r>
              <a:rPr lang="it-IT" dirty="0" err="1"/>
              <a:t>haut</a:t>
            </a:r>
            <a:r>
              <a:rPr lang="it-IT" dirty="0"/>
              <a:t> </a:t>
            </a:r>
            <a:r>
              <a:rPr lang="it-IT" dirty="0" err="1"/>
              <a:t>degré</a:t>
            </a:r>
            <a:r>
              <a:rPr lang="it-IT" dirty="0"/>
              <a:t>”</a:t>
            </a:r>
          </a:p>
          <a:p>
            <a:pPr lvl="1"/>
            <a:r>
              <a:rPr lang="it-IT" i="1" dirty="0" err="1"/>
              <a:t>Que</a:t>
            </a:r>
            <a:r>
              <a:rPr lang="it-IT" dirty="0"/>
              <a:t> </a:t>
            </a:r>
            <a:r>
              <a:rPr lang="it-IT" i="1" dirty="0"/>
              <a:t>de - </a:t>
            </a:r>
            <a:r>
              <a:rPr lang="it-IT" dirty="0"/>
              <a:t> </a:t>
            </a:r>
            <a:r>
              <a:rPr lang="it-IT" i="1" dirty="0" err="1"/>
              <a:t>Combien</a:t>
            </a:r>
            <a:r>
              <a:rPr lang="it-IT" dirty="0"/>
              <a:t> </a:t>
            </a:r>
            <a:r>
              <a:rPr lang="it-IT" i="1" dirty="0"/>
              <a:t>de</a:t>
            </a:r>
            <a:r>
              <a:rPr lang="it-IT" dirty="0"/>
              <a:t> +SN</a:t>
            </a:r>
          </a:p>
          <a:p>
            <a:pPr lvl="2"/>
            <a:r>
              <a:rPr lang="it-IT" i="1" dirty="0" err="1"/>
              <a:t>Que</a:t>
            </a:r>
            <a:r>
              <a:rPr lang="it-IT" i="1" dirty="0"/>
              <a:t> d’eau! </a:t>
            </a:r>
          </a:p>
          <a:p>
            <a:pPr lvl="2"/>
            <a:r>
              <a:rPr lang="it-IT" i="1" dirty="0" err="1"/>
              <a:t>Ô</a:t>
            </a:r>
            <a:r>
              <a:rPr lang="it-IT" i="1" dirty="0"/>
              <a:t> </a:t>
            </a:r>
            <a:r>
              <a:rPr lang="it-IT" i="1" dirty="0" err="1"/>
              <a:t>combien</a:t>
            </a:r>
            <a:r>
              <a:rPr lang="it-IT" i="1" dirty="0"/>
              <a:t> d’</a:t>
            </a:r>
            <a:r>
              <a:rPr lang="it-IT" i="1" dirty="0" err="1"/>
              <a:t>actions</a:t>
            </a:r>
            <a:r>
              <a:rPr lang="it-IT" i="1" dirty="0"/>
              <a:t>, </a:t>
            </a:r>
            <a:r>
              <a:rPr lang="it-IT" i="1" dirty="0" err="1"/>
              <a:t>combien</a:t>
            </a:r>
            <a:r>
              <a:rPr lang="it-IT" i="1" dirty="0"/>
              <a:t> d’exploits </a:t>
            </a:r>
            <a:r>
              <a:rPr lang="it-IT" i="1" dirty="0" err="1"/>
              <a:t>célèbres</a:t>
            </a:r>
            <a:r>
              <a:rPr lang="mr-IN" i="1" dirty="0"/>
              <a:t>…</a:t>
            </a:r>
            <a:r>
              <a:rPr lang="fr-FR" i="1" dirty="0"/>
              <a:t>.</a:t>
            </a:r>
          </a:p>
          <a:p>
            <a:pPr lvl="1"/>
            <a:r>
              <a:rPr lang="it-IT" i="1" dirty="0" err="1"/>
              <a:t>Que</a:t>
            </a:r>
            <a:r>
              <a:rPr lang="it-IT" i="1" dirty="0"/>
              <a:t>, </a:t>
            </a:r>
            <a:r>
              <a:rPr lang="it-IT" i="1" dirty="0" err="1"/>
              <a:t>Combien</a:t>
            </a:r>
            <a:r>
              <a:rPr lang="it-IT" i="1" dirty="0"/>
              <a:t> </a:t>
            </a:r>
          </a:p>
          <a:p>
            <a:pPr lvl="2"/>
            <a:r>
              <a:rPr lang="it-IT" dirty="0" err="1"/>
              <a:t>Que</a:t>
            </a:r>
            <a:r>
              <a:rPr lang="it-IT" dirty="0"/>
              <a:t> la </a:t>
            </a:r>
            <a:r>
              <a:rPr lang="it-IT" dirty="0" err="1"/>
              <a:t>nuit</a:t>
            </a:r>
            <a:r>
              <a:rPr lang="it-IT" dirty="0"/>
              <a:t> est </a:t>
            </a:r>
            <a:r>
              <a:rPr lang="it-IT" dirty="0" err="1"/>
              <a:t>douce</a:t>
            </a:r>
            <a:r>
              <a:rPr lang="it-IT" dirty="0"/>
              <a:t>!</a:t>
            </a:r>
          </a:p>
          <a:p>
            <a:pPr lvl="2"/>
            <a:r>
              <a:rPr lang="it-IT" dirty="0" err="1"/>
              <a:t>Combien</a:t>
            </a:r>
            <a:r>
              <a:rPr lang="it-IT" dirty="0"/>
              <a:t> la </a:t>
            </a:r>
            <a:r>
              <a:rPr lang="it-IT" dirty="0" err="1"/>
              <a:t>nuit</a:t>
            </a:r>
            <a:r>
              <a:rPr lang="it-IT" dirty="0"/>
              <a:t> est profonde!</a:t>
            </a:r>
          </a:p>
          <a:p>
            <a:pPr lvl="3"/>
            <a:r>
              <a:rPr lang="it-IT" dirty="0" err="1"/>
              <a:t>Exclamation</a:t>
            </a:r>
            <a:r>
              <a:rPr lang="it-IT" dirty="0"/>
              <a:t> </a:t>
            </a:r>
            <a:r>
              <a:rPr lang="it-IT" dirty="0" err="1"/>
              <a:t>indirecte</a:t>
            </a:r>
            <a:r>
              <a:rPr lang="it-IT" dirty="0"/>
              <a:t> “Je me </a:t>
            </a:r>
            <a:r>
              <a:rPr lang="it-IT" dirty="0" err="1"/>
              <a:t>rappelle</a:t>
            </a:r>
            <a:r>
              <a:rPr lang="it-IT" dirty="0"/>
              <a:t> </a:t>
            </a:r>
            <a:r>
              <a:rPr lang="it-IT" dirty="0" err="1"/>
              <a:t>combien</a:t>
            </a:r>
            <a:r>
              <a:rPr lang="it-IT" dirty="0"/>
              <a:t> je l’</a:t>
            </a:r>
            <a:r>
              <a:rPr lang="it-IT" dirty="0" err="1"/>
              <a:t>avais</a:t>
            </a:r>
            <a:r>
              <a:rPr lang="it-IT" dirty="0"/>
              <a:t> </a:t>
            </a:r>
            <a:r>
              <a:rPr lang="it-IT" dirty="0" err="1"/>
              <a:t>trouvé</a:t>
            </a:r>
            <a:r>
              <a:rPr lang="it-IT" dirty="0"/>
              <a:t> </a:t>
            </a:r>
            <a:r>
              <a:rPr lang="it-IT" dirty="0" err="1"/>
              <a:t>beau</a:t>
            </a:r>
            <a:r>
              <a:rPr lang="it-IT" dirty="0"/>
              <a:t>!”</a:t>
            </a:r>
          </a:p>
          <a:p>
            <a:pPr lvl="1"/>
            <a:endParaRPr lang="it-IT" i="1" dirty="0"/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421752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Structures</a:t>
            </a:r>
            <a:r>
              <a:rPr lang="it-IT" dirty="0"/>
              <a:t> </a:t>
            </a:r>
            <a:r>
              <a:rPr lang="it-IT" dirty="0" err="1"/>
              <a:t>exclamatives</a:t>
            </a:r>
            <a:r>
              <a:rPr lang="it-IT" dirty="0"/>
              <a:t> (</a:t>
            </a:r>
            <a:r>
              <a:rPr lang="it-IT" dirty="0" err="1"/>
              <a:t>registre</a:t>
            </a:r>
            <a:r>
              <a:rPr lang="it-IT" dirty="0"/>
              <a:t> </a:t>
            </a:r>
            <a:r>
              <a:rPr lang="it-IT" dirty="0" err="1"/>
              <a:t>courant</a:t>
            </a:r>
            <a:r>
              <a:rPr lang="it-IT" dirty="0"/>
              <a:t>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i="1" dirty="0" err="1"/>
              <a:t>Comme</a:t>
            </a:r>
            <a:r>
              <a:rPr lang="it-IT" i="1" dirty="0"/>
              <a:t> </a:t>
            </a:r>
            <a:endParaRPr lang="it-IT" dirty="0"/>
          </a:p>
          <a:p>
            <a:pPr lvl="1"/>
            <a:r>
              <a:rPr lang="it-IT" dirty="0"/>
              <a:t>Porte </a:t>
            </a:r>
            <a:r>
              <a:rPr lang="it-IT" dirty="0" err="1"/>
              <a:t>sur</a:t>
            </a:r>
            <a:r>
              <a:rPr lang="it-IT" dirty="0"/>
              <a:t> l’ </a:t>
            </a:r>
            <a:r>
              <a:rPr lang="it-IT" dirty="0" err="1"/>
              <a:t>adjectif</a:t>
            </a:r>
            <a:r>
              <a:rPr lang="it-IT" dirty="0"/>
              <a:t> </a:t>
            </a:r>
            <a:r>
              <a:rPr lang="it-IT" dirty="0" err="1"/>
              <a:t>attribut</a:t>
            </a:r>
            <a:r>
              <a:rPr lang="it-IT" dirty="0"/>
              <a:t>, un </a:t>
            </a:r>
            <a:r>
              <a:rPr lang="it-IT" dirty="0" err="1"/>
              <a:t>verbe</a:t>
            </a:r>
            <a:r>
              <a:rPr lang="it-IT" dirty="0"/>
              <a:t>, un </a:t>
            </a:r>
            <a:r>
              <a:rPr lang="it-IT" dirty="0" err="1"/>
              <a:t>adverbe</a:t>
            </a:r>
            <a:endParaRPr lang="it-IT" dirty="0"/>
          </a:p>
          <a:p>
            <a:pPr lvl="2"/>
            <a:r>
              <a:rPr lang="it-IT" dirty="0" err="1"/>
              <a:t>Comme</a:t>
            </a:r>
            <a:r>
              <a:rPr lang="it-IT" dirty="0"/>
              <a:t> tu es </a:t>
            </a:r>
            <a:r>
              <a:rPr lang="it-IT" dirty="0" err="1"/>
              <a:t>fort</a:t>
            </a:r>
            <a:r>
              <a:rPr lang="it-IT" dirty="0"/>
              <a:t>!</a:t>
            </a:r>
          </a:p>
          <a:p>
            <a:pPr lvl="2"/>
            <a:r>
              <a:rPr lang="it-IT" dirty="0" err="1"/>
              <a:t>Comme</a:t>
            </a:r>
            <a:r>
              <a:rPr lang="it-IT" dirty="0"/>
              <a:t> le </a:t>
            </a:r>
            <a:r>
              <a:rPr lang="it-IT" dirty="0" err="1"/>
              <a:t>temps</a:t>
            </a:r>
            <a:r>
              <a:rPr lang="it-IT" dirty="0"/>
              <a:t> passe vite </a:t>
            </a:r>
            <a:r>
              <a:rPr lang="it-IT" dirty="0" err="1"/>
              <a:t>quand</a:t>
            </a:r>
            <a:r>
              <a:rPr lang="it-IT" dirty="0"/>
              <a:t> on s’</a:t>
            </a:r>
            <a:r>
              <a:rPr lang="it-IT" dirty="0" err="1"/>
              <a:t>amuse</a:t>
            </a:r>
            <a:r>
              <a:rPr lang="it-IT" dirty="0"/>
              <a:t>!</a:t>
            </a:r>
          </a:p>
          <a:p>
            <a:pPr lvl="2"/>
            <a:r>
              <a:rPr lang="it-IT" dirty="0" err="1"/>
              <a:t>Comme</a:t>
            </a:r>
            <a:r>
              <a:rPr lang="it-IT" dirty="0"/>
              <a:t> </a:t>
            </a:r>
            <a:r>
              <a:rPr lang="it-IT" dirty="0" err="1"/>
              <a:t>vous</a:t>
            </a:r>
            <a:r>
              <a:rPr lang="it-IT" dirty="0"/>
              <a:t> </a:t>
            </a:r>
            <a:r>
              <a:rPr lang="it-IT" dirty="0" err="1"/>
              <a:t>êtes</a:t>
            </a:r>
            <a:r>
              <a:rPr lang="it-IT" dirty="0"/>
              <a:t> </a:t>
            </a:r>
            <a:r>
              <a:rPr lang="it-IT" dirty="0" err="1"/>
              <a:t>loin</a:t>
            </a:r>
            <a:r>
              <a:rPr lang="it-IT" dirty="0"/>
              <a:t>, </a:t>
            </a:r>
            <a:r>
              <a:rPr lang="it-IT" dirty="0" err="1"/>
              <a:t>paradis</a:t>
            </a:r>
            <a:r>
              <a:rPr lang="it-IT" dirty="0"/>
              <a:t> </a:t>
            </a:r>
            <a:r>
              <a:rPr lang="it-IT" dirty="0" err="1"/>
              <a:t>parfumé</a:t>
            </a:r>
            <a:r>
              <a:rPr lang="it-IT" dirty="0"/>
              <a:t> ! (Baudelaire)</a:t>
            </a:r>
          </a:p>
          <a:p>
            <a:pPr lvl="1"/>
            <a:endParaRPr lang="it-IT" dirty="0"/>
          </a:p>
          <a:p>
            <a:r>
              <a:rPr lang="it-IT" i="1" dirty="0"/>
              <a:t>Quel   </a:t>
            </a:r>
            <a:r>
              <a:rPr lang="it-IT" dirty="0"/>
              <a:t> (</a:t>
            </a:r>
            <a:r>
              <a:rPr lang="it-IT" dirty="0" err="1"/>
              <a:t>it</a:t>
            </a:r>
            <a:r>
              <a:rPr lang="it-IT" dirty="0"/>
              <a:t> : che!)</a:t>
            </a:r>
            <a:endParaRPr lang="it-IT" i="1" dirty="0"/>
          </a:p>
          <a:p>
            <a:pPr lvl="1"/>
            <a:r>
              <a:rPr lang="it-IT" dirty="0"/>
              <a:t>Quelle </a:t>
            </a:r>
            <a:r>
              <a:rPr lang="it-IT" dirty="0" err="1"/>
              <a:t>chaleur</a:t>
            </a:r>
            <a:r>
              <a:rPr lang="it-IT" dirty="0"/>
              <a:t>! Quel </a:t>
            </a:r>
            <a:r>
              <a:rPr lang="it-IT" dirty="0" err="1"/>
              <a:t>joli</a:t>
            </a:r>
            <a:r>
              <a:rPr lang="it-IT" dirty="0"/>
              <a:t> </a:t>
            </a:r>
            <a:r>
              <a:rPr lang="it-IT" dirty="0" err="1"/>
              <a:t>temps</a:t>
            </a:r>
            <a:r>
              <a:rPr lang="it-IT" dirty="0"/>
              <a:t>!</a:t>
            </a:r>
          </a:p>
          <a:p>
            <a:pPr lvl="1"/>
            <a:r>
              <a:rPr lang="it-IT" dirty="0"/>
              <a:t>Quelle </a:t>
            </a:r>
            <a:r>
              <a:rPr lang="it-IT" dirty="0" err="1"/>
              <a:t>idée</a:t>
            </a:r>
            <a:r>
              <a:rPr lang="it-IT" dirty="0"/>
              <a:t> il a </a:t>
            </a:r>
            <a:r>
              <a:rPr lang="it-IT" dirty="0" err="1"/>
              <a:t>eue</a:t>
            </a:r>
            <a:r>
              <a:rPr lang="it-IT" dirty="0"/>
              <a:t>!</a:t>
            </a:r>
          </a:p>
          <a:p>
            <a:pPr lvl="1"/>
            <a:endParaRPr lang="it-IT" dirty="0"/>
          </a:p>
          <a:p>
            <a:r>
              <a:rPr lang="it-IT" i="1" dirty="0"/>
              <a:t>Ce </a:t>
            </a:r>
            <a:r>
              <a:rPr lang="it-IT" i="1" dirty="0" err="1"/>
              <a:t>que</a:t>
            </a:r>
            <a:r>
              <a:rPr lang="it-IT" i="1" dirty="0"/>
              <a:t> </a:t>
            </a:r>
            <a:r>
              <a:rPr lang="it-IT" dirty="0"/>
              <a:t>/ </a:t>
            </a:r>
            <a:r>
              <a:rPr lang="it-IT" i="1" dirty="0" err="1"/>
              <a:t>qu’est</a:t>
            </a:r>
            <a:r>
              <a:rPr lang="it-IT" i="1" dirty="0"/>
              <a:t>-ce </a:t>
            </a:r>
            <a:r>
              <a:rPr lang="it-IT" i="1" dirty="0" err="1"/>
              <a:t>que</a:t>
            </a:r>
            <a:r>
              <a:rPr lang="it-IT" i="1" dirty="0"/>
              <a:t> </a:t>
            </a:r>
            <a:r>
              <a:rPr lang="it-IT" dirty="0"/>
              <a:t>&gt; </a:t>
            </a:r>
            <a:r>
              <a:rPr lang="it-IT" dirty="0" err="1"/>
              <a:t>français</a:t>
            </a:r>
            <a:r>
              <a:rPr lang="it-IT" dirty="0"/>
              <a:t> </a:t>
            </a:r>
            <a:r>
              <a:rPr lang="it-IT" dirty="0" err="1"/>
              <a:t>contemporain</a:t>
            </a:r>
            <a:r>
              <a:rPr lang="it-IT" dirty="0"/>
              <a:t> (</a:t>
            </a:r>
            <a:r>
              <a:rPr lang="it-IT" dirty="0" err="1"/>
              <a:t>it</a:t>
            </a:r>
            <a:r>
              <a:rPr lang="it-IT" dirty="0"/>
              <a:t>: quanto!)</a:t>
            </a:r>
          </a:p>
          <a:p>
            <a:pPr lvl="1"/>
            <a:r>
              <a:rPr lang="it-IT" dirty="0"/>
              <a:t>Ce </a:t>
            </a:r>
            <a:r>
              <a:rPr lang="it-IT" dirty="0" err="1"/>
              <a:t>qu’il</a:t>
            </a:r>
            <a:r>
              <a:rPr lang="it-IT" dirty="0"/>
              <a:t> est </a:t>
            </a:r>
            <a:r>
              <a:rPr lang="it-IT" dirty="0" err="1"/>
              <a:t>bête</a:t>
            </a:r>
            <a:r>
              <a:rPr lang="it-IT" dirty="0"/>
              <a:t>! (</a:t>
            </a:r>
            <a:r>
              <a:rPr lang="it-IT" dirty="0" err="1"/>
              <a:t>sk</a:t>
            </a:r>
            <a:r>
              <a:rPr lang="it-IT" dirty="0"/>
              <a:t>)</a:t>
            </a:r>
          </a:p>
          <a:p>
            <a:pPr lvl="1"/>
            <a:r>
              <a:rPr lang="it-IT" dirty="0" err="1"/>
              <a:t>Qu’est</a:t>
            </a:r>
            <a:r>
              <a:rPr lang="it-IT" dirty="0"/>
              <a:t>-ce </a:t>
            </a:r>
            <a:r>
              <a:rPr lang="it-IT" dirty="0" err="1"/>
              <a:t>qu’il</a:t>
            </a:r>
            <a:r>
              <a:rPr lang="it-IT" dirty="0"/>
              <a:t> m’</a:t>
            </a:r>
            <a:r>
              <a:rPr lang="it-IT" dirty="0" err="1"/>
              <a:t>énerve</a:t>
            </a:r>
            <a:r>
              <a:rPr lang="it-IT" dirty="0"/>
              <a:t>!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26581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</a:t>
            </a:r>
            <a:r>
              <a:rPr lang="it-IT" dirty="0" err="1"/>
              <a:t>modalisation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Phrase</a:t>
            </a:r>
            <a:r>
              <a:rPr lang="it-IT" dirty="0"/>
              <a:t> </a:t>
            </a:r>
            <a:r>
              <a:rPr lang="it-IT" dirty="0" err="1"/>
              <a:t>canonique</a:t>
            </a:r>
            <a:r>
              <a:rPr lang="it-IT" dirty="0"/>
              <a:t> SN+SV </a:t>
            </a:r>
            <a:r>
              <a:rPr lang="it-IT" dirty="0" err="1"/>
              <a:t>avec</a:t>
            </a:r>
            <a:r>
              <a:rPr lang="it-IT" dirty="0"/>
              <a:t> </a:t>
            </a:r>
            <a:r>
              <a:rPr lang="it-IT" dirty="0" err="1"/>
              <a:t>accord</a:t>
            </a:r>
            <a:r>
              <a:rPr lang="it-IT" dirty="0"/>
              <a:t> V et SN: </a:t>
            </a:r>
            <a:r>
              <a:rPr lang="it-IT" dirty="0" err="1"/>
              <a:t>phrase</a:t>
            </a:r>
            <a:r>
              <a:rPr lang="it-IT" dirty="0"/>
              <a:t> assertive/</a:t>
            </a:r>
            <a:r>
              <a:rPr lang="it-IT" dirty="0" err="1"/>
              <a:t>déclarative</a:t>
            </a:r>
            <a:r>
              <a:rPr lang="it-IT" dirty="0"/>
              <a:t> (</a:t>
            </a:r>
            <a:r>
              <a:rPr lang="it-IT" dirty="0" err="1"/>
              <a:t>peut-être</a:t>
            </a:r>
            <a:r>
              <a:rPr lang="it-IT" dirty="0"/>
              <a:t> la + </a:t>
            </a:r>
            <a:r>
              <a:rPr lang="it-IT" dirty="0" err="1"/>
              <a:t>fréquente</a:t>
            </a:r>
            <a:r>
              <a:rPr lang="it-IT" dirty="0"/>
              <a:t> à l’</a:t>
            </a:r>
            <a:r>
              <a:rPr lang="it-IT" dirty="0" err="1"/>
              <a:t>écrit</a:t>
            </a:r>
            <a:r>
              <a:rPr lang="it-IT" dirty="0"/>
              <a:t>). </a:t>
            </a:r>
            <a:r>
              <a:rPr lang="it-IT" dirty="0" err="1"/>
              <a:t>Phrase</a:t>
            </a:r>
            <a:r>
              <a:rPr lang="it-IT" dirty="0"/>
              <a:t>: </a:t>
            </a:r>
            <a:r>
              <a:rPr lang="it-IT" dirty="0" err="1"/>
              <a:t>résultat</a:t>
            </a:r>
            <a:r>
              <a:rPr lang="it-IT" dirty="0"/>
              <a:t> d’un </a:t>
            </a:r>
            <a:r>
              <a:rPr lang="it-IT" dirty="0" err="1"/>
              <a:t>réseau</a:t>
            </a:r>
            <a:r>
              <a:rPr lang="it-IT" dirty="0"/>
              <a:t> de </a:t>
            </a:r>
            <a:r>
              <a:rPr lang="it-IT" dirty="0" err="1"/>
              <a:t>dépendances</a:t>
            </a:r>
            <a:r>
              <a:rPr lang="it-IT" dirty="0"/>
              <a:t>.</a:t>
            </a:r>
          </a:p>
          <a:p>
            <a:endParaRPr lang="it-IT" dirty="0"/>
          </a:p>
          <a:p>
            <a:r>
              <a:rPr lang="it-IT" dirty="0"/>
              <a:t>Mais une </a:t>
            </a:r>
            <a:r>
              <a:rPr lang="it-IT" dirty="0" err="1"/>
              <a:t>phrase</a:t>
            </a:r>
            <a:r>
              <a:rPr lang="it-IT" dirty="0"/>
              <a:t> est </a:t>
            </a:r>
            <a:r>
              <a:rPr lang="it-IT" dirty="0" err="1"/>
              <a:t>aussi</a:t>
            </a:r>
            <a:r>
              <a:rPr lang="it-IT" dirty="0"/>
              <a:t> un </a:t>
            </a:r>
            <a:r>
              <a:rPr lang="it-IT" dirty="0" err="1"/>
              <a:t>énoncé</a:t>
            </a:r>
            <a:r>
              <a:rPr lang="it-IT" dirty="0"/>
              <a:t> :</a:t>
            </a:r>
          </a:p>
          <a:p>
            <a:pPr lvl="1"/>
            <a:r>
              <a:rPr lang="it-IT" dirty="0" err="1"/>
              <a:t>Énoncé</a:t>
            </a:r>
            <a:r>
              <a:rPr lang="it-IT" dirty="0"/>
              <a:t>: </a:t>
            </a:r>
            <a:r>
              <a:rPr lang="it-IT" dirty="0" err="1"/>
              <a:t>prononcé</a:t>
            </a:r>
            <a:r>
              <a:rPr lang="it-IT" dirty="0"/>
              <a:t> par un </a:t>
            </a:r>
            <a:r>
              <a:rPr lang="it-IT" dirty="0" err="1"/>
              <a:t>locuteur</a:t>
            </a:r>
            <a:r>
              <a:rPr lang="it-IT" dirty="0"/>
              <a:t>, </a:t>
            </a:r>
            <a:r>
              <a:rPr lang="it-IT" dirty="0" err="1"/>
              <a:t>adressé</a:t>
            </a:r>
            <a:r>
              <a:rPr lang="it-IT" dirty="0"/>
              <a:t> à un </a:t>
            </a:r>
            <a:r>
              <a:rPr lang="it-IT" dirty="0" err="1"/>
              <a:t>interlocuteur</a:t>
            </a:r>
            <a:r>
              <a:rPr lang="it-IT" dirty="0"/>
              <a:t>, </a:t>
            </a:r>
            <a:r>
              <a:rPr lang="it-IT" dirty="0" err="1"/>
              <a:t>dans</a:t>
            </a:r>
            <a:r>
              <a:rPr lang="it-IT" dirty="0"/>
              <a:t> une situation de </a:t>
            </a:r>
            <a:r>
              <a:rPr lang="it-IT" dirty="0" err="1"/>
              <a:t>communication</a:t>
            </a:r>
            <a:r>
              <a:rPr lang="it-IT" dirty="0"/>
              <a:t> </a:t>
            </a:r>
            <a:r>
              <a:rPr lang="it-IT" dirty="0" err="1"/>
              <a:t>donnée</a:t>
            </a:r>
            <a:endParaRPr lang="it-IT" dirty="0"/>
          </a:p>
          <a:p>
            <a:pPr lvl="1"/>
            <a:r>
              <a:rPr lang="it-IT" dirty="0" err="1"/>
              <a:t>Modalisation</a:t>
            </a:r>
            <a:r>
              <a:rPr lang="it-IT" dirty="0"/>
              <a:t> : position de l’</a:t>
            </a:r>
            <a:r>
              <a:rPr lang="it-IT" dirty="0" err="1"/>
              <a:t>énonciateur</a:t>
            </a:r>
            <a:r>
              <a:rPr lang="it-IT" dirty="0"/>
              <a:t> par </a:t>
            </a:r>
            <a:r>
              <a:rPr lang="it-IT" dirty="0" err="1"/>
              <a:t>rapport</a:t>
            </a:r>
            <a:r>
              <a:rPr lang="it-IT" dirty="0"/>
              <a:t> à son </a:t>
            </a:r>
            <a:r>
              <a:rPr lang="it-IT" dirty="0" err="1"/>
              <a:t>interlocuteur</a:t>
            </a:r>
            <a:r>
              <a:rPr lang="it-IT" dirty="0"/>
              <a:t> </a:t>
            </a:r>
            <a:r>
              <a:rPr lang="it-IT" dirty="0" err="1"/>
              <a:t>ou</a:t>
            </a:r>
            <a:r>
              <a:rPr lang="it-IT" dirty="0"/>
              <a:t> par </a:t>
            </a:r>
            <a:r>
              <a:rPr lang="it-IT" dirty="0" err="1"/>
              <a:t>rapport</a:t>
            </a:r>
            <a:r>
              <a:rPr lang="it-IT" dirty="0"/>
              <a:t> à son </a:t>
            </a:r>
            <a:r>
              <a:rPr lang="it-IT" dirty="0" err="1"/>
              <a:t>énoncé</a:t>
            </a:r>
            <a:r>
              <a:rPr lang="it-IT" dirty="0"/>
              <a:t> (ce </a:t>
            </a:r>
            <a:r>
              <a:rPr lang="it-IT" dirty="0" err="1"/>
              <a:t>qu’il</a:t>
            </a:r>
            <a:r>
              <a:rPr lang="it-IT" dirty="0"/>
              <a:t> </a:t>
            </a:r>
            <a:r>
              <a:rPr lang="it-IT" dirty="0" err="1"/>
              <a:t>dit</a:t>
            </a:r>
            <a:r>
              <a:rPr lang="it-IT" dirty="0"/>
              <a:t>)</a:t>
            </a:r>
          </a:p>
          <a:p>
            <a:pPr lvl="2"/>
            <a:r>
              <a:rPr lang="it-IT" dirty="0" err="1"/>
              <a:t>Vrai</a:t>
            </a:r>
            <a:r>
              <a:rPr lang="it-IT" dirty="0"/>
              <a:t>/</a:t>
            </a:r>
            <a:r>
              <a:rPr lang="it-IT" dirty="0" err="1"/>
              <a:t>faux</a:t>
            </a:r>
            <a:r>
              <a:rPr lang="it-IT" dirty="0"/>
              <a:t>, </a:t>
            </a:r>
            <a:r>
              <a:rPr lang="it-IT" dirty="0" err="1"/>
              <a:t>souhait</a:t>
            </a:r>
            <a:r>
              <a:rPr lang="it-IT" dirty="0"/>
              <a:t>, </a:t>
            </a:r>
            <a:r>
              <a:rPr lang="it-IT" dirty="0" err="1"/>
              <a:t>ordre</a:t>
            </a:r>
            <a:r>
              <a:rPr lang="it-IT" dirty="0"/>
              <a:t>, </a:t>
            </a:r>
            <a:r>
              <a:rPr lang="it-IT" dirty="0" err="1"/>
              <a:t>jugement</a:t>
            </a:r>
            <a:r>
              <a:rPr lang="it-IT" dirty="0"/>
              <a:t> de </a:t>
            </a:r>
            <a:r>
              <a:rPr lang="it-IT" dirty="0" err="1"/>
              <a:t>valeur</a:t>
            </a:r>
            <a:r>
              <a:rPr lang="it-IT" dirty="0"/>
              <a:t>, </a:t>
            </a:r>
            <a:r>
              <a:rPr lang="it-IT" dirty="0" err="1"/>
              <a:t>distance</a:t>
            </a:r>
            <a:r>
              <a:rPr lang="it-IT" dirty="0"/>
              <a:t> </a:t>
            </a:r>
            <a:r>
              <a:rPr lang="it-IT" dirty="0" err="1"/>
              <a:t>etc</a:t>
            </a:r>
            <a:r>
              <a:rPr lang="mr-IN" dirty="0"/>
              <a:t>…</a:t>
            </a:r>
            <a:endParaRPr lang="fr-FR" dirty="0"/>
          </a:p>
          <a:p>
            <a:pPr lvl="2"/>
            <a:endParaRPr lang="fr-FR" dirty="0"/>
          </a:p>
          <a:p>
            <a:pPr lvl="1"/>
            <a:r>
              <a:rPr lang="fr-FR" dirty="0"/>
              <a:t>4 modalisations qui correspondent à des types d’organisation syntaxique</a:t>
            </a:r>
            <a:endParaRPr lang="it-IT" dirty="0"/>
          </a:p>
          <a:p>
            <a:pPr lvl="2"/>
            <a:endParaRPr lang="it-IT" dirty="0"/>
          </a:p>
          <a:p>
            <a:pPr lvl="1">
              <a:buFont typeface="Wingdings" charset="0"/>
              <a:buChar char="Ø"/>
            </a:pPr>
            <a:endParaRPr lang="it-IT" b="1" dirty="0"/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680952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3625820"/>
            <a:ext cx="8229600" cy="990600"/>
          </a:xfrm>
        </p:spPr>
        <p:txBody>
          <a:bodyPr/>
          <a:lstStyle/>
          <a:p>
            <a:r>
              <a:rPr lang="it-IT" dirty="0"/>
              <a:t>L’INJONCTION</a:t>
            </a:r>
          </a:p>
        </p:txBody>
      </p:sp>
    </p:spTree>
    <p:extLst>
      <p:ext uri="{BB962C8B-B14F-4D97-AF65-F5344CB8AC3E}">
        <p14:creationId xmlns:p14="http://schemas.microsoft.com/office/powerpoint/2010/main" val="11856692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</a:t>
            </a:r>
            <a:r>
              <a:rPr lang="it-IT" dirty="0" err="1"/>
              <a:t>injonction</a:t>
            </a:r>
            <a:r>
              <a:rPr lang="it-IT" dirty="0"/>
              <a:t> </a:t>
            </a:r>
            <a:r>
              <a:rPr lang="mr-IN" dirty="0"/>
              <a:t>–</a:t>
            </a:r>
            <a:r>
              <a:rPr lang="it-IT" dirty="0"/>
              <a:t> L’</a:t>
            </a:r>
            <a:r>
              <a:rPr lang="it-IT" dirty="0" err="1"/>
              <a:t>impératif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Agir </a:t>
            </a:r>
            <a:r>
              <a:rPr lang="it-IT" dirty="0" err="1"/>
              <a:t>sur</a:t>
            </a:r>
            <a:r>
              <a:rPr lang="it-IT" dirty="0"/>
              <a:t> l’</a:t>
            </a:r>
            <a:r>
              <a:rPr lang="it-IT" dirty="0" err="1"/>
              <a:t>interlocuteur</a:t>
            </a:r>
            <a:r>
              <a:rPr lang="it-IT" dirty="0"/>
              <a:t>, </a:t>
            </a:r>
            <a:r>
              <a:rPr lang="it-IT" dirty="0" err="1"/>
              <a:t>influencer</a:t>
            </a:r>
            <a:r>
              <a:rPr lang="it-IT" dirty="0"/>
              <a:t> sa </a:t>
            </a:r>
            <a:r>
              <a:rPr lang="it-IT" dirty="0" err="1"/>
              <a:t>conduite</a:t>
            </a:r>
            <a:endParaRPr lang="it-IT" dirty="0"/>
          </a:p>
          <a:p>
            <a:r>
              <a:rPr lang="it-IT" dirty="0" err="1"/>
              <a:t>Ordre</a:t>
            </a:r>
            <a:r>
              <a:rPr lang="it-IT" dirty="0"/>
              <a:t> </a:t>
            </a:r>
            <a:r>
              <a:rPr lang="it-IT" dirty="0" err="1"/>
              <a:t>strict</a:t>
            </a:r>
            <a:r>
              <a:rPr lang="it-IT" dirty="0"/>
              <a:t>, </a:t>
            </a:r>
            <a:r>
              <a:rPr lang="it-IT" dirty="0" err="1"/>
              <a:t>souhait</a:t>
            </a:r>
            <a:r>
              <a:rPr lang="it-IT" dirty="0"/>
              <a:t>, </a:t>
            </a:r>
            <a:r>
              <a:rPr lang="it-IT" dirty="0" err="1"/>
              <a:t>prière</a:t>
            </a:r>
            <a:r>
              <a:rPr lang="it-IT" dirty="0"/>
              <a:t>, </a:t>
            </a:r>
            <a:r>
              <a:rPr lang="it-IT" dirty="0" err="1"/>
              <a:t>demande</a:t>
            </a:r>
            <a:r>
              <a:rPr lang="it-IT" dirty="0"/>
              <a:t> </a:t>
            </a:r>
            <a:r>
              <a:rPr lang="it-IT" dirty="0" err="1"/>
              <a:t>polie</a:t>
            </a:r>
            <a:r>
              <a:rPr lang="mr-IN" dirty="0"/>
              <a:t>…</a:t>
            </a:r>
            <a:endParaRPr lang="fr-FR" dirty="0"/>
          </a:p>
          <a:p>
            <a:r>
              <a:rPr lang="fr-FR" dirty="0"/>
              <a:t>Deuxième personne privilégiée</a:t>
            </a:r>
          </a:p>
          <a:p>
            <a:endParaRPr lang="fr-FR" dirty="0"/>
          </a:p>
          <a:p>
            <a:r>
              <a:rPr lang="fr-FR" dirty="0"/>
              <a:t>Première personne du pluriel &gt; le locuteur s’inclut</a:t>
            </a:r>
          </a:p>
          <a:p>
            <a:pPr lvl="1"/>
            <a:r>
              <a:rPr lang="fr-FR" dirty="0"/>
              <a:t>Dépêchons-nous!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Prosodie : courbe descendante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853818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</a:t>
            </a:r>
            <a:r>
              <a:rPr lang="it-IT" dirty="0" err="1"/>
              <a:t>impératif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Mode </a:t>
            </a:r>
            <a:r>
              <a:rPr lang="it-IT" dirty="0" err="1"/>
              <a:t>lacunaire</a:t>
            </a:r>
            <a:r>
              <a:rPr lang="it-IT" dirty="0"/>
              <a:t> : 3 </a:t>
            </a:r>
            <a:r>
              <a:rPr lang="it-IT" dirty="0" err="1"/>
              <a:t>personnes</a:t>
            </a:r>
            <a:r>
              <a:rPr lang="it-IT" dirty="0"/>
              <a:t>, </a:t>
            </a:r>
            <a:r>
              <a:rPr lang="it-IT" dirty="0" err="1"/>
              <a:t>sujet</a:t>
            </a:r>
            <a:r>
              <a:rPr lang="it-IT" dirty="0"/>
              <a:t> non </a:t>
            </a:r>
            <a:r>
              <a:rPr lang="it-IT" dirty="0" err="1"/>
              <a:t>réalisé</a:t>
            </a:r>
            <a:endParaRPr lang="it-IT" dirty="0"/>
          </a:p>
          <a:p>
            <a:pPr lvl="1"/>
            <a:r>
              <a:rPr lang="it-IT" dirty="0"/>
              <a:t>&gt; </a:t>
            </a:r>
            <a:r>
              <a:rPr lang="it-IT" dirty="0" err="1"/>
              <a:t>pas</a:t>
            </a:r>
            <a:r>
              <a:rPr lang="it-IT" dirty="0"/>
              <a:t> d’</a:t>
            </a:r>
            <a:r>
              <a:rPr lang="it-IT" dirty="0" err="1"/>
              <a:t>impératif</a:t>
            </a:r>
            <a:r>
              <a:rPr lang="it-IT" dirty="0"/>
              <a:t> pour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verbes</a:t>
            </a:r>
            <a:r>
              <a:rPr lang="it-IT" dirty="0"/>
              <a:t> </a:t>
            </a:r>
            <a:r>
              <a:rPr lang="it-IT" dirty="0" err="1"/>
              <a:t>impersonnel</a:t>
            </a:r>
            <a:endParaRPr lang="it-IT" dirty="0"/>
          </a:p>
          <a:p>
            <a:pPr lvl="1"/>
            <a:r>
              <a:rPr lang="it-IT" dirty="0" err="1"/>
              <a:t>Pronom</a:t>
            </a:r>
            <a:r>
              <a:rPr lang="it-IT" dirty="0"/>
              <a:t> </a:t>
            </a:r>
            <a:r>
              <a:rPr lang="it-IT" dirty="0" err="1"/>
              <a:t>sujet</a:t>
            </a:r>
            <a:r>
              <a:rPr lang="it-IT" dirty="0"/>
              <a:t> </a:t>
            </a:r>
            <a:r>
              <a:rPr lang="it-IT" dirty="0" err="1"/>
              <a:t>tonique</a:t>
            </a:r>
            <a:r>
              <a:rPr lang="it-IT" dirty="0"/>
              <a:t> en </a:t>
            </a:r>
            <a:r>
              <a:rPr lang="it-IT" dirty="0" err="1"/>
              <a:t>apostrophe</a:t>
            </a:r>
            <a:r>
              <a:rPr lang="it-IT" dirty="0"/>
              <a:t>: </a:t>
            </a:r>
            <a:r>
              <a:rPr lang="it-IT" dirty="0" err="1"/>
              <a:t>Toi</a:t>
            </a:r>
            <a:r>
              <a:rPr lang="it-IT" dirty="0"/>
              <a:t>, ferme la porte! </a:t>
            </a:r>
            <a:r>
              <a:rPr lang="it-IT" dirty="0" err="1"/>
              <a:t>Vous</a:t>
            </a:r>
            <a:r>
              <a:rPr lang="it-IT" dirty="0"/>
              <a:t>, </a:t>
            </a:r>
            <a:r>
              <a:rPr lang="it-IT" dirty="0" err="1"/>
              <a:t>restez</a:t>
            </a:r>
            <a:r>
              <a:rPr lang="it-IT" dirty="0"/>
              <a:t>!</a:t>
            </a:r>
          </a:p>
          <a:p>
            <a:pPr lvl="1"/>
            <a:r>
              <a:rPr lang="it-IT" dirty="0" err="1"/>
              <a:t>Attribut</a:t>
            </a:r>
            <a:r>
              <a:rPr lang="it-IT" dirty="0"/>
              <a:t> s’</a:t>
            </a:r>
            <a:r>
              <a:rPr lang="it-IT" dirty="0" err="1"/>
              <a:t>accorde</a:t>
            </a:r>
            <a:r>
              <a:rPr lang="it-IT" dirty="0"/>
              <a:t> </a:t>
            </a:r>
            <a:r>
              <a:rPr lang="it-IT" dirty="0" err="1"/>
              <a:t>avec</a:t>
            </a:r>
            <a:r>
              <a:rPr lang="it-IT" dirty="0"/>
              <a:t> le </a:t>
            </a:r>
            <a:r>
              <a:rPr lang="it-IT" dirty="0" err="1"/>
              <a:t>sujet</a:t>
            </a:r>
            <a:r>
              <a:rPr lang="it-IT" dirty="0"/>
              <a:t> implicite: Sois </a:t>
            </a:r>
            <a:r>
              <a:rPr lang="it-IT" dirty="0" err="1"/>
              <a:t>franc</a:t>
            </a:r>
            <a:r>
              <a:rPr lang="it-IT" dirty="0"/>
              <a:t>. Sois franche</a:t>
            </a:r>
          </a:p>
          <a:p>
            <a:pPr lvl="1"/>
            <a:endParaRPr lang="it-IT" dirty="0"/>
          </a:p>
          <a:p>
            <a:r>
              <a:rPr lang="it-IT" dirty="0" err="1"/>
              <a:t>Emploi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subjonctif</a:t>
            </a:r>
            <a:r>
              <a:rPr lang="it-IT" dirty="0"/>
              <a:t> pour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personnes</a:t>
            </a:r>
            <a:r>
              <a:rPr lang="it-IT" dirty="0"/>
              <a:t> </a:t>
            </a:r>
            <a:r>
              <a:rPr lang="it-IT" dirty="0" err="1"/>
              <a:t>manquantes</a:t>
            </a:r>
            <a:r>
              <a:rPr lang="it-IT" dirty="0"/>
              <a:t> de l’</a:t>
            </a:r>
            <a:r>
              <a:rPr lang="it-IT" dirty="0" err="1"/>
              <a:t>impératif</a:t>
            </a:r>
            <a:r>
              <a:rPr lang="it-IT" dirty="0"/>
              <a:t>:</a:t>
            </a:r>
          </a:p>
          <a:p>
            <a:pPr lvl="1"/>
            <a:r>
              <a:rPr lang="it-IT" dirty="0" err="1"/>
              <a:t>Que</a:t>
            </a:r>
            <a:r>
              <a:rPr lang="it-IT" dirty="0"/>
              <a:t> je </a:t>
            </a:r>
            <a:r>
              <a:rPr lang="it-IT" dirty="0" err="1"/>
              <a:t>sois</a:t>
            </a:r>
            <a:r>
              <a:rPr lang="it-IT" dirty="0"/>
              <a:t> </a:t>
            </a:r>
            <a:r>
              <a:rPr lang="it-IT" dirty="0" err="1"/>
              <a:t>damné</a:t>
            </a:r>
            <a:r>
              <a:rPr lang="it-IT" dirty="0"/>
              <a:t> si je </a:t>
            </a:r>
            <a:r>
              <a:rPr lang="it-IT" dirty="0" err="1"/>
              <a:t>mens</a:t>
            </a:r>
            <a:r>
              <a:rPr lang="it-IT" dirty="0"/>
              <a:t>!</a:t>
            </a:r>
          </a:p>
          <a:p>
            <a:pPr lvl="1"/>
            <a:r>
              <a:rPr lang="it-IT" dirty="0" err="1"/>
              <a:t>Qu’il</a:t>
            </a:r>
            <a:r>
              <a:rPr lang="it-IT" dirty="0"/>
              <a:t> s’en </a:t>
            </a:r>
            <a:r>
              <a:rPr lang="it-IT" dirty="0" err="1"/>
              <a:t>aille</a:t>
            </a:r>
            <a:r>
              <a:rPr lang="it-IT" dirty="0"/>
              <a:t> </a:t>
            </a:r>
            <a:r>
              <a:rPr lang="it-IT" dirty="0" err="1"/>
              <a:t>immédiatement</a:t>
            </a:r>
            <a:r>
              <a:rPr lang="it-IT" dirty="0"/>
              <a:t>! (</a:t>
            </a:r>
            <a:r>
              <a:rPr lang="it-IT" dirty="0" err="1"/>
              <a:t>ordre</a:t>
            </a:r>
            <a:r>
              <a:rPr lang="it-IT" dirty="0"/>
              <a:t> </a:t>
            </a:r>
            <a:r>
              <a:rPr lang="it-IT" dirty="0" err="1"/>
              <a:t>indirect</a:t>
            </a:r>
            <a:r>
              <a:rPr lang="it-IT" dirty="0"/>
              <a:t>, </a:t>
            </a:r>
            <a:r>
              <a:rPr lang="it-IT" dirty="0" err="1"/>
              <a:t>médié</a:t>
            </a:r>
            <a:r>
              <a:rPr lang="it-IT" dirty="0"/>
              <a:t>)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43016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Autres</a:t>
            </a:r>
            <a:r>
              <a:rPr lang="it-IT" dirty="0"/>
              <a:t> </a:t>
            </a:r>
            <a:r>
              <a:rPr lang="it-IT" dirty="0" err="1"/>
              <a:t>strucures</a:t>
            </a:r>
            <a:r>
              <a:rPr lang="it-IT" dirty="0"/>
              <a:t> </a:t>
            </a:r>
            <a:r>
              <a:rPr lang="it-IT" dirty="0" err="1"/>
              <a:t>exprimant</a:t>
            </a:r>
            <a:r>
              <a:rPr lang="it-IT" dirty="0"/>
              <a:t> l’</a:t>
            </a:r>
            <a:r>
              <a:rPr lang="it-IT" dirty="0" err="1"/>
              <a:t>injonction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/>
              <a:t>Phrases</a:t>
            </a:r>
            <a:r>
              <a:rPr lang="it-IT" dirty="0"/>
              <a:t> non </a:t>
            </a:r>
            <a:r>
              <a:rPr lang="it-IT" dirty="0" err="1"/>
              <a:t>verbales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La porte!</a:t>
            </a:r>
          </a:p>
          <a:p>
            <a:pPr lvl="1"/>
            <a:r>
              <a:rPr lang="it-IT" dirty="0" err="1"/>
              <a:t>Silence</a:t>
            </a:r>
            <a:r>
              <a:rPr lang="it-IT" dirty="0"/>
              <a:t>! (On </a:t>
            </a:r>
            <a:r>
              <a:rPr lang="it-IT" dirty="0" err="1"/>
              <a:t>tourne</a:t>
            </a:r>
            <a:r>
              <a:rPr lang="it-IT" dirty="0"/>
              <a:t>)</a:t>
            </a:r>
          </a:p>
          <a:p>
            <a:pPr lvl="1"/>
            <a:r>
              <a:rPr lang="it-IT" dirty="0" err="1"/>
              <a:t>Votre</a:t>
            </a:r>
            <a:r>
              <a:rPr lang="it-IT" dirty="0"/>
              <a:t> </a:t>
            </a:r>
            <a:r>
              <a:rPr lang="it-IT" dirty="0" err="1"/>
              <a:t>main</a:t>
            </a:r>
            <a:r>
              <a:rPr lang="it-IT" dirty="0"/>
              <a:t>, Madame?</a:t>
            </a:r>
          </a:p>
          <a:p>
            <a:r>
              <a:rPr lang="it-IT" dirty="0" err="1"/>
              <a:t>Interjections</a:t>
            </a:r>
            <a:r>
              <a:rPr lang="it-IT" dirty="0"/>
              <a:t>:</a:t>
            </a:r>
          </a:p>
          <a:p>
            <a:pPr lvl="1"/>
            <a:r>
              <a:rPr lang="it-IT" dirty="0" err="1"/>
              <a:t>Chut</a:t>
            </a:r>
            <a:r>
              <a:rPr lang="it-IT" dirty="0"/>
              <a:t>! </a:t>
            </a:r>
            <a:r>
              <a:rPr lang="it-IT" dirty="0" err="1"/>
              <a:t>Hep</a:t>
            </a:r>
            <a:r>
              <a:rPr lang="it-IT" dirty="0"/>
              <a:t>! </a:t>
            </a:r>
            <a:r>
              <a:rPr lang="it-IT" dirty="0" err="1"/>
              <a:t>Tttt</a:t>
            </a:r>
            <a:r>
              <a:rPr lang="it-IT" dirty="0"/>
              <a:t>!</a:t>
            </a:r>
          </a:p>
          <a:p>
            <a:r>
              <a:rPr lang="it-IT" dirty="0" err="1"/>
              <a:t>Phrases</a:t>
            </a:r>
            <a:r>
              <a:rPr lang="it-IT" dirty="0"/>
              <a:t> </a:t>
            </a:r>
            <a:r>
              <a:rPr lang="it-IT" dirty="0" err="1"/>
              <a:t>déclaratives</a:t>
            </a:r>
            <a:r>
              <a:rPr lang="it-IT" dirty="0"/>
              <a:t>, </a:t>
            </a:r>
            <a:r>
              <a:rPr lang="it-IT" dirty="0" err="1"/>
              <a:t>au</a:t>
            </a:r>
            <a:r>
              <a:rPr lang="it-IT" dirty="0"/>
              <a:t> </a:t>
            </a:r>
            <a:r>
              <a:rPr lang="it-IT" dirty="0" err="1"/>
              <a:t>futur</a:t>
            </a:r>
            <a:r>
              <a:rPr lang="it-IT" dirty="0"/>
              <a:t>.</a:t>
            </a:r>
          </a:p>
          <a:p>
            <a:pPr lvl="1"/>
            <a:r>
              <a:rPr lang="it-IT" dirty="0" err="1"/>
              <a:t>Vous</a:t>
            </a:r>
            <a:r>
              <a:rPr lang="it-IT" dirty="0"/>
              <a:t> </a:t>
            </a:r>
            <a:r>
              <a:rPr lang="it-IT" dirty="0" err="1"/>
              <a:t>détruirez</a:t>
            </a:r>
            <a:r>
              <a:rPr lang="it-IT" dirty="0"/>
              <a:t> ce </a:t>
            </a:r>
            <a:r>
              <a:rPr lang="it-IT" dirty="0" err="1"/>
              <a:t>message</a:t>
            </a:r>
            <a:r>
              <a:rPr lang="it-IT" dirty="0"/>
              <a:t> </a:t>
            </a:r>
            <a:r>
              <a:rPr lang="it-IT" dirty="0" err="1"/>
              <a:t>dès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vous</a:t>
            </a:r>
            <a:r>
              <a:rPr lang="it-IT" dirty="0"/>
              <a:t> l’</a:t>
            </a:r>
            <a:r>
              <a:rPr lang="it-IT" dirty="0" err="1"/>
              <a:t>aurez</a:t>
            </a:r>
            <a:r>
              <a:rPr lang="it-IT" dirty="0"/>
              <a:t> </a:t>
            </a:r>
            <a:r>
              <a:rPr lang="it-IT" dirty="0" err="1"/>
              <a:t>lu</a:t>
            </a:r>
            <a:r>
              <a:rPr lang="it-IT" dirty="0"/>
              <a:t>.</a:t>
            </a:r>
          </a:p>
          <a:p>
            <a:r>
              <a:rPr lang="it-IT" dirty="0" err="1"/>
              <a:t>Infinitif</a:t>
            </a:r>
            <a:r>
              <a:rPr lang="it-IT" dirty="0"/>
              <a:t> sans </a:t>
            </a:r>
            <a:r>
              <a:rPr lang="it-IT" dirty="0" err="1"/>
              <a:t>sujet</a:t>
            </a:r>
            <a:r>
              <a:rPr lang="it-IT" dirty="0"/>
              <a:t> </a:t>
            </a:r>
            <a:r>
              <a:rPr lang="it-IT" dirty="0" err="1"/>
              <a:t>exprimé</a:t>
            </a:r>
            <a:r>
              <a:rPr lang="it-IT" dirty="0"/>
              <a:t> (</a:t>
            </a:r>
            <a:r>
              <a:rPr lang="it-IT" dirty="0" err="1"/>
              <a:t>celui</a:t>
            </a:r>
            <a:r>
              <a:rPr lang="it-IT" dirty="0"/>
              <a:t> qui </a:t>
            </a:r>
            <a:r>
              <a:rPr lang="it-IT" dirty="0" err="1"/>
              <a:t>lit</a:t>
            </a:r>
            <a:r>
              <a:rPr lang="it-IT" dirty="0"/>
              <a:t>)</a:t>
            </a:r>
          </a:p>
          <a:p>
            <a:pPr lvl="1"/>
            <a:r>
              <a:rPr lang="it-IT" dirty="0" err="1"/>
              <a:t>Ralentir</a:t>
            </a:r>
            <a:r>
              <a:rPr lang="it-IT" dirty="0"/>
              <a:t>!</a:t>
            </a:r>
          </a:p>
          <a:p>
            <a:pPr lvl="1"/>
            <a:r>
              <a:rPr lang="it-IT" dirty="0" err="1"/>
              <a:t>Battre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oeufs</a:t>
            </a:r>
            <a:r>
              <a:rPr lang="it-IT" dirty="0"/>
              <a:t> en </a:t>
            </a:r>
            <a:r>
              <a:rPr lang="it-IT" dirty="0" err="1"/>
              <a:t>neige</a:t>
            </a:r>
            <a:r>
              <a:rPr lang="it-IT" dirty="0"/>
              <a:t>.</a:t>
            </a:r>
          </a:p>
          <a:p>
            <a:r>
              <a:rPr lang="it-IT" dirty="0" err="1"/>
              <a:t>Phrases</a:t>
            </a:r>
            <a:r>
              <a:rPr lang="it-IT" dirty="0"/>
              <a:t> </a:t>
            </a:r>
            <a:r>
              <a:rPr lang="it-IT" dirty="0" err="1"/>
              <a:t>interrogatives</a:t>
            </a:r>
            <a:r>
              <a:rPr lang="it-IT" dirty="0"/>
              <a:t> (</a:t>
            </a:r>
            <a:r>
              <a:rPr lang="it-IT" dirty="0" err="1"/>
              <a:t>acte</a:t>
            </a:r>
            <a:r>
              <a:rPr lang="it-IT" dirty="0"/>
              <a:t> de </a:t>
            </a:r>
            <a:r>
              <a:rPr lang="it-IT" dirty="0" err="1"/>
              <a:t>langage</a:t>
            </a:r>
            <a:r>
              <a:rPr lang="it-IT" dirty="0"/>
              <a:t> </a:t>
            </a:r>
            <a:r>
              <a:rPr lang="it-IT" dirty="0" err="1"/>
              <a:t>indirect</a:t>
            </a:r>
            <a:r>
              <a:rPr lang="it-IT" dirty="0"/>
              <a:t>)</a:t>
            </a:r>
          </a:p>
          <a:p>
            <a:pPr lvl="1"/>
            <a:r>
              <a:rPr lang="it-IT" dirty="0" err="1"/>
              <a:t>Pourriez-vous</a:t>
            </a:r>
            <a:r>
              <a:rPr lang="it-IT" dirty="0"/>
              <a:t> </a:t>
            </a:r>
            <a:r>
              <a:rPr lang="it-IT" dirty="0" err="1"/>
              <a:t>faire</a:t>
            </a:r>
            <a:r>
              <a:rPr lang="it-IT" dirty="0"/>
              <a:t> </a:t>
            </a:r>
            <a:r>
              <a:rPr lang="it-IT" dirty="0" err="1"/>
              <a:t>moins</a:t>
            </a:r>
            <a:r>
              <a:rPr lang="it-IT" dirty="0"/>
              <a:t> de </a:t>
            </a:r>
            <a:r>
              <a:rPr lang="it-IT" dirty="0" err="1"/>
              <a:t>bruit</a:t>
            </a:r>
            <a:r>
              <a:rPr lang="it-IT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5571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types</a:t>
            </a:r>
            <a:r>
              <a:rPr lang="it-IT" dirty="0"/>
              <a:t> de </a:t>
            </a:r>
            <a:r>
              <a:rPr lang="it-IT" dirty="0" err="1"/>
              <a:t>phrase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 4 </a:t>
            </a:r>
            <a:r>
              <a:rPr lang="it-IT" dirty="0" err="1"/>
              <a:t>types</a:t>
            </a:r>
            <a:r>
              <a:rPr lang="it-IT" dirty="0"/>
              <a:t> de </a:t>
            </a:r>
            <a:r>
              <a:rPr lang="it-IT" dirty="0" err="1"/>
              <a:t>phrases</a:t>
            </a:r>
            <a:r>
              <a:rPr lang="it-IT" dirty="0"/>
              <a:t> </a:t>
            </a:r>
            <a:r>
              <a:rPr lang="it-IT" dirty="0" err="1"/>
              <a:t>ou</a:t>
            </a:r>
            <a:r>
              <a:rPr lang="it-IT" dirty="0"/>
              <a:t> </a:t>
            </a:r>
            <a:r>
              <a:rPr lang="it-IT" dirty="0" err="1"/>
              <a:t>modalités</a:t>
            </a:r>
            <a:r>
              <a:rPr lang="it-IT" dirty="0"/>
              <a:t> d’</a:t>
            </a:r>
            <a:r>
              <a:rPr lang="it-IT" dirty="0" err="1"/>
              <a:t>énonciation</a:t>
            </a:r>
            <a:r>
              <a:rPr lang="it-IT" dirty="0"/>
              <a:t>:</a:t>
            </a:r>
          </a:p>
          <a:p>
            <a:pPr lvl="1"/>
            <a:r>
              <a:rPr lang="it-IT" dirty="0" err="1"/>
              <a:t>Phrase</a:t>
            </a:r>
            <a:r>
              <a:rPr lang="it-IT" dirty="0"/>
              <a:t> </a:t>
            </a:r>
            <a:r>
              <a:rPr lang="it-IT" dirty="0" err="1"/>
              <a:t>déclarative</a:t>
            </a:r>
            <a:r>
              <a:rPr lang="it-IT" dirty="0"/>
              <a:t>/assertive</a:t>
            </a:r>
          </a:p>
          <a:p>
            <a:pPr lvl="1"/>
            <a:r>
              <a:rPr lang="it-IT" dirty="0" err="1"/>
              <a:t>Phrase</a:t>
            </a:r>
            <a:r>
              <a:rPr lang="it-IT" dirty="0"/>
              <a:t> interrogative</a:t>
            </a:r>
          </a:p>
          <a:p>
            <a:pPr lvl="1"/>
            <a:r>
              <a:rPr lang="it-IT" dirty="0" err="1"/>
              <a:t>Phrase</a:t>
            </a:r>
            <a:r>
              <a:rPr lang="it-IT" dirty="0"/>
              <a:t> </a:t>
            </a:r>
            <a:r>
              <a:rPr lang="it-IT" dirty="0" err="1"/>
              <a:t>impérative</a:t>
            </a:r>
            <a:r>
              <a:rPr lang="it-IT" dirty="0"/>
              <a:t> </a:t>
            </a:r>
            <a:r>
              <a:rPr lang="it-IT" dirty="0" err="1"/>
              <a:t>ou</a:t>
            </a:r>
            <a:r>
              <a:rPr lang="it-IT" dirty="0"/>
              <a:t> </a:t>
            </a:r>
            <a:r>
              <a:rPr lang="it-IT" dirty="0" err="1"/>
              <a:t>injonctive</a:t>
            </a:r>
            <a:endParaRPr lang="it-IT" dirty="0"/>
          </a:p>
          <a:p>
            <a:pPr lvl="1"/>
            <a:r>
              <a:rPr lang="it-IT" dirty="0" err="1"/>
              <a:t>Phrase</a:t>
            </a:r>
            <a:r>
              <a:rPr lang="it-IT" dirty="0"/>
              <a:t> </a:t>
            </a:r>
            <a:r>
              <a:rPr lang="it-IT" dirty="0" err="1"/>
              <a:t>exclamative</a:t>
            </a:r>
            <a:endParaRPr lang="it-IT" dirty="0"/>
          </a:p>
          <a:p>
            <a:pPr lvl="1"/>
            <a:endParaRPr lang="it-IT" dirty="0"/>
          </a:p>
          <a:p>
            <a:r>
              <a:rPr lang="it-IT" dirty="0" err="1"/>
              <a:t>Types</a:t>
            </a:r>
            <a:r>
              <a:rPr lang="it-IT" dirty="0"/>
              <a:t> qui s’</a:t>
            </a:r>
            <a:r>
              <a:rPr lang="it-IT" dirty="0" err="1"/>
              <a:t>excluent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point</a:t>
            </a:r>
            <a:r>
              <a:rPr lang="it-IT" dirty="0"/>
              <a:t> de </a:t>
            </a:r>
            <a:r>
              <a:rPr lang="it-IT" dirty="0" err="1"/>
              <a:t>vue</a:t>
            </a:r>
            <a:r>
              <a:rPr lang="it-IT" dirty="0"/>
              <a:t> </a:t>
            </a:r>
            <a:r>
              <a:rPr lang="it-IT" dirty="0" err="1"/>
              <a:t>formel</a:t>
            </a:r>
            <a:r>
              <a:rPr lang="it-IT" dirty="0"/>
              <a:t> (non </a:t>
            </a:r>
            <a:r>
              <a:rPr lang="it-IT" dirty="0" err="1"/>
              <a:t>sémantique</a:t>
            </a:r>
            <a:r>
              <a:rPr lang="it-IT" dirty="0"/>
              <a:t>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29050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Types</a:t>
            </a:r>
            <a:r>
              <a:rPr lang="it-IT" dirty="0"/>
              <a:t> de </a:t>
            </a:r>
            <a:r>
              <a:rPr lang="it-IT" dirty="0" err="1"/>
              <a:t>phrases</a:t>
            </a:r>
            <a:r>
              <a:rPr lang="it-IT" dirty="0"/>
              <a:t> et </a:t>
            </a:r>
            <a:r>
              <a:rPr lang="it-IT" dirty="0" err="1"/>
              <a:t>acte</a:t>
            </a:r>
            <a:r>
              <a:rPr lang="it-IT" dirty="0"/>
              <a:t> de </a:t>
            </a:r>
            <a:r>
              <a:rPr lang="it-IT" dirty="0" err="1"/>
              <a:t>langage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L’</a:t>
            </a:r>
            <a:r>
              <a:rPr lang="it-IT" dirty="0" err="1"/>
              <a:t>acte</a:t>
            </a:r>
            <a:r>
              <a:rPr lang="it-IT" dirty="0"/>
              <a:t> de </a:t>
            </a:r>
            <a:r>
              <a:rPr lang="it-IT" dirty="0" err="1"/>
              <a:t>langage</a:t>
            </a:r>
            <a:r>
              <a:rPr lang="it-IT" dirty="0"/>
              <a:t> = </a:t>
            </a:r>
            <a:r>
              <a:rPr lang="it-IT" dirty="0" err="1"/>
              <a:t>acte</a:t>
            </a:r>
            <a:r>
              <a:rPr lang="it-IT" dirty="0"/>
              <a:t> social :&lt; un </a:t>
            </a:r>
            <a:r>
              <a:rPr lang="it-IT" dirty="0" err="1"/>
              <a:t>locuteur</a:t>
            </a:r>
            <a:r>
              <a:rPr lang="it-IT" dirty="0"/>
              <a:t> et un </a:t>
            </a:r>
            <a:r>
              <a:rPr lang="it-IT" dirty="0" err="1"/>
              <a:t>interlocuteur</a:t>
            </a:r>
            <a:r>
              <a:rPr lang="it-IT" dirty="0"/>
              <a:t> (</a:t>
            </a:r>
            <a:r>
              <a:rPr lang="it-IT" dirty="0" err="1"/>
              <a:t>énonciateur</a:t>
            </a:r>
            <a:r>
              <a:rPr lang="it-IT" dirty="0"/>
              <a:t>/co-</a:t>
            </a:r>
            <a:r>
              <a:rPr lang="it-IT" dirty="0" err="1"/>
              <a:t>énonciateur</a:t>
            </a:r>
            <a:r>
              <a:rPr lang="it-IT" dirty="0"/>
              <a:t>)</a:t>
            </a:r>
          </a:p>
          <a:p>
            <a:r>
              <a:rPr lang="it-IT" dirty="0"/>
              <a:t>4 </a:t>
            </a:r>
            <a:r>
              <a:rPr lang="it-IT" dirty="0" err="1"/>
              <a:t>grands</a:t>
            </a:r>
            <a:r>
              <a:rPr lang="it-IT" dirty="0"/>
              <a:t> </a:t>
            </a:r>
            <a:r>
              <a:rPr lang="it-IT" dirty="0" err="1"/>
              <a:t>types</a:t>
            </a:r>
            <a:r>
              <a:rPr lang="it-IT" dirty="0"/>
              <a:t> de </a:t>
            </a:r>
            <a:r>
              <a:rPr lang="it-IT" dirty="0" err="1"/>
              <a:t>phrase</a:t>
            </a:r>
            <a:r>
              <a:rPr lang="it-IT" dirty="0"/>
              <a:t> : </a:t>
            </a:r>
            <a:r>
              <a:rPr lang="it-IT" dirty="0" err="1"/>
              <a:t>type</a:t>
            </a:r>
            <a:r>
              <a:rPr lang="it-IT" dirty="0"/>
              <a:t> de </a:t>
            </a:r>
            <a:r>
              <a:rPr lang="it-IT" dirty="0" err="1"/>
              <a:t>communication</a:t>
            </a:r>
            <a:r>
              <a:rPr lang="it-IT" dirty="0"/>
              <a:t>/</a:t>
            </a:r>
            <a:r>
              <a:rPr lang="it-IT" dirty="0" err="1"/>
              <a:t>modalités</a:t>
            </a:r>
            <a:r>
              <a:rPr lang="it-IT" dirty="0"/>
              <a:t> d’</a:t>
            </a:r>
            <a:r>
              <a:rPr lang="it-IT" dirty="0" err="1"/>
              <a:t>énonciation</a:t>
            </a:r>
            <a:endParaRPr lang="it-IT" dirty="0"/>
          </a:p>
          <a:p>
            <a:pPr lvl="1"/>
            <a:r>
              <a:rPr lang="it-IT" dirty="0"/>
              <a:t>Assertive: </a:t>
            </a:r>
            <a:r>
              <a:rPr lang="it-IT" dirty="0" err="1"/>
              <a:t>assertion</a:t>
            </a:r>
            <a:r>
              <a:rPr lang="it-IT" dirty="0"/>
              <a:t> d’une </a:t>
            </a:r>
            <a:r>
              <a:rPr lang="it-IT" dirty="0" err="1"/>
              <a:t>vérité</a:t>
            </a:r>
            <a:r>
              <a:rPr lang="it-IT" dirty="0"/>
              <a:t> qui </a:t>
            </a:r>
            <a:r>
              <a:rPr lang="it-IT" dirty="0" err="1"/>
              <a:t>appelle</a:t>
            </a:r>
            <a:r>
              <a:rPr lang="it-IT" dirty="0"/>
              <a:t> une </a:t>
            </a:r>
            <a:r>
              <a:rPr lang="it-IT" dirty="0" err="1"/>
              <a:t>confirmation</a:t>
            </a:r>
            <a:r>
              <a:rPr lang="it-IT" dirty="0"/>
              <a:t> </a:t>
            </a:r>
            <a:r>
              <a:rPr lang="it-IT" dirty="0" err="1"/>
              <a:t>ou</a:t>
            </a:r>
            <a:r>
              <a:rPr lang="it-IT" dirty="0"/>
              <a:t> une </a:t>
            </a:r>
            <a:r>
              <a:rPr lang="it-IT" dirty="0" err="1"/>
              <a:t>négation</a:t>
            </a:r>
            <a:endParaRPr lang="it-IT" dirty="0"/>
          </a:p>
          <a:p>
            <a:pPr lvl="1"/>
            <a:r>
              <a:rPr lang="it-IT" dirty="0"/>
              <a:t>Interrogative : </a:t>
            </a:r>
            <a:r>
              <a:rPr lang="it-IT" dirty="0" err="1"/>
              <a:t>demande</a:t>
            </a:r>
            <a:r>
              <a:rPr lang="it-IT" dirty="0"/>
              <a:t> une </a:t>
            </a:r>
            <a:r>
              <a:rPr lang="it-IT" dirty="0" err="1"/>
              <a:t>réponse</a:t>
            </a:r>
            <a:endParaRPr lang="it-IT" dirty="0"/>
          </a:p>
          <a:p>
            <a:pPr lvl="1"/>
            <a:r>
              <a:rPr lang="it-IT" dirty="0" err="1"/>
              <a:t>Injonctive</a:t>
            </a:r>
            <a:r>
              <a:rPr lang="it-IT" dirty="0"/>
              <a:t>: impose une </a:t>
            </a:r>
            <a:r>
              <a:rPr lang="it-IT" dirty="0" err="1"/>
              <a:t>action</a:t>
            </a:r>
            <a:r>
              <a:rPr lang="it-IT" dirty="0"/>
              <a:t> à l’</a:t>
            </a:r>
            <a:r>
              <a:rPr lang="it-IT" dirty="0" err="1"/>
              <a:t>interlocuteur</a:t>
            </a:r>
            <a:endParaRPr lang="it-IT" dirty="0"/>
          </a:p>
          <a:p>
            <a:pPr lvl="1"/>
            <a:r>
              <a:rPr lang="it-IT" dirty="0" err="1"/>
              <a:t>Exclamative</a:t>
            </a:r>
            <a:r>
              <a:rPr lang="it-IT" dirty="0"/>
              <a:t>: </a:t>
            </a:r>
            <a:r>
              <a:rPr lang="it-IT" dirty="0" err="1"/>
              <a:t>communication</a:t>
            </a:r>
            <a:r>
              <a:rPr lang="it-IT" dirty="0"/>
              <a:t> d’un </a:t>
            </a:r>
            <a:r>
              <a:rPr lang="it-IT" dirty="0" err="1"/>
              <a:t>sentiment</a:t>
            </a:r>
            <a:r>
              <a:rPr lang="it-IT" dirty="0"/>
              <a:t>, de la </a:t>
            </a:r>
            <a:r>
              <a:rPr lang="it-IT" dirty="0" err="1"/>
              <a:t>subjectivité</a:t>
            </a:r>
            <a:endParaRPr lang="it-IT" dirty="0"/>
          </a:p>
          <a:p>
            <a:pPr marL="274320" lvl="1" indent="0">
              <a:buNone/>
            </a:pPr>
            <a:endParaRPr lang="it-IT" dirty="0"/>
          </a:p>
          <a:p>
            <a:pPr marL="274320" lvl="1" indent="0">
              <a:buNone/>
            </a:pPr>
            <a:r>
              <a:rPr lang="it-IT" dirty="0"/>
              <a:t>&gt; </a:t>
            </a:r>
            <a:r>
              <a:rPr lang="it-IT" dirty="0" err="1"/>
              <a:t>Types</a:t>
            </a:r>
            <a:r>
              <a:rPr lang="it-IT" dirty="0"/>
              <a:t> “</a:t>
            </a:r>
            <a:r>
              <a:rPr lang="it-IT" dirty="0" err="1"/>
              <a:t>obligatoires</a:t>
            </a:r>
            <a:r>
              <a:rPr lang="it-IT" dirty="0"/>
              <a:t>”  et </a:t>
            </a:r>
            <a:r>
              <a:rPr lang="it-IT" dirty="0" err="1"/>
              <a:t>exclusif</a:t>
            </a:r>
            <a:r>
              <a:rPr lang="it-IT" dirty="0"/>
              <a:t> en </a:t>
            </a:r>
            <a:r>
              <a:rPr lang="it-IT" dirty="0" err="1"/>
              <a:t>français</a:t>
            </a:r>
            <a:r>
              <a:rPr lang="it-IT" dirty="0"/>
              <a:t>.</a:t>
            </a:r>
          </a:p>
          <a:p>
            <a:pPr marL="274320" lvl="1" indent="0">
              <a:buNone/>
            </a:pPr>
            <a:r>
              <a:rPr lang="it-IT" dirty="0"/>
              <a:t>Mais un </a:t>
            </a:r>
            <a:r>
              <a:rPr lang="it-IT" dirty="0" err="1"/>
              <a:t>même</a:t>
            </a:r>
            <a:r>
              <a:rPr lang="it-IT" dirty="0"/>
              <a:t> </a:t>
            </a:r>
            <a:r>
              <a:rPr lang="it-IT" dirty="0" err="1"/>
              <a:t>acte</a:t>
            </a:r>
            <a:r>
              <a:rPr lang="it-IT" dirty="0"/>
              <a:t> de </a:t>
            </a:r>
            <a:r>
              <a:rPr lang="it-IT" dirty="0" err="1"/>
              <a:t>langage</a:t>
            </a:r>
            <a:r>
              <a:rPr lang="it-IT" dirty="0"/>
              <a:t> </a:t>
            </a:r>
            <a:r>
              <a:rPr lang="it-IT" dirty="0" err="1"/>
              <a:t>peut</a:t>
            </a:r>
            <a:r>
              <a:rPr lang="it-IT" dirty="0"/>
              <a:t> </a:t>
            </a:r>
            <a:r>
              <a:rPr lang="it-IT" dirty="0" err="1"/>
              <a:t>prendre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formes</a:t>
            </a:r>
            <a:r>
              <a:rPr lang="it-IT" dirty="0"/>
              <a:t> </a:t>
            </a:r>
            <a:r>
              <a:rPr lang="it-IT" dirty="0" err="1"/>
              <a:t>différentes</a:t>
            </a:r>
            <a:r>
              <a:rPr lang="it-IT" dirty="0"/>
              <a:t>:</a:t>
            </a:r>
          </a:p>
          <a:p>
            <a:pPr marL="274320" lvl="1" indent="0">
              <a:buNone/>
            </a:pPr>
            <a:r>
              <a:rPr lang="it-IT" dirty="0" err="1"/>
              <a:t>Voulez-vous</a:t>
            </a:r>
            <a:r>
              <a:rPr lang="it-IT" dirty="0"/>
              <a:t> </a:t>
            </a:r>
            <a:r>
              <a:rPr lang="it-IT" dirty="0" err="1"/>
              <a:t>vous</a:t>
            </a:r>
            <a:r>
              <a:rPr lang="it-IT" dirty="0"/>
              <a:t> </a:t>
            </a:r>
            <a:r>
              <a:rPr lang="it-IT" dirty="0" err="1"/>
              <a:t>taire</a:t>
            </a:r>
            <a:r>
              <a:rPr lang="it-IT" dirty="0"/>
              <a:t>? &gt;</a:t>
            </a:r>
            <a:r>
              <a:rPr lang="it-IT" dirty="0" err="1"/>
              <a:t>injonction</a:t>
            </a:r>
            <a:endParaRPr lang="it-IT" dirty="0"/>
          </a:p>
          <a:p>
            <a:pPr marL="274320" lvl="1" indent="0">
              <a:buNone/>
            </a:pPr>
            <a:r>
              <a:rPr lang="it-IT" dirty="0"/>
              <a:t>Je </a:t>
            </a:r>
            <a:r>
              <a:rPr lang="it-IT" dirty="0" err="1"/>
              <a:t>voudrais</a:t>
            </a:r>
            <a:r>
              <a:rPr lang="it-IT" dirty="0"/>
              <a:t> une baguette </a:t>
            </a:r>
            <a:r>
              <a:rPr lang="it-IT" dirty="0" err="1"/>
              <a:t>bien</a:t>
            </a:r>
            <a:r>
              <a:rPr lang="it-IT" dirty="0"/>
              <a:t> </a:t>
            </a:r>
            <a:r>
              <a:rPr lang="it-IT" dirty="0" err="1"/>
              <a:t>cuite</a:t>
            </a:r>
            <a:r>
              <a:rPr lang="it-IT" dirty="0"/>
              <a:t> &gt; </a:t>
            </a:r>
            <a:r>
              <a:rPr lang="it-IT" dirty="0" err="1"/>
              <a:t>injonction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52272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modalités</a:t>
            </a:r>
            <a:r>
              <a:rPr lang="it-IT" dirty="0"/>
              <a:t> d’</a:t>
            </a:r>
            <a:r>
              <a:rPr lang="it-IT" dirty="0" err="1"/>
              <a:t>énoncé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“</a:t>
            </a:r>
            <a:r>
              <a:rPr lang="it-IT" dirty="0" err="1"/>
              <a:t>Types</a:t>
            </a:r>
            <a:r>
              <a:rPr lang="it-IT" dirty="0"/>
              <a:t> </a:t>
            </a:r>
            <a:r>
              <a:rPr lang="it-IT" dirty="0" err="1"/>
              <a:t>facultatifs</a:t>
            </a:r>
            <a:r>
              <a:rPr lang="it-IT" dirty="0"/>
              <a:t>” &gt; </a:t>
            </a:r>
            <a:r>
              <a:rPr lang="it-IT" dirty="0" err="1"/>
              <a:t>modalités</a:t>
            </a:r>
            <a:r>
              <a:rPr lang="it-IT" dirty="0"/>
              <a:t> de l’</a:t>
            </a:r>
            <a:r>
              <a:rPr lang="it-IT" dirty="0" err="1"/>
              <a:t>intervention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locuteur</a:t>
            </a:r>
            <a:r>
              <a:rPr lang="it-IT" dirty="0"/>
              <a:t> </a:t>
            </a:r>
            <a:r>
              <a:rPr lang="it-IT" dirty="0" err="1"/>
              <a:t>sur</a:t>
            </a:r>
            <a:r>
              <a:rPr lang="it-IT" dirty="0"/>
              <a:t> son </a:t>
            </a:r>
            <a:r>
              <a:rPr lang="it-IT" dirty="0" err="1"/>
              <a:t>énoncé</a:t>
            </a:r>
            <a:r>
              <a:rPr lang="it-IT" dirty="0"/>
              <a:t> : </a:t>
            </a:r>
            <a:r>
              <a:rPr lang="it-IT" dirty="0" err="1"/>
              <a:t>intonation</a:t>
            </a:r>
            <a:r>
              <a:rPr lang="it-IT" dirty="0"/>
              <a:t> et </a:t>
            </a:r>
            <a:r>
              <a:rPr lang="it-IT" dirty="0" err="1"/>
              <a:t>réorganisation</a:t>
            </a:r>
            <a:r>
              <a:rPr lang="it-IT" dirty="0"/>
              <a:t> </a:t>
            </a:r>
            <a:r>
              <a:rPr lang="it-IT" dirty="0" err="1"/>
              <a:t>syntaxique</a:t>
            </a:r>
            <a:r>
              <a:rPr lang="it-IT" dirty="0"/>
              <a:t>, </a:t>
            </a:r>
            <a:r>
              <a:rPr lang="it-IT" dirty="0" err="1"/>
              <a:t>réarrangement</a:t>
            </a:r>
            <a:r>
              <a:rPr lang="it-IT" dirty="0"/>
              <a:t> </a:t>
            </a:r>
            <a:r>
              <a:rPr lang="it-IT" dirty="0" err="1"/>
              <a:t>communicatif</a:t>
            </a:r>
            <a:endParaRPr lang="it-IT" dirty="0"/>
          </a:p>
          <a:p>
            <a:endParaRPr lang="it-IT" dirty="0"/>
          </a:p>
          <a:p>
            <a:r>
              <a:rPr lang="it-IT" dirty="0"/>
              <a:t>4 </a:t>
            </a:r>
            <a:r>
              <a:rPr lang="it-IT" dirty="0" err="1"/>
              <a:t>types</a:t>
            </a:r>
            <a:r>
              <a:rPr lang="it-IT" dirty="0"/>
              <a:t> de </a:t>
            </a:r>
            <a:r>
              <a:rPr lang="it-IT" dirty="0" err="1"/>
              <a:t>modalisations</a:t>
            </a:r>
            <a:endParaRPr lang="it-IT" dirty="0"/>
          </a:p>
          <a:p>
            <a:pPr lvl="1"/>
            <a:r>
              <a:rPr lang="it-IT" dirty="0"/>
              <a:t>&gt; Marie a </a:t>
            </a:r>
            <a:r>
              <a:rPr lang="it-IT" dirty="0" err="1"/>
              <a:t>cassé</a:t>
            </a:r>
            <a:r>
              <a:rPr lang="it-IT" dirty="0"/>
              <a:t> le </a:t>
            </a:r>
            <a:r>
              <a:rPr lang="it-IT" dirty="0" err="1"/>
              <a:t>moteur</a:t>
            </a:r>
            <a:r>
              <a:rPr lang="it-IT" dirty="0"/>
              <a:t>.</a:t>
            </a:r>
          </a:p>
          <a:p>
            <a:pPr lvl="1"/>
            <a:r>
              <a:rPr lang="it-IT" u="sng" dirty="0" err="1"/>
              <a:t>Négatif</a:t>
            </a:r>
            <a:r>
              <a:rPr lang="it-IT" dirty="0"/>
              <a:t> : Marie n’a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cassé</a:t>
            </a:r>
            <a:r>
              <a:rPr lang="it-IT" dirty="0"/>
              <a:t> le </a:t>
            </a:r>
            <a:r>
              <a:rPr lang="it-IT" dirty="0" err="1"/>
              <a:t>moteur</a:t>
            </a:r>
            <a:r>
              <a:rPr lang="it-IT" dirty="0"/>
              <a:t>.</a:t>
            </a:r>
          </a:p>
          <a:p>
            <a:pPr lvl="1"/>
            <a:r>
              <a:rPr lang="it-IT" u="sng" dirty="0" err="1"/>
              <a:t>Passif</a:t>
            </a:r>
            <a:r>
              <a:rPr lang="it-IT" dirty="0"/>
              <a:t>: Le </a:t>
            </a:r>
            <a:r>
              <a:rPr lang="it-IT" dirty="0" err="1"/>
              <a:t>moteur</a:t>
            </a:r>
            <a:r>
              <a:rPr lang="it-IT" dirty="0"/>
              <a:t> a </a:t>
            </a:r>
            <a:r>
              <a:rPr lang="it-IT" dirty="0" err="1"/>
              <a:t>été</a:t>
            </a:r>
            <a:r>
              <a:rPr lang="it-IT" dirty="0"/>
              <a:t> </a:t>
            </a:r>
            <a:r>
              <a:rPr lang="it-IT" dirty="0" err="1"/>
              <a:t>cassé</a:t>
            </a:r>
            <a:r>
              <a:rPr lang="it-IT" dirty="0"/>
              <a:t> par Marie.</a:t>
            </a:r>
          </a:p>
          <a:p>
            <a:pPr lvl="1"/>
            <a:r>
              <a:rPr lang="it-IT" u="sng" dirty="0" err="1"/>
              <a:t>Emphase</a:t>
            </a:r>
            <a:r>
              <a:rPr lang="it-IT" dirty="0"/>
              <a:t> : C’est Marie qui a </a:t>
            </a:r>
            <a:r>
              <a:rPr lang="it-IT" dirty="0" err="1"/>
              <a:t>cassé</a:t>
            </a:r>
            <a:r>
              <a:rPr lang="it-IT" dirty="0"/>
              <a:t> le </a:t>
            </a:r>
            <a:r>
              <a:rPr lang="it-IT" dirty="0" err="1"/>
              <a:t>moteur</a:t>
            </a:r>
            <a:r>
              <a:rPr lang="it-IT" dirty="0"/>
              <a:t>.</a:t>
            </a:r>
          </a:p>
          <a:p>
            <a:pPr lvl="1"/>
            <a:r>
              <a:rPr lang="it-IT" u="sng" dirty="0"/>
              <a:t>Forme </a:t>
            </a:r>
            <a:r>
              <a:rPr lang="it-IT" u="sng" dirty="0" err="1"/>
              <a:t>impersonnelle</a:t>
            </a:r>
            <a:r>
              <a:rPr lang="it-IT" u="sng" dirty="0"/>
              <a:t> </a:t>
            </a:r>
            <a:r>
              <a:rPr lang="it-IT" dirty="0"/>
              <a:t>: un </a:t>
            </a:r>
            <a:r>
              <a:rPr lang="it-IT" dirty="0" err="1"/>
              <a:t>malheur</a:t>
            </a:r>
            <a:r>
              <a:rPr lang="it-IT" dirty="0"/>
              <a:t> est </a:t>
            </a:r>
            <a:r>
              <a:rPr lang="it-IT" dirty="0" err="1"/>
              <a:t>arrivé</a:t>
            </a:r>
            <a:r>
              <a:rPr lang="it-IT" dirty="0"/>
              <a:t> &gt; Il est </a:t>
            </a:r>
            <a:r>
              <a:rPr lang="it-IT" dirty="0" err="1"/>
              <a:t>arrivé</a:t>
            </a:r>
            <a:r>
              <a:rPr lang="it-IT" dirty="0"/>
              <a:t> un </a:t>
            </a:r>
            <a:r>
              <a:rPr lang="it-IT" dirty="0" err="1"/>
              <a:t>malheur</a:t>
            </a:r>
            <a:r>
              <a:rPr lang="it-IT" dirty="0"/>
              <a:t>.</a:t>
            </a:r>
          </a:p>
          <a:p>
            <a:pPr lvl="1"/>
            <a:endParaRPr lang="it-IT" dirty="0"/>
          </a:p>
          <a:p>
            <a:pPr lvl="1"/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08316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>
          <a:xfrm>
            <a:off x="457200" y="3190765"/>
            <a:ext cx="8229600" cy="990600"/>
          </a:xfrm>
        </p:spPr>
        <p:txBody>
          <a:bodyPr/>
          <a:lstStyle/>
          <a:p>
            <a:pPr algn="ctr"/>
            <a:r>
              <a:rPr lang="it-IT" dirty="0"/>
              <a:t>L’</a:t>
            </a:r>
            <a:r>
              <a:rPr lang="it-IT" dirty="0" err="1"/>
              <a:t>interrogation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17658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</a:t>
            </a:r>
            <a:r>
              <a:rPr lang="it-IT" dirty="0" err="1"/>
              <a:t>interrogation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 err="1"/>
              <a:t>Intonation</a:t>
            </a:r>
            <a:r>
              <a:rPr lang="it-IT" dirty="0"/>
              <a:t> </a:t>
            </a:r>
            <a:r>
              <a:rPr lang="it-IT" dirty="0" err="1"/>
              <a:t>spécifique</a:t>
            </a:r>
            <a:r>
              <a:rPr lang="it-IT" dirty="0"/>
              <a:t> et </a:t>
            </a:r>
            <a:r>
              <a:rPr lang="it-IT" dirty="0" err="1"/>
              <a:t>particularités</a:t>
            </a:r>
            <a:r>
              <a:rPr lang="it-IT" dirty="0"/>
              <a:t> </a:t>
            </a:r>
            <a:r>
              <a:rPr lang="it-IT" dirty="0" err="1"/>
              <a:t>morpho-syntaxiques</a:t>
            </a:r>
            <a:endParaRPr lang="it-IT" dirty="0"/>
          </a:p>
          <a:p>
            <a:pPr lvl="1"/>
            <a:r>
              <a:rPr lang="it-IT" dirty="0" err="1"/>
              <a:t>Mélodie</a:t>
            </a:r>
            <a:r>
              <a:rPr lang="it-IT" dirty="0"/>
              <a:t> montante </a:t>
            </a:r>
            <a:r>
              <a:rPr lang="it-IT" dirty="0" err="1"/>
              <a:t>suspendue</a:t>
            </a:r>
            <a:endParaRPr lang="it-IT" dirty="0"/>
          </a:p>
          <a:p>
            <a:endParaRPr lang="it-IT" dirty="0"/>
          </a:p>
          <a:p>
            <a:r>
              <a:rPr lang="it-IT" dirty="0"/>
              <a:t>En </a:t>
            </a:r>
            <a:r>
              <a:rPr lang="it-IT" dirty="0" err="1"/>
              <a:t>français</a:t>
            </a:r>
            <a:r>
              <a:rPr lang="it-IT" dirty="0"/>
              <a:t>, la </a:t>
            </a:r>
            <a:r>
              <a:rPr lang="it-IT" dirty="0" err="1"/>
              <a:t>structure</a:t>
            </a:r>
            <a:r>
              <a:rPr lang="it-IT" dirty="0"/>
              <a:t> interrogative est </a:t>
            </a:r>
            <a:r>
              <a:rPr lang="it-IT" dirty="0" err="1"/>
              <a:t>soumise</a:t>
            </a:r>
            <a:r>
              <a:rPr lang="it-IT" dirty="0"/>
              <a:t> à la </a:t>
            </a:r>
            <a:r>
              <a:rPr lang="it-IT" dirty="0" err="1"/>
              <a:t>variation</a:t>
            </a:r>
            <a:r>
              <a:rPr lang="it-IT" dirty="0"/>
              <a:t>:</a:t>
            </a:r>
          </a:p>
          <a:p>
            <a:pPr lvl="1"/>
            <a:r>
              <a:rPr lang="it-IT" dirty="0" err="1"/>
              <a:t>Variation</a:t>
            </a:r>
            <a:r>
              <a:rPr lang="it-IT" dirty="0"/>
              <a:t> </a:t>
            </a:r>
            <a:r>
              <a:rPr lang="it-IT" dirty="0" err="1"/>
              <a:t>diaphasique</a:t>
            </a:r>
            <a:r>
              <a:rPr lang="it-IT" dirty="0"/>
              <a:t>, en </a:t>
            </a:r>
            <a:r>
              <a:rPr lang="it-IT" dirty="0" err="1"/>
              <a:t>fonction</a:t>
            </a:r>
            <a:r>
              <a:rPr lang="it-IT" dirty="0"/>
              <a:t> de la situation de </a:t>
            </a:r>
            <a:r>
              <a:rPr lang="it-IT" dirty="0" err="1"/>
              <a:t>communication</a:t>
            </a:r>
            <a:endParaRPr lang="it-IT" dirty="0"/>
          </a:p>
          <a:p>
            <a:pPr lvl="2"/>
            <a:r>
              <a:rPr lang="it-IT" dirty="0" err="1"/>
              <a:t>Variation</a:t>
            </a:r>
            <a:r>
              <a:rPr lang="it-IT" dirty="0"/>
              <a:t> </a:t>
            </a:r>
            <a:r>
              <a:rPr lang="it-IT" dirty="0" err="1"/>
              <a:t>oral</a:t>
            </a:r>
            <a:r>
              <a:rPr lang="it-IT" dirty="0"/>
              <a:t>/</a:t>
            </a:r>
            <a:r>
              <a:rPr lang="it-IT" dirty="0" err="1"/>
              <a:t>écrit</a:t>
            </a:r>
            <a:r>
              <a:rPr lang="it-IT" dirty="0"/>
              <a:t> , </a:t>
            </a:r>
            <a:r>
              <a:rPr lang="it-IT" dirty="0" err="1"/>
              <a:t>variation</a:t>
            </a:r>
            <a:r>
              <a:rPr lang="it-IT" dirty="0"/>
              <a:t> de </a:t>
            </a:r>
            <a:r>
              <a:rPr lang="it-IT" dirty="0" err="1"/>
              <a:t>registre</a:t>
            </a:r>
            <a:r>
              <a:rPr lang="it-IT" dirty="0"/>
              <a:t> de langue (</a:t>
            </a:r>
            <a:r>
              <a:rPr lang="it-IT" dirty="0" err="1"/>
              <a:t>familier</a:t>
            </a:r>
            <a:r>
              <a:rPr lang="it-IT" dirty="0"/>
              <a:t>, </a:t>
            </a:r>
            <a:r>
              <a:rPr lang="it-IT" dirty="0" err="1"/>
              <a:t>courant</a:t>
            </a:r>
            <a:r>
              <a:rPr lang="it-IT" dirty="0"/>
              <a:t>, </a:t>
            </a:r>
            <a:r>
              <a:rPr lang="it-IT" dirty="0" err="1"/>
              <a:t>soutenu</a:t>
            </a:r>
            <a:r>
              <a:rPr lang="it-IT" dirty="0"/>
              <a:t>)</a:t>
            </a:r>
          </a:p>
          <a:p>
            <a:pPr lvl="1"/>
            <a:r>
              <a:rPr lang="it-IT" dirty="0" err="1"/>
              <a:t>Variation</a:t>
            </a:r>
            <a:r>
              <a:rPr lang="it-IT" dirty="0"/>
              <a:t> </a:t>
            </a:r>
            <a:r>
              <a:rPr lang="it-IT" dirty="0" err="1"/>
              <a:t>diastratique</a:t>
            </a:r>
            <a:r>
              <a:rPr lang="it-IT" dirty="0"/>
              <a:t> : en </a:t>
            </a:r>
            <a:r>
              <a:rPr lang="it-IT" dirty="0" err="1"/>
              <a:t>fonction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contexte</a:t>
            </a:r>
            <a:r>
              <a:rPr lang="it-IT" dirty="0"/>
              <a:t> social</a:t>
            </a:r>
          </a:p>
        </p:txBody>
      </p:sp>
    </p:spTree>
    <p:extLst>
      <p:ext uri="{BB962C8B-B14F-4D97-AF65-F5344CB8AC3E}">
        <p14:creationId xmlns:p14="http://schemas.microsoft.com/office/powerpoint/2010/main" val="3034293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</a:t>
            </a:r>
            <a:r>
              <a:rPr lang="it-IT" dirty="0" err="1"/>
              <a:t>interrogation</a:t>
            </a:r>
            <a:r>
              <a:rPr lang="it-IT" dirty="0"/>
              <a:t> totale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31454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Porte </a:t>
            </a:r>
            <a:r>
              <a:rPr lang="it-IT" dirty="0" err="1"/>
              <a:t>sur</a:t>
            </a:r>
            <a:r>
              <a:rPr lang="it-IT" dirty="0"/>
              <a:t> l’ensemble d’une </a:t>
            </a:r>
            <a:r>
              <a:rPr lang="it-IT" dirty="0" err="1"/>
              <a:t>phrase</a:t>
            </a:r>
            <a:r>
              <a:rPr lang="it-IT" dirty="0"/>
              <a:t>,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propos</a:t>
            </a:r>
            <a:r>
              <a:rPr lang="it-IT" dirty="0"/>
              <a:t> &gt; </a:t>
            </a:r>
            <a:r>
              <a:rPr lang="it-IT" dirty="0" err="1"/>
              <a:t>oui</a:t>
            </a:r>
            <a:r>
              <a:rPr lang="it-IT" dirty="0"/>
              <a:t>, non</a:t>
            </a:r>
          </a:p>
          <a:p>
            <a:endParaRPr lang="it-IT" dirty="0"/>
          </a:p>
          <a:p>
            <a:r>
              <a:rPr lang="it-IT" dirty="0"/>
              <a:t>1) Simple </a:t>
            </a:r>
            <a:r>
              <a:rPr lang="it-IT" dirty="0" err="1"/>
              <a:t>intonation</a:t>
            </a:r>
            <a:r>
              <a:rPr lang="it-IT" dirty="0"/>
              <a:t> montante &gt; </a:t>
            </a:r>
            <a:r>
              <a:rPr lang="it-IT" dirty="0" err="1"/>
              <a:t>oral</a:t>
            </a:r>
            <a:r>
              <a:rPr lang="it-IT" dirty="0"/>
              <a:t>, </a:t>
            </a:r>
            <a:r>
              <a:rPr lang="it-IT" dirty="0" err="1"/>
              <a:t>théâtre</a:t>
            </a:r>
            <a:endParaRPr lang="it-IT" dirty="0"/>
          </a:p>
          <a:p>
            <a:pPr lvl="2"/>
            <a:r>
              <a:rPr lang="it-IT" dirty="0" err="1"/>
              <a:t>Vous</a:t>
            </a:r>
            <a:r>
              <a:rPr lang="it-IT" dirty="0"/>
              <a:t> ne </a:t>
            </a:r>
            <a:r>
              <a:rPr lang="it-IT" dirty="0" err="1"/>
              <a:t>restez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, </a:t>
            </a:r>
            <a:r>
              <a:rPr lang="it-IT" dirty="0" err="1"/>
              <a:t>Comtesse</a:t>
            </a:r>
            <a:r>
              <a:rPr lang="it-IT" dirty="0"/>
              <a:t>? (Beaumarchais)</a:t>
            </a:r>
          </a:p>
          <a:p>
            <a:endParaRPr lang="it-IT" dirty="0"/>
          </a:p>
          <a:p>
            <a:r>
              <a:rPr lang="it-IT" dirty="0"/>
              <a:t>2) L’</a:t>
            </a:r>
            <a:r>
              <a:rPr lang="it-IT" dirty="0" err="1"/>
              <a:t>inversion</a:t>
            </a:r>
            <a:r>
              <a:rPr lang="it-IT" dirty="0"/>
              <a:t> : </a:t>
            </a:r>
            <a:r>
              <a:rPr lang="it-IT" dirty="0" err="1"/>
              <a:t>héritage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français</a:t>
            </a:r>
            <a:r>
              <a:rPr lang="it-IT" dirty="0"/>
              <a:t> </a:t>
            </a:r>
            <a:r>
              <a:rPr lang="it-IT" dirty="0" err="1"/>
              <a:t>classique</a:t>
            </a:r>
            <a:endParaRPr lang="it-IT" dirty="0"/>
          </a:p>
          <a:p>
            <a:pPr lvl="1"/>
            <a:r>
              <a:rPr lang="it-IT" dirty="0" err="1"/>
              <a:t>Rodrigue</a:t>
            </a:r>
            <a:r>
              <a:rPr lang="it-IT" dirty="0"/>
              <a:t>, </a:t>
            </a:r>
            <a:r>
              <a:rPr lang="it-IT" dirty="0" err="1"/>
              <a:t>as</a:t>
            </a:r>
            <a:r>
              <a:rPr lang="it-IT" dirty="0"/>
              <a:t>-tu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coeur</a:t>
            </a:r>
            <a:r>
              <a:rPr lang="it-IT" dirty="0"/>
              <a:t>? (</a:t>
            </a:r>
            <a:r>
              <a:rPr lang="it-IT" dirty="0" err="1"/>
              <a:t>Corneille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Est-ce? </a:t>
            </a:r>
            <a:r>
              <a:rPr lang="it-IT" dirty="0" err="1"/>
              <a:t>Fût</a:t>
            </a:r>
            <a:r>
              <a:rPr lang="it-IT" dirty="0"/>
              <a:t>-ce ?</a:t>
            </a:r>
          </a:p>
          <a:p>
            <a:pPr lvl="1"/>
            <a:r>
              <a:rPr lang="it-IT" dirty="0" err="1"/>
              <a:t>Fait</a:t>
            </a:r>
            <a:r>
              <a:rPr lang="it-IT" dirty="0"/>
              <a:t>-il? &gt; </a:t>
            </a:r>
            <a:r>
              <a:rPr lang="it-IT" dirty="0" err="1"/>
              <a:t>Parle</a:t>
            </a:r>
            <a:r>
              <a:rPr lang="it-IT" dirty="0"/>
              <a:t>-t-elle?</a:t>
            </a:r>
          </a:p>
          <a:p>
            <a:pPr lvl="1"/>
            <a:r>
              <a:rPr lang="it-IT" dirty="0"/>
              <a:t>&gt; </a:t>
            </a:r>
            <a:r>
              <a:rPr lang="it-IT" dirty="0" err="1"/>
              <a:t>inversion</a:t>
            </a:r>
            <a:r>
              <a:rPr lang="it-IT" dirty="0"/>
              <a:t> </a:t>
            </a:r>
            <a:r>
              <a:rPr lang="it-IT" dirty="0" err="1"/>
              <a:t>avec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pronoms</a:t>
            </a:r>
            <a:r>
              <a:rPr lang="it-IT" dirty="0"/>
              <a:t> </a:t>
            </a:r>
            <a:r>
              <a:rPr lang="it-IT" dirty="0" err="1"/>
              <a:t>personnels</a:t>
            </a:r>
            <a:r>
              <a:rPr lang="it-IT" dirty="0"/>
              <a:t> </a:t>
            </a:r>
            <a:r>
              <a:rPr lang="it-IT" dirty="0" err="1"/>
              <a:t>sujet</a:t>
            </a:r>
            <a:r>
              <a:rPr lang="it-IT" dirty="0"/>
              <a:t> (on </a:t>
            </a:r>
            <a:r>
              <a:rPr lang="it-IT" dirty="0" err="1"/>
              <a:t>évite</a:t>
            </a:r>
            <a:r>
              <a:rPr lang="it-IT" dirty="0"/>
              <a:t> </a:t>
            </a:r>
            <a:r>
              <a:rPr lang="it-IT" i="1" dirty="0" err="1"/>
              <a:t>cours</a:t>
            </a:r>
            <a:r>
              <a:rPr lang="it-IT" i="1" dirty="0"/>
              <a:t>-je,</a:t>
            </a:r>
            <a:r>
              <a:rPr lang="mr-IN" i="1" dirty="0"/>
              <a:t>…</a:t>
            </a:r>
            <a:r>
              <a:rPr lang="fr-FR" i="1" dirty="0"/>
              <a:t>.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&gt;</a:t>
            </a:r>
            <a:r>
              <a:rPr lang="it-IT" dirty="0" err="1"/>
              <a:t>inversion</a:t>
            </a:r>
            <a:r>
              <a:rPr lang="it-IT" dirty="0"/>
              <a:t> </a:t>
            </a:r>
            <a:r>
              <a:rPr lang="it-IT" dirty="0" err="1"/>
              <a:t>complexe</a:t>
            </a:r>
            <a:r>
              <a:rPr lang="it-IT" dirty="0"/>
              <a:t>  </a:t>
            </a:r>
            <a:r>
              <a:rPr lang="it-IT" i="1" dirty="0" err="1"/>
              <a:t>Tchen</a:t>
            </a:r>
            <a:r>
              <a:rPr lang="it-IT" i="1" dirty="0"/>
              <a:t> </a:t>
            </a:r>
            <a:r>
              <a:rPr lang="it-IT" i="1" dirty="0" err="1"/>
              <a:t>tenterait</a:t>
            </a:r>
            <a:r>
              <a:rPr lang="it-IT" i="1" dirty="0"/>
              <a:t>-il de </a:t>
            </a:r>
            <a:r>
              <a:rPr lang="it-IT" i="1" dirty="0" err="1"/>
              <a:t>lever</a:t>
            </a:r>
            <a:r>
              <a:rPr lang="it-IT" i="1" dirty="0"/>
              <a:t> la </a:t>
            </a:r>
            <a:r>
              <a:rPr lang="it-IT" i="1" dirty="0" err="1"/>
              <a:t>moustiquaire</a:t>
            </a:r>
            <a:r>
              <a:rPr lang="it-IT" i="1" dirty="0"/>
              <a:t>?</a:t>
            </a:r>
            <a:r>
              <a:rPr lang="it-IT" dirty="0"/>
              <a:t> (Malraux)</a:t>
            </a:r>
            <a:endParaRPr lang="it-IT" i="1" dirty="0"/>
          </a:p>
          <a:p>
            <a:endParaRPr lang="it-IT" dirty="0"/>
          </a:p>
          <a:p>
            <a:r>
              <a:rPr lang="it-IT" dirty="0"/>
              <a:t>3) </a:t>
            </a:r>
            <a:r>
              <a:rPr lang="it-IT" dirty="0" err="1"/>
              <a:t>Interrogation</a:t>
            </a:r>
            <a:r>
              <a:rPr lang="it-IT" dirty="0"/>
              <a:t> en </a:t>
            </a:r>
            <a:r>
              <a:rPr lang="it-IT" i="1" dirty="0"/>
              <a:t>est-ce </a:t>
            </a:r>
            <a:r>
              <a:rPr lang="it-IT" i="1" dirty="0" err="1"/>
              <a:t>que</a:t>
            </a:r>
            <a:r>
              <a:rPr lang="it-IT" i="1" dirty="0"/>
              <a:t> </a:t>
            </a:r>
            <a:r>
              <a:rPr lang="it-IT" dirty="0"/>
              <a:t> &lt; </a:t>
            </a:r>
            <a:r>
              <a:rPr lang="it-IT" dirty="0" err="1"/>
              <a:t>inversion</a:t>
            </a:r>
            <a:r>
              <a:rPr lang="it-IT" dirty="0"/>
              <a:t> de </a:t>
            </a:r>
            <a:r>
              <a:rPr lang="it-IT" i="1" dirty="0"/>
              <a:t>c’est </a:t>
            </a:r>
            <a:r>
              <a:rPr lang="it-IT" i="1" dirty="0" err="1"/>
              <a:t>que</a:t>
            </a:r>
            <a:r>
              <a:rPr lang="it-IT" i="1" dirty="0"/>
              <a:t> (terme </a:t>
            </a:r>
            <a:r>
              <a:rPr lang="it-IT" i="1" dirty="0" err="1"/>
              <a:t>complexe</a:t>
            </a:r>
            <a:r>
              <a:rPr lang="it-IT" i="1" dirty="0"/>
              <a:t>)</a:t>
            </a:r>
            <a:r>
              <a:rPr lang="it-IT" dirty="0"/>
              <a:t> (</a:t>
            </a:r>
            <a:r>
              <a:rPr lang="it-IT" dirty="0" err="1"/>
              <a:t>esk</a:t>
            </a:r>
            <a:r>
              <a:rPr lang="it-IT" dirty="0"/>
              <a:t>)</a:t>
            </a:r>
            <a:endParaRPr lang="it-IT" i="1" dirty="0"/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9147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</a:t>
            </a:r>
            <a:r>
              <a:rPr lang="it-IT" dirty="0" err="1"/>
              <a:t>interrogation</a:t>
            </a:r>
            <a:r>
              <a:rPr lang="it-IT" dirty="0"/>
              <a:t> </a:t>
            </a:r>
            <a:r>
              <a:rPr lang="it-IT" dirty="0" err="1"/>
              <a:t>partielle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Porte </a:t>
            </a:r>
            <a:r>
              <a:rPr lang="it-IT" dirty="0" err="1"/>
              <a:t>sur</a:t>
            </a:r>
            <a:r>
              <a:rPr lang="it-IT" dirty="0"/>
              <a:t> un </a:t>
            </a:r>
            <a:r>
              <a:rPr lang="it-IT" dirty="0" err="1"/>
              <a:t>constituant</a:t>
            </a:r>
            <a:r>
              <a:rPr lang="it-IT" dirty="0"/>
              <a:t> de la </a:t>
            </a:r>
            <a:r>
              <a:rPr lang="it-IT" dirty="0" err="1"/>
              <a:t>phrase</a:t>
            </a:r>
            <a:endParaRPr lang="it-IT" dirty="0"/>
          </a:p>
          <a:p>
            <a:endParaRPr lang="it-IT" dirty="0"/>
          </a:p>
          <a:p>
            <a:r>
              <a:rPr lang="it-IT" dirty="0" err="1"/>
              <a:t>Interrogation</a:t>
            </a:r>
            <a:r>
              <a:rPr lang="it-IT" dirty="0"/>
              <a:t> </a:t>
            </a:r>
            <a:r>
              <a:rPr lang="it-IT" dirty="0" err="1"/>
              <a:t>sur</a:t>
            </a:r>
            <a:r>
              <a:rPr lang="it-IT" dirty="0"/>
              <a:t> un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constituants</a:t>
            </a:r>
            <a:r>
              <a:rPr lang="it-IT" dirty="0"/>
              <a:t> </a:t>
            </a:r>
            <a:r>
              <a:rPr lang="it-IT" dirty="0" err="1"/>
              <a:t>essentiels</a:t>
            </a:r>
            <a:r>
              <a:rPr lang="it-IT" dirty="0"/>
              <a:t> : </a:t>
            </a:r>
            <a:r>
              <a:rPr lang="it-IT" dirty="0" err="1"/>
              <a:t>sur</a:t>
            </a:r>
            <a:r>
              <a:rPr lang="it-IT" dirty="0"/>
              <a:t> le </a:t>
            </a:r>
            <a:r>
              <a:rPr lang="it-IT" dirty="0" err="1"/>
              <a:t>sujet</a:t>
            </a:r>
            <a:r>
              <a:rPr lang="it-IT" dirty="0"/>
              <a:t>, </a:t>
            </a:r>
            <a:r>
              <a:rPr lang="it-IT" dirty="0" err="1"/>
              <a:t>attribut</a:t>
            </a:r>
            <a:r>
              <a:rPr lang="it-IT" dirty="0"/>
              <a:t>, </a:t>
            </a:r>
            <a:r>
              <a:rPr lang="it-IT" dirty="0" err="1"/>
              <a:t>objet</a:t>
            </a:r>
            <a:r>
              <a:rPr lang="it-IT" dirty="0"/>
              <a:t> </a:t>
            </a:r>
            <a:r>
              <a:rPr lang="it-IT" dirty="0" err="1"/>
              <a:t>ou</a:t>
            </a:r>
            <a:r>
              <a:rPr lang="it-IT" dirty="0"/>
              <a:t> SP </a:t>
            </a:r>
            <a:r>
              <a:rPr lang="it-IT" dirty="0" err="1"/>
              <a:t>complément</a:t>
            </a:r>
            <a:endParaRPr lang="it-IT" dirty="0"/>
          </a:p>
          <a:p>
            <a:endParaRPr lang="it-IT" dirty="0"/>
          </a:p>
          <a:p>
            <a:r>
              <a:rPr lang="it-IT" dirty="0"/>
              <a:t>&gt; </a:t>
            </a:r>
            <a:r>
              <a:rPr lang="it-IT" i="1" dirty="0"/>
              <a:t>qui, </a:t>
            </a:r>
            <a:r>
              <a:rPr lang="it-IT" i="1" dirty="0" err="1"/>
              <a:t>que</a:t>
            </a:r>
            <a:r>
              <a:rPr lang="it-IT" i="1" dirty="0"/>
              <a:t>, </a:t>
            </a:r>
            <a:r>
              <a:rPr lang="it-IT" i="1" dirty="0" err="1"/>
              <a:t>quoi</a:t>
            </a:r>
            <a:r>
              <a:rPr lang="it-IT" i="1" dirty="0"/>
              <a:t>, </a:t>
            </a:r>
            <a:r>
              <a:rPr lang="it-IT" i="1" dirty="0" err="1"/>
              <a:t>lequel</a:t>
            </a:r>
            <a:r>
              <a:rPr lang="it-IT" i="1" dirty="0"/>
              <a:t>, </a:t>
            </a:r>
            <a:r>
              <a:rPr lang="it-IT" i="1" dirty="0" err="1"/>
              <a:t>combien</a:t>
            </a:r>
            <a:r>
              <a:rPr lang="it-IT" i="1" dirty="0"/>
              <a:t> de, quel, </a:t>
            </a:r>
            <a:r>
              <a:rPr lang="it-IT" i="1" dirty="0" err="1"/>
              <a:t>quand</a:t>
            </a:r>
            <a:r>
              <a:rPr lang="mr-IN" i="1" dirty="0"/>
              <a:t>…</a:t>
            </a:r>
            <a:r>
              <a:rPr lang="it-IT" i="1" dirty="0"/>
              <a:t> </a:t>
            </a:r>
            <a:r>
              <a:rPr lang="it-IT" dirty="0"/>
              <a:t>en </a:t>
            </a:r>
            <a:r>
              <a:rPr lang="it-IT" dirty="0" err="1"/>
              <a:t>tête</a:t>
            </a:r>
            <a:r>
              <a:rPr lang="it-IT" dirty="0"/>
              <a:t> de </a:t>
            </a:r>
            <a:r>
              <a:rPr lang="it-IT" dirty="0" err="1"/>
              <a:t>phrase</a:t>
            </a:r>
            <a:endParaRPr lang="it-IT" dirty="0"/>
          </a:p>
          <a:p>
            <a:endParaRPr lang="it-IT" dirty="0"/>
          </a:p>
          <a:p>
            <a:r>
              <a:rPr lang="it-IT" dirty="0" err="1"/>
              <a:t>Intonation</a:t>
            </a:r>
            <a:r>
              <a:rPr lang="it-IT" dirty="0"/>
              <a:t> : </a:t>
            </a:r>
            <a:r>
              <a:rPr lang="it-IT" dirty="0" err="1"/>
              <a:t>courbe</a:t>
            </a:r>
            <a:r>
              <a:rPr lang="it-IT" dirty="0"/>
              <a:t> </a:t>
            </a:r>
            <a:r>
              <a:rPr lang="it-IT" dirty="0" err="1"/>
              <a:t>descendante</a:t>
            </a:r>
            <a:r>
              <a:rPr lang="it-IT" dirty="0"/>
              <a:t> : </a:t>
            </a:r>
            <a:r>
              <a:rPr lang="it-IT" dirty="0" err="1"/>
              <a:t>attaque</a:t>
            </a:r>
            <a:r>
              <a:rPr lang="it-IT" dirty="0"/>
              <a:t> </a:t>
            </a:r>
            <a:r>
              <a:rPr lang="it-IT" dirty="0" err="1"/>
              <a:t>sur</a:t>
            </a:r>
            <a:r>
              <a:rPr lang="it-IT" dirty="0"/>
              <a:t> note </a:t>
            </a:r>
            <a:r>
              <a:rPr lang="it-IT" dirty="0" err="1"/>
              <a:t>élevée</a:t>
            </a:r>
            <a:r>
              <a:rPr lang="it-IT" dirty="0"/>
              <a:t> </a:t>
            </a:r>
            <a:r>
              <a:rPr lang="it-IT" dirty="0" err="1"/>
              <a:t>sur</a:t>
            </a:r>
            <a:r>
              <a:rPr lang="it-IT" dirty="0"/>
              <a:t> le </a:t>
            </a:r>
            <a:r>
              <a:rPr lang="it-IT" dirty="0" err="1"/>
              <a:t>mot</a:t>
            </a:r>
            <a:r>
              <a:rPr lang="it-IT" dirty="0"/>
              <a:t> </a:t>
            </a:r>
            <a:r>
              <a:rPr lang="it-IT" dirty="0" err="1"/>
              <a:t>interrogatif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174789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arezza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Chiarezza.thmx</Template>
  <TotalTime>6518</TotalTime>
  <Words>1674</Words>
  <Application>Microsoft Office PowerPoint</Application>
  <PresentationFormat>Presentazione su schermo (4:3)</PresentationFormat>
  <Paragraphs>234</Paragraphs>
  <Slides>23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6" baseType="lpstr">
      <vt:lpstr>Arial</vt:lpstr>
      <vt:lpstr>Wingdings</vt:lpstr>
      <vt:lpstr>Chiarezza</vt:lpstr>
      <vt:lpstr>LES TYPES DE PHRASES</vt:lpstr>
      <vt:lpstr>La modalisation</vt:lpstr>
      <vt:lpstr>Les types de phrase</vt:lpstr>
      <vt:lpstr>Types de phrases et acte de langage</vt:lpstr>
      <vt:lpstr>Les modalités d’énoncé</vt:lpstr>
      <vt:lpstr>L’interrogation</vt:lpstr>
      <vt:lpstr>L’interrogation</vt:lpstr>
      <vt:lpstr>L’interrogation totale</vt:lpstr>
      <vt:lpstr>L’interrogation partielle</vt:lpstr>
      <vt:lpstr>Interrogation partielle</vt:lpstr>
      <vt:lpstr>Interogation partielle</vt:lpstr>
      <vt:lpstr>Les pronoms interrogatifs qui, que, quoi </vt:lpstr>
      <vt:lpstr>Interrogation sur les “circonstants” (sur les Sadjoint)</vt:lpstr>
      <vt:lpstr>Formes familières de l’interrogation partielle</vt:lpstr>
      <vt:lpstr>L’EXCLAMATION</vt:lpstr>
      <vt:lpstr>L’exclamation</vt:lpstr>
      <vt:lpstr>Structures exclamatives</vt:lpstr>
      <vt:lpstr>Structures (registre soutenu)</vt:lpstr>
      <vt:lpstr>Structures exclamatives (registre courant)</vt:lpstr>
      <vt:lpstr>L’INJONCTION</vt:lpstr>
      <vt:lpstr>L’injonction – L’impératif</vt:lpstr>
      <vt:lpstr>L’impératif</vt:lpstr>
      <vt:lpstr>Autres strucures exprimant l’injonction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TYPES DE PHRASES</dc:title>
  <dc:creator>a a</dc:creator>
  <cp:lastModifiedBy>Sarah Pinto</cp:lastModifiedBy>
  <cp:revision>44</cp:revision>
  <dcterms:created xsi:type="dcterms:W3CDTF">2018-12-12T11:58:14Z</dcterms:created>
  <dcterms:modified xsi:type="dcterms:W3CDTF">2022-11-17T11:20:38Z</dcterms:modified>
</cp:coreProperties>
</file>