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2" r:id="rId5"/>
    <p:sldId id="258" r:id="rId6"/>
    <p:sldId id="263" r:id="rId7"/>
    <p:sldId id="264" r:id="rId8"/>
    <p:sldId id="265" r:id="rId9"/>
    <p:sldId id="266" r:id="rId10"/>
    <p:sldId id="267" r:id="rId11"/>
    <p:sldId id="268" r:id="rId12"/>
    <p:sldId id="269" r:id="rId13"/>
    <p:sldId id="278" r:id="rId14"/>
    <p:sldId id="279" r:id="rId15"/>
    <p:sldId id="277" r:id="rId16"/>
    <p:sldId id="271" r:id="rId17"/>
    <p:sldId id="272" r:id="rId18"/>
    <p:sldId id="270" r:id="rId19"/>
    <p:sldId id="273" r:id="rId20"/>
    <p:sldId id="274" r:id="rId21"/>
    <p:sldId id="275" r:id="rId22"/>
    <p:sldId id="280" r:id="rId23"/>
    <p:sldId id="27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F7ACF-D10B-4786-B955-28736F34601F}" v="30" dt="2022-11-01T08:07:44.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showGuides="1">
      <p:cViewPr varScale="1">
        <p:scale>
          <a:sx n="120" d="100"/>
          <a:sy n="120" d="100"/>
        </p:scale>
        <p:origin x="23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384DB-358B-4347-BFCA-F896B5942E63}"/>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5377EA1F-3406-4705-ADFD-D9BC44EC0A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6DC6CBF-DD23-4F13-B2CB-3FA53BC4B1B1}"/>
              </a:ext>
            </a:extLst>
          </p:cNvPr>
          <p:cNvSpPr>
            <a:spLocks noGrp="1"/>
          </p:cNvSpPr>
          <p:nvPr>
            <p:ph type="dt" sz="half" idx="10"/>
          </p:nvPr>
        </p:nvSpPr>
        <p:spPr/>
        <p:txBody>
          <a:bodyPr/>
          <a:lstStyle/>
          <a:p>
            <a:fld id="{B83B8F69-9BBA-45CE-8419-F98504B22FE5}" type="datetimeFigureOut">
              <a:rPr lang="fr-CH" smtClean="0"/>
              <a:t>01.11.22</a:t>
            </a:fld>
            <a:endParaRPr lang="fr-CH"/>
          </a:p>
        </p:txBody>
      </p:sp>
      <p:sp>
        <p:nvSpPr>
          <p:cNvPr id="5" name="Espace réservé du pied de page 4">
            <a:extLst>
              <a:ext uri="{FF2B5EF4-FFF2-40B4-BE49-F238E27FC236}">
                <a16:creationId xmlns:a16="http://schemas.microsoft.com/office/drawing/2014/main" id="{EDC63956-B385-4912-AFC6-7148B379E253}"/>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1BE49B90-6837-427D-A8B5-47CA936D691B}"/>
              </a:ext>
            </a:extLst>
          </p:cNvPr>
          <p:cNvSpPr>
            <a:spLocks noGrp="1"/>
          </p:cNvSpPr>
          <p:nvPr>
            <p:ph type="sldNum" sz="quarter" idx="12"/>
          </p:nvPr>
        </p:nvSpPr>
        <p:spPr/>
        <p:txBody>
          <a:bodyPr/>
          <a:lstStyle/>
          <a:p>
            <a:fld id="{35D90196-5A60-433D-9F12-EF5332854285}" type="slidenum">
              <a:rPr lang="fr-CH" smtClean="0"/>
              <a:t>‹N›</a:t>
            </a:fld>
            <a:endParaRPr lang="fr-CH"/>
          </a:p>
        </p:txBody>
      </p:sp>
    </p:spTree>
    <p:extLst>
      <p:ext uri="{BB962C8B-B14F-4D97-AF65-F5344CB8AC3E}">
        <p14:creationId xmlns:p14="http://schemas.microsoft.com/office/powerpoint/2010/main" val="328976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2D7CB-DE42-4EF3-BBFF-433DDEB635A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2124C119-F461-4568-A680-2AE965CCC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5AB23E4B-F930-4DEC-9D5B-32B375054C05}"/>
              </a:ext>
            </a:extLst>
          </p:cNvPr>
          <p:cNvSpPr>
            <a:spLocks noGrp="1"/>
          </p:cNvSpPr>
          <p:nvPr>
            <p:ph type="dt" sz="half" idx="10"/>
          </p:nvPr>
        </p:nvSpPr>
        <p:spPr/>
        <p:txBody>
          <a:bodyPr/>
          <a:lstStyle/>
          <a:p>
            <a:fld id="{B83B8F69-9BBA-45CE-8419-F98504B22FE5}" type="datetimeFigureOut">
              <a:rPr lang="fr-CH" smtClean="0"/>
              <a:t>01.11.22</a:t>
            </a:fld>
            <a:endParaRPr lang="fr-CH"/>
          </a:p>
        </p:txBody>
      </p:sp>
      <p:sp>
        <p:nvSpPr>
          <p:cNvPr id="5" name="Espace réservé du pied de page 4">
            <a:extLst>
              <a:ext uri="{FF2B5EF4-FFF2-40B4-BE49-F238E27FC236}">
                <a16:creationId xmlns:a16="http://schemas.microsoft.com/office/drawing/2014/main" id="{B4844E48-1C28-4065-AF40-F1CFC1C241D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E6043BD5-58C1-463E-AEC2-9A5BD5C48C76}"/>
              </a:ext>
            </a:extLst>
          </p:cNvPr>
          <p:cNvSpPr>
            <a:spLocks noGrp="1"/>
          </p:cNvSpPr>
          <p:nvPr>
            <p:ph type="sldNum" sz="quarter" idx="12"/>
          </p:nvPr>
        </p:nvSpPr>
        <p:spPr/>
        <p:txBody>
          <a:bodyPr/>
          <a:lstStyle/>
          <a:p>
            <a:fld id="{35D90196-5A60-433D-9F12-EF5332854285}" type="slidenum">
              <a:rPr lang="fr-CH" smtClean="0"/>
              <a:t>‹N›</a:t>
            </a:fld>
            <a:endParaRPr lang="fr-CH"/>
          </a:p>
        </p:txBody>
      </p:sp>
    </p:spTree>
    <p:extLst>
      <p:ext uri="{BB962C8B-B14F-4D97-AF65-F5344CB8AC3E}">
        <p14:creationId xmlns:p14="http://schemas.microsoft.com/office/powerpoint/2010/main" val="2591413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8C6173-1615-446A-AEAC-9FD778F2A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675B01E9-705D-433F-B50F-BF2BF29D8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CCE6FFB4-DC23-4C59-A23C-5800946FE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B8F69-9BBA-45CE-8419-F98504B22FE5}" type="datetimeFigureOut">
              <a:rPr lang="fr-CH" smtClean="0"/>
              <a:t>01.11.22</a:t>
            </a:fld>
            <a:endParaRPr lang="fr-CH"/>
          </a:p>
        </p:txBody>
      </p:sp>
      <p:sp>
        <p:nvSpPr>
          <p:cNvPr id="5" name="Espace réservé du pied de page 4">
            <a:extLst>
              <a:ext uri="{FF2B5EF4-FFF2-40B4-BE49-F238E27FC236}">
                <a16:creationId xmlns:a16="http://schemas.microsoft.com/office/drawing/2014/main" id="{49717A5E-12C2-46EA-AF3D-0105ACAF1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8071DD61-D7A9-4BA7-8AEF-FF876A60C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90196-5A60-433D-9F12-EF5332854285}" type="slidenum">
              <a:rPr lang="fr-CH" smtClean="0"/>
              <a:t>‹N›</a:t>
            </a:fld>
            <a:endParaRPr lang="fr-CH"/>
          </a:p>
        </p:txBody>
      </p:sp>
    </p:spTree>
    <p:extLst>
      <p:ext uri="{BB962C8B-B14F-4D97-AF65-F5344CB8AC3E}">
        <p14:creationId xmlns:p14="http://schemas.microsoft.com/office/powerpoint/2010/main" val="58804984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21F9D-87BC-4C98-B6A9-9E88EFFBA78A}"/>
              </a:ext>
            </a:extLst>
          </p:cNvPr>
          <p:cNvSpPr>
            <a:spLocks noGrp="1"/>
          </p:cNvSpPr>
          <p:nvPr>
            <p:ph type="ctrTitle"/>
          </p:nvPr>
        </p:nvSpPr>
        <p:spPr>
          <a:xfrm>
            <a:off x="1524000" y="1122363"/>
            <a:ext cx="9144000" cy="1801812"/>
          </a:xfrm>
        </p:spPr>
        <p:txBody>
          <a:bodyPr>
            <a:normAutofit/>
          </a:bodyPr>
          <a:lstStyle/>
          <a:p>
            <a:r>
              <a:rPr lang="fr-CH" sz="4800" b="1" dirty="0">
                <a:solidFill>
                  <a:srgbClr val="660033"/>
                </a:solidFill>
                <a:latin typeface="Garamond" panose="02020404030301010803" pitchFamily="18" charset="0"/>
              </a:rPr>
              <a:t>Voyage et anthropologie</a:t>
            </a:r>
            <a:br>
              <a:rPr lang="fr-CH" sz="4800" b="1" dirty="0">
                <a:solidFill>
                  <a:srgbClr val="660033"/>
                </a:solidFill>
                <a:latin typeface="Garamond" panose="02020404030301010803" pitchFamily="18" charset="0"/>
              </a:rPr>
            </a:br>
            <a:r>
              <a:rPr lang="fr-CH" sz="4800" b="1" dirty="0">
                <a:solidFill>
                  <a:srgbClr val="660033"/>
                </a:solidFill>
                <a:latin typeface="Garamond" panose="02020404030301010803" pitchFamily="18" charset="0"/>
              </a:rPr>
              <a:t>au seuil de la modernité</a:t>
            </a:r>
          </a:p>
        </p:txBody>
      </p:sp>
      <p:sp>
        <p:nvSpPr>
          <p:cNvPr id="3" name="Sous-titre 2">
            <a:extLst>
              <a:ext uri="{FF2B5EF4-FFF2-40B4-BE49-F238E27FC236}">
                <a16:creationId xmlns:a16="http://schemas.microsoft.com/office/drawing/2014/main" id="{77EDA1FF-8BA5-412B-A291-A6239C202545}"/>
              </a:ext>
            </a:extLst>
          </p:cNvPr>
          <p:cNvSpPr>
            <a:spLocks noGrp="1"/>
          </p:cNvSpPr>
          <p:nvPr>
            <p:ph type="subTitle" idx="1"/>
          </p:nvPr>
        </p:nvSpPr>
        <p:spPr>
          <a:xfrm>
            <a:off x="1524000" y="3257550"/>
            <a:ext cx="9144000" cy="3036570"/>
          </a:xfrm>
        </p:spPr>
        <p:txBody>
          <a:bodyPr>
            <a:normAutofit fontScale="92500" lnSpcReduction="10000"/>
          </a:bodyPr>
          <a:lstStyle/>
          <a:p>
            <a:endParaRPr lang="fr-CH" dirty="0"/>
          </a:p>
          <a:p>
            <a:r>
              <a:rPr lang="fr-CH" sz="2600" b="1" dirty="0">
                <a:solidFill>
                  <a:srgbClr val="660033"/>
                </a:solidFill>
                <a:latin typeface="Garamond" panose="02020404030301010803" pitchFamily="18" charset="0"/>
              </a:rPr>
              <a:t>Frédéric Tinguely</a:t>
            </a:r>
          </a:p>
          <a:p>
            <a:r>
              <a:rPr lang="fr-CH" sz="2600" b="1" dirty="0">
                <a:solidFill>
                  <a:srgbClr val="660033"/>
                </a:solidFill>
                <a:latin typeface="Garamond" panose="02020404030301010803" pitchFamily="18" charset="0"/>
              </a:rPr>
              <a:t>Université de Genève</a:t>
            </a:r>
          </a:p>
          <a:p>
            <a:pPr algn="l"/>
            <a:r>
              <a:rPr lang="fr-CH" sz="2800" b="1" dirty="0">
                <a:solidFill>
                  <a:srgbClr val="660033"/>
                </a:solidFill>
                <a:latin typeface="Garamond" panose="02020404030301010803" pitchFamily="18" charset="0"/>
              </a:rPr>
              <a:t>			</a:t>
            </a:r>
          </a:p>
          <a:p>
            <a:pPr algn="l"/>
            <a:r>
              <a:rPr lang="fr-CH" sz="2800" b="1" dirty="0">
                <a:solidFill>
                  <a:srgbClr val="660033"/>
                </a:solidFill>
                <a:latin typeface="Garamond" panose="02020404030301010803" pitchFamily="18" charset="0"/>
              </a:rPr>
              <a:t>	</a:t>
            </a:r>
          </a:p>
          <a:p>
            <a:pPr>
              <a:lnSpc>
                <a:spcPct val="60000"/>
              </a:lnSpc>
            </a:pPr>
            <a:r>
              <a:rPr lang="fr-CH" sz="2500" b="1" dirty="0" err="1">
                <a:solidFill>
                  <a:srgbClr val="660033"/>
                </a:solidFill>
                <a:latin typeface="Garamond" panose="02020404030301010803" pitchFamily="18" charset="0"/>
              </a:rPr>
              <a:t>Università</a:t>
            </a:r>
            <a:r>
              <a:rPr lang="fr-CH" sz="2500" b="1" dirty="0">
                <a:solidFill>
                  <a:srgbClr val="660033"/>
                </a:solidFill>
                <a:latin typeface="Garamond" panose="02020404030301010803" pitchFamily="18" charset="0"/>
              </a:rPr>
              <a:t> </a:t>
            </a:r>
            <a:r>
              <a:rPr lang="fr-CH" sz="2500" b="1" dirty="0" err="1">
                <a:solidFill>
                  <a:srgbClr val="660033"/>
                </a:solidFill>
                <a:latin typeface="Garamond" panose="02020404030301010803" pitchFamily="18" charset="0"/>
              </a:rPr>
              <a:t>degli</a:t>
            </a:r>
            <a:r>
              <a:rPr lang="fr-CH" sz="2500" b="1" dirty="0">
                <a:solidFill>
                  <a:srgbClr val="660033"/>
                </a:solidFill>
                <a:latin typeface="Garamond" panose="02020404030301010803" pitchFamily="18" charset="0"/>
              </a:rPr>
              <a:t> </a:t>
            </a:r>
            <a:r>
              <a:rPr lang="fr-CH" sz="2500" b="1" dirty="0" err="1">
                <a:solidFill>
                  <a:srgbClr val="660033"/>
                </a:solidFill>
                <a:latin typeface="Garamond" panose="02020404030301010803" pitchFamily="18" charset="0"/>
              </a:rPr>
              <a:t>Studi</a:t>
            </a:r>
            <a:r>
              <a:rPr lang="fr-CH" sz="2500" b="1" dirty="0">
                <a:solidFill>
                  <a:srgbClr val="660033"/>
                </a:solidFill>
                <a:latin typeface="Garamond" panose="02020404030301010803" pitchFamily="18" charset="0"/>
              </a:rPr>
              <a:t> di Napoli L’Orientale</a:t>
            </a:r>
          </a:p>
          <a:p>
            <a:pPr>
              <a:lnSpc>
                <a:spcPct val="60000"/>
              </a:lnSpc>
            </a:pPr>
            <a:endParaRPr lang="fr-CH" sz="2500" b="1" dirty="0">
              <a:solidFill>
                <a:srgbClr val="660033"/>
              </a:solidFill>
              <a:latin typeface="Garamond" panose="02020404030301010803" pitchFamily="18" charset="0"/>
            </a:endParaRPr>
          </a:p>
          <a:p>
            <a:pPr>
              <a:lnSpc>
                <a:spcPct val="60000"/>
              </a:lnSpc>
            </a:pPr>
            <a:r>
              <a:rPr lang="fr-CH" sz="2500" b="1" dirty="0">
                <a:solidFill>
                  <a:srgbClr val="660033"/>
                </a:solidFill>
                <a:latin typeface="Garamond" panose="02020404030301010803" pitchFamily="18" charset="0"/>
              </a:rPr>
              <a:t>3 novembre 2022</a:t>
            </a:r>
          </a:p>
          <a:p>
            <a:pPr algn="l"/>
            <a:endParaRPr lang="fr-CH" sz="2800" b="1"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74279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Quelques remarques sur le texte de Cartier</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Récit édulcoré d’une prise d’otages, rapport de force inégal</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Premiers contacts, premiers mensonges</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Opacité linguistique / Communication gestuelle / Opacité des intentions</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Complexité de la notion de compréhension</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Relation interculturelle affligeante sur le plan éthique</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304041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II. Jean de Léry (Brésil)</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lnSpcReduction="10000"/>
          </a:bodyPr>
          <a:lstStyle/>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Présence de truchements normands au Brésil dès le début du XVI</a:t>
            </a:r>
            <a:r>
              <a:rPr lang="fr-CH" sz="2400" baseline="30000" dirty="0">
                <a:solidFill>
                  <a:srgbClr val="660033"/>
                </a:solidFill>
                <a:latin typeface="Garamond" panose="02020404030301010803" pitchFamily="18" charset="0"/>
                <a:ea typeface="+mj-ea"/>
                <a:cs typeface="+mj-cs"/>
              </a:rPr>
              <a:t>e</a:t>
            </a:r>
            <a:r>
              <a:rPr lang="fr-CH" sz="2400" dirty="0">
                <a:solidFill>
                  <a:srgbClr val="660033"/>
                </a:solidFill>
                <a:latin typeface="Garamond" panose="02020404030301010803" pitchFamily="18" charset="0"/>
                <a:ea typeface="+mj-ea"/>
                <a:cs typeface="+mj-cs"/>
              </a:rPr>
              <a:t> siècle (bois couleur de braise, </a:t>
            </a:r>
            <a:r>
              <a:rPr lang="fr-CH" sz="2400" i="1" dirty="0" err="1">
                <a:solidFill>
                  <a:srgbClr val="660033"/>
                </a:solidFill>
                <a:latin typeface="Garamond" panose="02020404030301010803" pitchFamily="18" charset="0"/>
                <a:ea typeface="+mj-ea"/>
                <a:cs typeface="+mj-cs"/>
              </a:rPr>
              <a:t>pau-brasil</a:t>
            </a:r>
            <a:r>
              <a:rPr lang="fr-CH" sz="2400" dirty="0">
                <a:solidFill>
                  <a:srgbClr val="660033"/>
                </a:solidFill>
                <a:latin typeface="Garamond" panose="02020404030301010803" pitchFamily="18" charset="0"/>
                <a:ea typeface="+mj-ea"/>
                <a:cs typeface="+mj-cs"/>
              </a:rPr>
              <a:t>)</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Etablissement dans la baie de Guanabara : France Antarctique (1555-1560)</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Echec colonial (dissensions religieuses)</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Textes d’une grande valeur ethnographique sur les Tupinamba (Thevet, Léry)</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Jean de Léry, </a:t>
            </a:r>
            <a:r>
              <a:rPr lang="fr-CH" sz="2400" i="1" dirty="0">
                <a:solidFill>
                  <a:srgbClr val="660033"/>
                </a:solidFill>
                <a:latin typeface="Garamond" panose="02020404030301010803" pitchFamily="18" charset="0"/>
                <a:ea typeface="+mj-ea"/>
                <a:cs typeface="+mj-cs"/>
              </a:rPr>
              <a:t>Histoire d’un voyage fait en la terre du Brésil</a:t>
            </a:r>
            <a:r>
              <a:rPr lang="fr-CH" sz="2400" dirty="0">
                <a:solidFill>
                  <a:srgbClr val="660033"/>
                </a:solidFill>
                <a:latin typeface="Garamond" panose="02020404030301010803" pitchFamily="18" charset="0"/>
                <a:ea typeface="+mj-ea"/>
                <a:cs typeface="+mj-cs"/>
              </a:rPr>
              <a:t> (Genève, 1578)</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Le « bréviaire de l’ethnologue » (Claude Lévi-Strauss)</a:t>
            </a:r>
          </a:p>
          <a:p>
            <a:pPr algn="just">
              <a:lnSpc>
                <a:spcPct val="110000"/>
              </a:lnSpc>
              <a:spcBef>
                <a:spcPts val="0"/>
              </a:spcBef>
              <a:buFontTx/>
              <a:buChar char="-"/>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5659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Le Rio de Janeiro selon un Genevois d’adoption (chap. VII)</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fontScale="92500" lnSpcReduction="10000"/>
          </a:bodyPr>
          <a:lstStyle/>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Comme ainsi soit que ce bras de mer et rivière de </a:t>
            </a:r>
            <a:r>
              <a:rPr lang="fr-CH" sz="2400" dirty="0" err="1">
                <a:solidFill>
                  <a:srgbClr val="660033"/>
                </a:solidFill>
                <a:latin typeface="Garamond" panose="02020404030301010803" pitchFamily="18" charset="0"/>
                <a:ea typeface="+mj-ea"/>
                <a:cs typeface="+mj-cs"/>
              </a:rPr>
              <a:t>Ganabara</a:t>
            </a:r>
            <a:r>
              <a:rPr lang="fr-CH" sz="2400" dirty="0">
                <a:solidFill>
                  <a:srgbClr val="660033"/>
                </a:solidFill>
                <a:latin typeface="Garamond" panose="02020404030301010803" pitchFamily="18" charset="0"/>
                <a:ea typeface="+mj-ea"/>
                <a:cs typeface="+mj-cs"/>
              </a:rPr>
              <a:t>, ainsi appelée par les sauvages, et par les Portugais Janeiro (parce que, comme on dit, ils la découvrirent le premier jour de janvier, qu’ils nomment ainsi), laquelle demeure par les vingt-trois degrés au-delà de l’équinoxial et droit sous le Tropique de Capricorne, ait été l’un des ports de mer en la terre du Brésil plus fréquenté de notre temps par les Français, j’ai estimé n’être hors de propos d’en faire ici une particulière et sommaire description. Sans donc m’arrêter à ce que d’autres en ont voulu écrire, je dis en premier lieu (ayant demeuré et navigué sur celle-ci environ un an) qu’en s’avançant sur les terres, elle a environ douze lieues de long, et en quelques endroits sept ou huit de large ; et quant au reste, combien que les montagnes qui l’environnent de toutes parts ne soient pas si hautes que celles qui bornent le grand et spacieux lac d’eau douce de Genève, néanmoins la terre ferme l’avoisinant ainsi de tous côtés, elle est assez semblable à celui-ci quant à sa situation.</a:t>
            </a:r>
          </a:p>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  </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142907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Le Rio de Janeiro selon un Genevois d’adoption (chap. VII)</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fontScale="92500" lnSpcReduction="10000"/>
          </a:bodyPr>
          <a:lstStyle/>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Comme ainsi soit que ce bras de mer et rivière de </a:t>
            </a:r>
            <a:r>
              <a:rPr lang="fr-CH" sz="2400" dirty="0" err="1">
                <a:solidFill>
                  <a:srgbClr val="660033"/>
                </a:solidFill>
                <a:latin typeface="Garamond" panose="02020404030301010803" pitchFamily="18" charset="0"/>
                <a:ea typeface="+mj-ea"/>
                <a:cs typeface="+mj-cs"/>
              </a:rPr>
              <a:t>Ganabara</a:t>
            </a:r>
            <a:r>
              <a:rPr lang="fr-CH" sz="2400" dirty="0">
                <a:solidFill>
                  <a:srgbClr val="660033"/>
                </a:solidFill>
                <a:latin typeface="Garamond" panose="02020404030301010803" pitchFamily="18" charset="0"/>
                <a:ea typeface="+mj-ea"/>
                <a:cs typeface="+mj-cs"/>
              </a:rPr>
              <a:t>, ainsi appelée par les sauvages, et par les Portugais </a:t>
            </a:r>
            <a:r>
              <a:rPr lang="fr-CH" sz="2400" dirty="0" err="1">
                <a:solidFill>
                  <a:srgbClr val="C00000"/>
                </a:solidFill>
                <a:latin typeface="Garamond" panose="02020404030301010803" pitchFamily="18" charset="0"/>
                <a:ea typeface="+mj-ea"/>
                <a:cs typeface="+mj-cs"/>
              </a:rPr>
              <a:t>Geneure</a:t>
            </a:r>
            <a:r>
              <a:rPr lang="fr-CH" sz="2400" dirty="0">
                <a:solidFill>
                  <a:srgbClr val="660033"/>
                </a:solidFill>
                <a:latin typeface="Garamond" panose="02020404030301010803" pitchFamily="18" charset="0"/>
                <a:ea typeface="+mj-ea"/>
                <a:cs typeface="+mj-cs"/>
              </a:rPr>
              <a:t> (parce que, comme on dit, ils la découvrirent le premier jour de janvier, qu’ils nomment ainsi), laquelle demeure par les vingt-trois degrés au-delà de l’équinoxial et droit sous le Tropique de Capricorne, ait été l’un des ports de mer en la terre du Brésil plus fréquenté de notre temps par les Français, j’ai estimé n’être hors de propos d’en faire ici une particulière et sommaire description. Sans donc m’arrêter à ce que d’autres en ont voulu écrire, je dis en premier lieu (ayant demeuré et navigué sur celle-ci environ un an) qu’en s’avançant sur les terres, elle a environ douze lieues de long, et en quelques endroits sept ou huit de large ; et quant au reste, combien que les montagnes qui l’environnent de toutes parts ne soient pas si hautes que celles qui bornent le grand et spacieux lac d’eau douce de </a:t>
            </a:r>
            <a:r>
              <a:rPr lang="fr-CH" sz="2400" dirty="0" err="1">
                <a:solidFill>
                  <a:srgbClr val="C00000"/>
                </a:solidFill>
                <a:latin typeface="Garamond" panose="02020404030301010803" pitchFamily="18" charset="0"/>
                <a:ea typeface="+mj-ea"/>
                <a:cs typeface="+mj-cs"/>
              </a:rPr>
              <a:t>Geneue</a:t>
            </a:r>
            <a:r>
              <a:rPr lang="fr-CH" sz="2400" dirty="0">
                <a:solidFill>
                  <a:srgbClr val="660033"/>
                </a:solidFill>
                <a:latin typeface="Garamond" panose="02020404030301010803" pitchFamily="18" charset="0"/>
                <a:ea typeface="+mj-ea"/>
                <a:cs typeface="+mj-cs"/>
              </a:rPr>
              <a:t>, néanmoins la terre ferme l’avoisinant ainsi de tous côtés, elle est assez semblable à celui-ci quant à sa situation.</a:t>
            </a:r>
          </a:p>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  </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250289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L’anthropologie de Léry</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5225996" cy="4592529"/>
          </a:xfrm>
        </p:spPr>
        <p:txBody>
          <a:bodyPr>
            <a:normAutofit/>
          </a:bodyPr>
          <a:lstStyle/>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Humanisation du « sauvage »</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Le cannibale devient anthropophage</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Cruauté relativisée (Guerres de Religion)</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 Primitivisme, dimension édénique</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 Damnation pourtant inévitable</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marL="0" indent="0" algn="just">
              <a:lnSpc>
                <a:spcPct val="110000"/>
              </a:lnSpc>
              <a:spcBef>
                <a:spcPts val="0"/>
              </a:spcBef>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pic>
        <p:nvPicPr>
          <p:cNvPr id="4" name="Espace réservé du contenu 11">
            <a:extLst>
              <a:ext uri="{FF2B5EF4-FFF2-40B4-BE49-F238E27FC236}">
                <a16:creationId xmlns:a16="http://schemas.microsoft.com/office/drawing/2014/main" id="{23B3FC18-BB6A-8385-12A8-B2E642109FD3}"/>
              </a:ext>
            </a:extLst>
          </p:cNvPr>
          <p:cNvPicPr>
            <a:picLocks noChangeAspect="1"/>
          </p:cNvPicPr>
          <p:nvPr/>
        </p:nvPicPr>
        <p:blipFill>
          <a:blip r:embed="rId2"/>
          <a:stretch>
            <a:fillRect/>
          </a:stretch>
        </p:blipFill>
        <p:spPr>
          <a:xfrm>
            <a:off x="7334192" y="1437543"/>
            <a:ext cx="3024921" cy="5112000"/>
          </a:xfrm>
          <a:prstGeom prst="rect">
            <a:avLst/>
          </a:prstGeom>
        </p:spPr>
      </p:pic>
    </p:spTree>
    <p:extLst>
      <p:ext uri="{BB962C8B-B14F-4D97-AF65-F5344CB8AC3E}">
        <p14:creationId xmlns:p14="http://schemas.microsoft.com/office/powerpoint/2010/main" val="99208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Dialogue entre Léry et un vieillard tupinamba (chap. XIII)</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fontScale="92500" lnSpcReduction="20000"/>
          </a:bodyPr>
          <a:lstStyle/>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Au reste, parce que nos </a:t>
            </a:r>
            <a:r>
              <a:rPr lang="fr-CH" sz="2400" i="1" dirty="0" err="1">
                <a:solidFill>
                  <a:srgbClr val="660033"/>
                </a:solidFill>
                <a:latin typeface="Garamond" panose="02020404030301010803" pitchFamily="18" charset="0"/>
                <a:ea typeface="+mj-ea"/>
                <a:cs typeface="+mj-cs"/>
              </a:rPr>
              <a:t>Toüoupinambaoults</a:t>
            </a:r>
            <a:r>
              <a:rPr lang="fr-CH" sz="2400" dirty="0">
                <a:solidFill>
                  <a:srgbClr val="660033"/>
                </a:solidFill>
                <a:latin typeface="Garamond" panose="02020404030301010803" pitchFamily="18" charset="0"/>
                <a:ea typeface="+mj-ea"/>
                <a:cs typeface="+mj-cs"/>
              </a:rPr>
              <a:t> sont fort ébahis de voir les Français et autres des pays lointains prendre tant de peine d’aller quérir leur </a:t>
            </a:r>
            <a:r>
              <a:rPr lang="fr-CH" sz="2400" i="1" dirty="0" err="1">
                <a:solidFill>
                  <a:srgbClr val="660033"/>
                </a:solidFill>
                <a:latin typeface="Garamond" panose="02020404030301010803" pitchFamily="18" charset="0"/>
                <a:ea typeface="+mj-ea"/>
                <a:cs typeface="+mj-cs"/>
              </a:rPr>
              <a:t>Arabotan</a:t>
            </a:r>
            <a:r>
              <a:rPr lang="fr-CH" sz="2400" dirty="0">
                <a:solidFill>
                  <a:srgbClr val="660033"/>
                </a:solidFill>
                <a:latin typeface="Garamond" panose="02020404030301010803" pitchFamily="18" charset="0"/>
                <a:ea typeface="+mj-ea"/>
                <a:cs typeface="+mj-cs"/>
              </a:rPr>
              <a:t>, c’est-à-dire bois de Brésil, il y eut une fois un vieillard d’entre eux, qui sur cela me fit telle demande : « Que veut dire que vous autres </a:t>
            </a:r>
            <a:r>
              <a:rPr lang="fr-CH" sz="2400" i="1" dirty="0" err="1">
                <a:solidFill>
                  <a:srgbClr val="660033"/>
                </a:solidFill>
                <a:latin typeface="Garamond" panose="02020404030301010803" pitchFamily="18" charset="0"/>
                <a:ea typeface="+mj-ea"/>
                <a:cs typeface="+mj-cs"/>
              </a:rPr>
              <a:t>Mairs</a:t>
            </a:r>
            <a:r>
              <a:rPr lang="fr-CH" sz="2400" dirty="0">
                <a:solidFill>
                  <a:srgbClr val="660033"/>
                </a:solidFill>
                <a:latin typeface="Garamond" panose="02020404030301010803" pitchFamily="18" charset="0"/>
                <a:ea typeface="+mj-ea"/>
                <a:cs typeface="+mj-cs"/>
              </a:rPr>
              <a:t> et </a:t>
            </a:r>
            <a:r>
              <a:rPr lang="fr-CH" sz="2400" i="1" dirty="0" err="1">
                <a:solidFill>
                  <a:srgbClr val="660033"/>
                </a:solidFill>
                <a:latin typeface="Garamond" panose="02020404030301010803" pitchFamily="18" charset="0"/>
                <a:ea typeface="+mj-ea"/>
                <a:cs typeface="+mj-cs"/>
              </a:rPr>
              <a:t>Peros</a:t>
            </a:r>
            <a:r>
              <a:rPr lang="fr-CH" sz="2400" dirty="0">
                <a:solidFill>
                  <a:srgbClr val="660033"/>
                </a:solidFill>
                <a:latin typeface="Garamond" panose="02020404030301010803" pitchFamily="18" charset="0"/>
                <a:ea typeface="+mj-ea"/>
                <a:cs typeface="+mj-cs"/>
              </a:rPr>
              <a:t>, c’est-à-dire Français et Portugais, veniez de si loin quérir du bois pour vous chauffer ? N’en y a-t-il point en votre pays ? » A quoi lui ayant répondu que oui, et en grande quantité, mais non pas de telles sortes que les leurs, ni même du bois de Brésil, lequel nous ne brûlions pas, comme il pensait, mais (comme eux-mêmes en usaient pour rougir leurs cordons de coton, plumages et autres choses) que les nôtres l’emmenaient pour faire de la teinture, il me répliqua soudain : –Voire, mais vous en faut-il tant ? – Oui, lui dis-je, car (</a:t>
            </a:r>
            <a:r>
              <a:rPr lang="fr-CH" sz="2400">
                <a:solidFill>
                  <a:srgbClr val="660033"/>
                </a:solidFill>
                <a:latin typeface="Garamond" panose="02020404030301010803" pitchFamily="18" charset="0"/>
                <a:ea typeface="+mj-ea"/>
                <a:cs typeface="+mj-cs"/>
              </a:rPr>
              <a:t>en le lui </a:t>
            </a:r>
            <a:r>
              <a:rPr lang="fr-CH" sz="2400" dirty="0">
                <a:solidFill>
                  <a:srgbClr val="660033"/>
                </a:solidFill>
                <a:latin typeface="Garamond" panose="02020404030301010803" pitchFamily="18" charset="0"/>
                <a:ea typeface="+mj-ea"/>
                <a:cs typeface="+mj-cs"/>
              </a:rPr>
              <a:t>faisant trouver bon) y ayant tel marchand en notre pays qui a plus de frises et de draps rouges, voire même (m’accommodant toujours à lui parler des choses qui lui étaient connues) de couteaux, ciseaux, miroirs et autres marchandises que vous n’en avez jamais vu par deçà, un tel seul achètera tout le bois de Brésil dont plusieurs navires s’en retournent chargez de ton pays. – Ha, ha ! dit mon sauvage, tu me contes merveilles ! </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100220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Dialogue entre Léry et un vieillard tupinamba (suite)</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308538"/>
            <a:ext cx="10515600" cy="4868425"/>
          </a:xfrm>
        </p:spPr>
        <p:txBody>
          <a:bodyPr>
            <a:normAutofit fontScale="85000" lnSpcReduction="20000"/>
          </a:bodyPr>
          <a:lstStyle/>
          <a:p>
            <a:pPr marL="0" indent="0" algn="just">
              <a:lnSpc>
                <a:spcPct val="110000"/>
              </a:lnSpc>
              <a:spcBef>
                <a:spcPts val="0"/>
              </a:spcBef>
              <a:buNone/>
            </a:pPr>
            <a:r>
              <a:rPr lang="fr-CH" sz="2600" dirty="0">
                <a:solidFill>
                  <a:srgbClr val="660033"/>
                </a:solidFill>
                <a:latin typeface="Garamond" panose="02020404030301010803" pitchFamily="18" charset="0"/>
                <a:ea typeface="+mj-ea"/>
                <a:cs typeface="+mj-cs"/>
              </a:rPr>
              <a:t>Puis, ayant bien retenu ce que je lui venais de dire, m’interrogeant plus outre, dit : « – Mais cet homme tant riche dont tu me parles, ne meurt-il point ? – Si fait, si fait, lui dis-je, aussi bien que les autres. » Sur quoi, comme ils sont aussi grands discoureurs, et poursuivent fort bien un propos jusques au bout, il me demanda de </a:t>
            </a:r>
            <a:r>
              <a:rPr lang="fr-CH" sz="2600" dirty="0" err="1">
                <a:solidFill>
                  <a:srgbClr val="660033"/>
                </a:solidFill>
                <a:latin typeface="Garamond" panose="02020404030301010803" pitchFamily="18" charset="0"/>
                <a:ea typeface="+mj-ea"/>
                <a:cs typeface="+mj-cs"/>
              </a:rPr>
              <a:t>rechef</a:t>
            </a:r>
            <a:r>
              <a:rPr lang="fr-CH" sz="2600" dirty="0">
                <a:solidFill>
                  <a:srgbClr val="660033"/>
                </a:solidFill>
                <a:latin typeface="Garamond" panose="02020404030301010803" pitchFamily="18" charset="0"/>
                <a:ea typeface="+mj-ea"/>
                <a:cs typeface="+mj-cs"/>
              </a:rPr>
              <a:t> : « – Et quand donc il est mort, à qui est tout le bien qu’il laisse ? – A ses enfants, s’il en a, et à défaut de ceux-ci à ses frères, sœurs, ou plus prochains parents. –Vraiment, dit lors mon vieillard (lequel, comme vous jugerez, n’était nullement lourdaud), à cette heure connais-je que vous autres </a:t>
            </a:r>
            <a:r>
              <a:rPr lang="fr-CH" sz="2600" i="1" dirty="0" err="1">
                <a:solidFill>
                  <a:srgbClr val="660033"/>
                </a:solidFill>
                <a:latin typeface="Garamond" panose="02020404030301010803" pitchFamily="18" charset="0"/>
                <a:ea typeface="+mj-ea"/>
                <a:cs typeface="+mj-cs"/>
              </a:rPr>
              <a:t>Mairs</a:t>
            </a:r>
            <a:r>
              <a:rPr lang="fr-CH" sz="2600" dirty="0">
                <a:solidFill>
                  <a:srgbClr val="660033"/>
                </a:solidFill>
                <a:latin typeface="Garamond" panose="02020404030301010803" pitchFamily="18" charset="0"/>
                <a:ea typeface="+mj-ea"/>
                <a:cs typeface="+mj-cs"/>
              </a:rPr>
              <a:t>, c’est-à-dire Français, êtes de grands fous : car vous faut-il tant travailler à passer la mer, sur laquelle (comme vous nous dîtes étant arrivés par-deçà) vous endurez tant de maux, pour amasser des richesses ou à vos enfants ou à ceux qui survivent après vous ? La terre qui vous a nourris n’est-elle pas aussi suffisante pour les nourrir ? Nous avons (ajouta-t-il) des parents et des enfants, lesquels, comme tu vois, nous aimons et chérissons ; mais parce que nous nous assurons qu’après notre mort la terre qui nous a nourris les nourrira, sans nous en soucier plus avant nous nous reposons sur cela. » Voilà sommairement et au vrai le discours que j’ai ouï de la propre bouche d’un pauvre sauvage américain.</a:t>
            </a: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2076894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Quelques remarques sur le texte de Léry</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Haut degré d’élaboration textuelle (rhétorique)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Mouvement du dialogue (vers une leçon indienne)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Ironie de situation (condescendance de Léry personnage)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Capacité de décentrement (« </a:t>
            </a:r>
            <a:r>
              <a:rPr lang="fr-CH" sz="2400">
                <a:solidFill>
                  <a:srgbClr val="660033"/>
                </a:solidFill>
                <a:latin typeface="Garamond" panose="02020404030301010803" pitchFamily="18" charset="0"/>
                <a:ea typeface="+mj-ea"/>
                <a:cs typeface="+mj-cs"/>
              </a:rPr>
              <a:t>par-deçà » </a:t>
            </a:r>
            <a:r>
              <a:rPr lang="fr-CH" sz="2400" dirty="0">
                <a:solidFill>
                  <a:srgbClr val="660033"/>
                </a:solidFill>
                <a:latin typeface="Garamond" panose="02020404030301010803" pitchFamily="18" charset="0"/>
                <a:ea typeface="+mj-ea"/>
                <a:cs typeface="+mj-cs"/>
              </a:rPr>
              <a:t>désigne ici </a:t>
            </a:r>
            <a:r>
              <a:rPr lang="fr-CH" sz="2400">
                <a:solidFill>
                  <a:srgbClr val="660033"/>
                </a:solidFill>
                <a:latin typeface="Garamond" panose="02020404030301010803" pitchFamily="18" charset="0"/>
                <a:ea typeface="+mj-ea"/>
                <a:cs typeface="+mj-cs"/>
              </a:rPr>
              <a:t>le Brésil)</a:t>
            </a: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Perspective indienne sur le monde (annonce l’essai « Des Cannibales » de Montaigne)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Ventriloquisme ? (critique chrétienne du capitalisme naissant ; inquiétude écologique) </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15474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III. François Bernier (Inde)</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Philosophe et savant voyageur (secrétaire de Gassendi)</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Séjour dans l’Inde moghole de 1659 à 1668</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Intégration à la cour. Compétences linguistiques</a:t>
            </a:r>
          </a:p>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Publie des ses </a:t>
            </a:r>
            <a:r>
              <a:rPr lang="fr-CH" sz="2400" i="1" dirty="0">
                <a:solidFill>
                  <a:srgbClr val="660033"/>
                </a:solidFill>
                <a:latin typeface="Garamond" panose="02020404030301010803" pitchFamily="18" charset="0"/>
                <a:ea typeface="+mj-ea"/>
                <a:cs typeface="+mj-cs"/>
              </a:rPr>
              <a:t>Voyages</a:t>
            </a:r>
            <a:r>
              <a:rPr lang="fr-CH" sz="2400" dirty="0">
                <a:solidFill>
                  <a:srgbClr val="660033"/>
                </a:solidFill>
                <a:latin typeface="Garamond" panose="02020404030301010803" pitchFamily="18" charset="0"/>
                <a:ea typeface="+mj-ea"/>
                <a:cs typeface="+mj-cs"/>
              </a:rPr>
              <a:t> dès son retour en France (1670-1671)</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Diffusion européenne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Bernier avec La Fontaine chez M</a:t>
            </a:r>
            <a:r>
              <a:rPr lang="fr-CH" sz="2400" baseline="30000" dirty="0">
                <a:solidFill>
                  <a:srgbClr val="660033"/>
                </a:solidFill>
                <a:latin typeface="Garamond" panose="02020404030301010803" pitchFamily="18" charset="0"/>
                <a:ea typeface="+mj-ea"/>
                <a:cs typeface="+mj-cs"/>
              </a:rPr>
              <a:t>me</a:t>
            </a:r>
            <a:r>
              <a:rPr lang="fr-CH" sz="2400" dirty="0">
                <a:solidFill>
                  <a:srgbClr val="660033"/>
                </a:solidFill>
                <a:latin typeface="Garamond" panose="02020404030301010803" pitchFamily="18" charset="0"/>
                <a:ea typeface="+mj-ea"/>
                <a:cs typeface="+mj-cs"/>
              </a:rPr>
              <a:t> de La Sablière</a:t>
            </a:r>
          </a:p>
          <a:p>
            <a:pPr algn="just">
              <a:lnSpc>
                <a:spcPct val="110000"/>
              </a:lnSpc>
              <a:spcBef>
                <a:spcPts val="0"/>
              </a:spcBef>
              <a:buFontTx/>
              <a:buChar char="-"/>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36554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Début de la lettre à M. de La Mothe Le </a:t>
            </a:r>
            <a:r>
              <a:rPr lang="fr-CH" sz="2800" b="1" dirty="0" err="1">
                <a:solidFill>
                  <a:srgbClr val="660033"/>
                </a:solidFill>
                <a:latin typeface="Garamond" panose="02020404030301010803" pitchFamily="18" charset="0"/>
              </a:rPr>
              <a:t>Vayer</a:t>
            </a:r>
            <a:r>
              <a:rPr lang="fr-CH" sz="2800" b="1" dirty="0">
                <a:solidFill>
                  <a:srgbClr val="660033"/>
                </a:solidFill>
                <a:latin typeface="Garamond" panose="02020404030301010803" pitchFamily="18" charset="0"/>
              </a:rPr>
              <a:t>, Delhi, 1</a:t>
            </a:r>
            <a:r>
              <a:rPr lang="fr-CH" sz="2800" b="1" baseline="30000" dirty="0">
                <a:solidFill>
                  <a:srgbClr val="660033"/>
                </a:solidFill>
                <a:latin typeface="Garamond" panose="02020404030301010803" pitchFamily="18" charset="0"/>
              </a:rPr>
              <a:t>er</a:t>
            </a:r>
            <a:r>
              <a:rPr lang="fr-CH" sz="2800" b="1" dirty="0">
                <a:solidFill>
                  <a:srgbClr val="660033"/>
                </a:solidFill>
                <a:latin typeface="Garamond" panose="02020404030301010803" pitchFamily="18" charset="0"/>
              </a:rPr>
              <a:t> juillet 1663</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308538"/>
            <a:ext cx="10515600" cy="4868425"/>
          </a:xfrm>
        </p:spPr>
        <p:txBody>
          <a:bodyPr>
            <a:normAutofit fontScale="92500" lnSpcReduction="10000"/>
          </a:bodyPr>
          <a:lstStyle/>
          <a:p>
            <a:pPr marL="449580" indent="0" algn="just">
              <a:lnSpc>
                <a:spcPct val="115000"/>
              </a:lnSpc>
              <a:spcAft>
                <a:spcPts val="1000"/>
              </a:spcAft>
              <a:buNone/>
            </a:pPr>
            <a:r>
              <a:rPr lang="fr-CH" sz="2200" dirty="0">
                <a:solidFill>
                  <a:srgbClr val="660033"/>
                </a:solidFill>
                <a:latin typeface="Garamond" panose="02020404030301010803" pitchFamily="18" charset="0"/>
                <a:ea typeface="+mj-ea"/>
                <a:cs typeface="+mj-cs"/>
              </a:rPr>
              <a:t>Monsieur,</a:t>
            </a:r>
          </a:p>
          <a:p>
            <a:pPr marL="0" indent="0" algn="just">
              <a:buNone/>
            </a:pPr>
            <a:r>
              <a:rPr lang="fr-CH" sz="2200" dirty="0">
                <a:solidFill>
                  <a:srgbClr val="660033"/>
                </a:solidFill>
                <a:latin typeface="Garamond" panose="02020404030301010803" pitchFamily="18" charset="0"/>
                <a:ea typeface="+mj-ea"/>
                <a:cs typeface="+mj-cs"/>
              </a:rPr>
              <a:t>	Je sais qu’une des premières demandes que vous me ferez, quand je serai de retour en France, sera si Delhi et Agra sont des villes aussi belles, aussi grandes et aussi peuplées que Paris. Pour ce qui est de la beauté, je vous dirai par avance que je me suis quelquefois étonné d’entendre ici de nos Européens mépriser les villes des Indes, comme n’approchant pas des nôtres au regard des bâtiments ; car aussi ne faut-il pas qu’elles leur ressemblent, et si Paris, Londres ou Amsterdam étaient dans l’endroit où est Delhi, il en faudrait jeter par terre la plus grande partie pour les bâtir d’une autre façon. Nos villes, sans contestation, ont de grandes beautés, mais ce sont des beautés qui leur doivent être particulières et accommodées à un climat froid. Delhi, de même, peut avoir les siennes qui lui soient aussi particulières et qui soient accommodées à un climat très chaud ; car vous saurez que la chaleur oblige ici tout le monde, jusqu’aux grands seigneurs et au roi même, d’aller sans bas, avec de simples babouches ou pantoufles dans les pieds, un petit turban bien fin et bien léger sur la tête, et le reste des vêtements à proportion ; qu’il y a des mois d’été si excessivement chauds que dans les chambres on ne saurait presque tenir la main sur la muraille, ni la tête sur son coussin, et qu’on est obligé plus de six mois durant de coucher dehors sans couverture à la porte de sa chambre, comme fait le menu peuple dans les rues, ou comme font les marchands et les personnes de condition, dans quelque cour ou jardin bien aérés, ou bien sur une terrasse qu’on aura le soir bien arrosée.</a:t>
            </a:r>
          </a:p>
        </p:txBody>
      </p:sp>
    </p:spTree>
    <p:extLst>
      <p:ext uri="{BB962C8B-B14F-4D97-AF65-F5344CB8AC3E}">
        <p14:creationId xmlns:p14="http://schemas.microsoft.com/office/powerpoint/2010/main" val="6874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La relation des voyages de Marco Polo (</a:t>
            </a:r>
            <a:r>
              <a:rPr lang="fr-CH" sz="2800" b="1" i="1" dirty="0">
                <a:solidFill>
                  <a:srgbClr val="660033"/>
                </a:solidFill>
                <a:latin typeface="Garamond" panose="02020404030301010803" pitchFamily="18" charset="0"/>
              </a:rPr>
              <a:t>Il </a:t>
            </a:r>
            <a:r>
              <a:rPr lang="fr-CH" sz="2800" b="1" i="1" dirty="0" err="1">
                <a:solidFill>
                  <a:srgbClr val="660033"/>
                </a:solidFill>
                <a:latin typeface="Garamond" panose="02020404030301010803" pitchFamily="18" charset="0"/>
              </a:rPr>
              <a:t>Milione</a:t>
            </a:r>
            <a:r>
              <a:rPr lang="fr-CH" sz="2800" b="1" dirty="0">
                <a:solidFill>
                  <a:srgbClr val="660033"/>
                </a:solidFill>
                <a:latin typeface="Garamond" panose="02020404030301010803" pitchFamily="18" charset="0"/>
              </a:rPr>
              <a:t>) fut écrite…</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327868"/>
            <a:ext cx="10515600" cy="4849095"/>
          </a:xfrm>
        </p:spPr>
        <p:txBody>
          <a:bodyPr>
            <a:normAutofit/>
          </a:bodyPr>
          <a:lstStyle/>
          <a:p>
            <a:pPr marL="0" indent="0" algn="just">
              <a:lnSpc>
                <a:spcPct val="110000"/>
              </a:lnSpc>
              <a:spcBef>
                <a:spcPts val="0"/>
              </a:spcBef>
              <a:buNone/>
            </a:pPr>
            <a:r>
              <a:rPr lang="fr-CH" sz="2000" dirty="0">
                <a:solidFill>
                  <a:srgbClr val="660033"/>
                </a:solidFill>
                <a:latin typeface="Garamond" panose="02020404030301010803" pitchFamily="18" charset="0"/>
              </a:rPr>
              <a:t> </a:t>
            </a: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A. 	</a:t>
            </a:r>
            <a:r>
              <a:rPr lang="fr-CH" sz="2400" dirty="0">
                <a:solidFill>
                  <a:srgbClr val="660033"/>
                </a:solidFill>
                <a:latin typeface="Garamond" panose="02020404030301010803" pitchFamily="18" charset="0"/>
              </a:rPr>
              <a:t>en chinois (mandarin)</a:t>
            </a:r>
          </a:p>
          <a:p>
            <a:pPr marL="457200" indent="-457200" algn="just">
              <a:lnSpc>
                <a:spcPct val="110000"/>
              </a:lnSpc>
              <a:spcBef>
                <a:spcPts val="0"/>
              </a:spcBef>
              <a:buAutoNum type="arabicPeriod"/>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B. 	</a:t>
            </a:r>
            <a:r>
              <a:rPr lang="fr-CH" sz="2400" dirty="0">
                <a:solidFill>
                  <a:srgbClr val="660033"/>
                </a:solidFill>
                <a:latin typeface="Garamond" panose="02020404030301010803" pitchFamily="18" charset="0"/>
              </a:rPr>
              <a:t>en français (franco-vénitien)</a:t>
            </a:r>
          </a:p>
          <a:p>
            <a:pPr marL="457200" indent="-457200" algn="just">
              <a:lnSpc>
                <a:spcPct val="110000"/>
              </a:lnSpc>
              <a:spcBef>
                <a:spcPts val="0"/>
              </a:spcBef>
              <a:buAutoNum type="arabicPeriod"/>
            </a:pPr>
            <a:endParaRPr lang="fr-CH" sz="2400"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C. 	</a:t>
            </a:r>
            <a:r>
              <a:rPr lang="fr-CH" sz="2400" dirty="0">
                <a:solidFill>
                  <a:srgbClr val="660033"/>
                </a:solidFill>
                <a:latin typeface="Garamond" panose="02020404030301010803" pitchFamily="18" charset="0"/>
              </a:rPr>
              <a:t>en italien (vénitien)</a:t>
            </a:r>
          </a:p>
          <a:p>
            <a:pPr marL="457200" indent="-457200" algn="just">
              <a:lnSpc>
                <a:spcPct val="110000"/>
              </a:lnSpc>
              <a:spcBef>
                <a:spcPts val="0"/>
              </a:spcBef>
              <a:buAutoNum type="arabicPeriod"/>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D. 	</a:t>
            </a:r>
            <a:r>
              <a:rPr lang="fr-CH" sz="2400" dirty="0">
                <a:solidFill>
                  <a:srgbClr val="660033"/>
                </a:solidFill>
                <a:latin typeface="Garamond" panose="02020404030301010803" pitchFamily="18" charset="0"/>
              </a:rPr>
              <a:t>en latin</a:t>
            </a: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9596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Lettre à M. de La Mothe Le </a:t>
            </a:r>
            <a:r>
              <a:rPr lang="fr-CH" sz="2800" b="1" dirty="0" err="1">
                <a:solidFill>
                  <a:srgbClr val="660033"/>
                </a:solidFill>
                <a:latin typeface="Garamond" panose="02020404030301010803" pitchFamily="18" charset="0"/>
              </a:rPr>
              <a:t>Vayer</a:t>
            </a:r>
            <a:r>
              <a:rPr lang="fr-CH" sz="2800" b="1" dirty="0">
                <a:solidFill>
                  <a:srgbClr val="660033"/>
                </a:solidFill>
                <a:latin typeface="Garamond" panose="02020404030301010803" pitchFamily="18" charset="0"/>
              </a:rPr>
              <a:t> (suite)</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308538"/>
            <a:ext cx="10515600" cy="4868425"/>
          </a:xfrm>
        </p:spPr>
        <p:txBody>
          <a:bodyPr>
            <a:normAutofit/>
          </a:bodyPr>
          <a:lstStyle/>
          <a:p>
            <a:pPr marL="449580" indent="0" algn="just">
              <a:lnSpc>
                <a:spcPct val="115000"/>
              </a:lnSpc>
              <a:spcAft>
                <a:spcPts val="1000"/>
              </a:spcAft>
              <a:buNone/>
            </a:pPr>
            <a:endParaRPr lang="fr-CH" sz="2000" dirty="0">
              <a:solidFill>
                <a:srgbClr val="660033"/>
              </a:solidFill>
              <a:latin typeface="Garamond" panose="02020404030301010803" pitchFamily="18" charset="0"/>
              <a:ea typeface="+mj-ea"/>
              <a:cs typeface="+mj-cs"/>
            </a:endParaRPr>
          </a:p>
          <a:p>
            <a:pPr marL="449580" indent="0" algn="just">
              <a:lnSpc>
                <a:spcPct val="115000"/>
              </a:lnSpc>
              <a:spcAft>
                <a:spcPts val="1000"/>
              </a:spcAft>
              <a:buNone/>
            </a:pPr>
            <a:r>
              <a:rPr lang="fr-CH" sz="2000" dirty="0">
                <a:solidFill>
                  <a:srgbClr val="660033"/>
                </a:solidFill>
                <a:latin typeface="Garamond" panose="02020404030301010803" pitchFamily="18" charset="0"/>
                <a:ea typeface="+mj-ea"/>
                <a:cs typeface="+mj-cs"/>
              </a:rPr>
              <a:t>Jugez de là s’il y avait ici de ces rues Saint-Jacques ou Saint-Denis avec leurs maisons serrées et fermées et à je ne sais combien d’étages, si elles seraient habitables et si la nuit surtout, qu’il fait souvent de ces chaleurs sans vent et étouffantes, il serait possible d’y dormir ; et qui est celui-là, je vous prie, qui aurait le courage l’été, quand il revient à cheval de la ville à demi mort de la chaleur et de la poussière et tout en eau, car c’est ainsi qu’on est fait, de s’en aller grimper, par un degré qui assez souvent est étroit et obscur, à un quatrième ou un cinquième étage, et se tenir dans cet air chaud et étouffé ? On ne demande alors qu’à se jeter vitement une pinte d’eau fraîche ou de limonade dans l’estomac, se dépouiller, se laver le visage, les mains et les pieds, se coucher à la fraîcheur tout de son long sur une estrade et qu’un ou deux valets vous fassent du vent à tour de bras avec leurs grands </a:t>
            </a:r>
            <a:r>
              <a:rPr lang="fr-CH" sz="2000" i="1" dirty="0" err="1">
                <a:solidFill>
                  <a:srgbClr val="660033"/>
                </a:solidFill>
                <a:latin typeface="Garamond" panose="02020404030301010803" pitchFamily="18" charset="0"/>
                <a:ea typeface="+mj-ea"/>
                <a:cs typeface="+mj-cs"/>
              </a:rPr>
              <a:t>panhas</a:t>
            </a:r>
            <a:r>
              <a:rPr lang="fr-CH" sz="2000" dirty="0">
                <a:solidFill>
                  <a:srgbClr val="660033"/>
                </a:solidFill>
                <a:latin typeface="Garamond" panose="02020404030301010803" pitchFamily="18" charset="0"/>
                <a:ea typeface="+mj-ea"/>
                <a:cs typeface="+mj-cs"/>
              </a:rPr>
              <a:t>, ou éventails. Mais tâchons de vous représenter Delhi tel qu’il est, afin que vous puissiez juger si effectivement on peut dire que c’est une belle ville.</a:t>
            </a:r>
          </a:p>
        </p:txBody>
      </p:sp>
    </p:spTree>
    <p:extLst>
      <p:ext uri="{BB962C8B-B14F-4D97-AF65-F5344CB8AC3E}">
        <p14:creationId xmlns:p14="http://schemas.microsoft.com/office/powerpoint/2010/main" val="17634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Quelques questions sur le texte de Bernier</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Quelle place Bernier assigne-t-il à son interlocuteur ? </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Quelle position philosophique cette lettre défend-elle ?</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Comment Bernier ébranle-t-il l’ethnocentrisme du lecteur ?</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Quelle est la place du corps dans ce texte ?</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Pourquoi placer ce dispositif au commencement d’une longue lettre ?</a:t>
            </a:r>
          </a:p>
          <a:p>
            <a:pPr marL="0" indent="0" algn="just">
              <a:lnSpc>
                <a:spcPct val="110000"/>
              </a:lnSpc>
              <a:spcBef>
                <a:spcPts val="0"/>
              </a:spcBef>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372188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L’étrange beauté du Taj Mahal</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308538"/>
            <a:ext cx="10515600" cy="4868425"/>
          </a:xfrm>
        </p:spPr>
        <p:txBody>
          <a:bodyPr>
            <a:normAutofit/>
          </a:bodyPr>
          <a:lstStyle/>
          <a:p>
            <a:pPr marL="449580" indent="0" algn="just">
              <a:lnSpc>
                <a:spcPct val="115000"/>
              </a:lnSpc>
              <a:spcAft>
                <a:spcPts val="1000"/>
              </a:spcAft>
              <a:buNone/>
            </a:pPr>
            <a:endParaRPr lang="fr-CH" sz="2000" dirty="0">
              <a:solidFill>
                <a:srgbClr val="660033"/>
              </a:solidFill>
              <a:latin typeface="Garamond" panose="02020404030301010803" pitchFamily="18" charset="0"/>
              <a:ea typeface="+mj-ea"/>
              <a:cs typeface="+mj-cs"/>
            </a:endParaRPr>
          </a:p>
          <a:p>
            <a:pPr marL="449580" indent="0" algn="just">
              <a:lnSpc>
                <a:spcPct val="115000"/>
              </a:lnSpc>
              <a:spcAft>
                <a:spcPts val="1000"/>
              </a:spcAft>
              <a:buNone/>
            </a:pPr>
            <a:r>
              <a:rPr lang="fr-CH" sz="2000" dirty="0">
                <a:solidFill>
                  <a:srgbClr val="660033"/>
                </a:solidFill>
                <a:latin typeface="Garamond" panose="02020404030301010803" pitchFamily="18" charset="0"/>
                <a:ea typeface="+mj-ea"/>
                <a:cs typeface="+mj-cs"/>
              </a:rPr>
              <a:t>Véritablement, on ne voit pas là des colonnes, des architraves et des corniches taillées dans la proportion de ces cinq ordres d’architecture qu’on observe si religieusement dans nos palais. C’est une espèce de bâtiment différente et particulière, mais qui ne laisse pas d’avoir de l’agréable dans sa bizarre disposition, et qui, à mon avis, mériterait bien sa place dans nos livres d’architecture. Ce n’est presque qu’arcades sur arcades, et que galeries ou divans sur galeries disposées et pratiquées de cent façons différentes ; et cependant tout paraît magnifique, assez bien entendu et bien conduit, rien n’y choque la vue ; au contraire, tout y rit et on ne peut se rassasier de le regarder. La dernière fois que je l[e] vis fut avec un de nos marchands français qui ne pouvait aussi bien que moi se lasser de le regarder ; je n’osais lui en dire mon sentiment, appréhendant de m’être corrompu le goût et me l’être fait à l’indienne, mais comme il revenait fraîchement de France, je fus bien aise de lui entendre dire qu’il n’avait jamais rien vu de si auguste, ni de si hardi dans l’Europe.</a:t>
            </a:r>
          </a:p>
        </p:txBody>
      </p:sp>
    </p:spTree>
    <p:extLst>
      <p:ext uri="{BB962C8B-B14F-4D97-AF65-F5344CB8AC3E}">
        <p14:creationId xmlns:p14="http://schemas.microsoft.com/office/powerpoint/2010/main" val="309403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Conclusions</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Il y a une </a:t>
            </a:r>
            <a:r>
              <a:rPr lang="fr-CH" sz="2400" b="1" dirty="0">
                <a:solidFill>
                  <a:srgbClr val="660033"/>
                </a:solidFill>
                <a:latin typeface="Garamond" panose="02020404030301010803" pitchFamily="18" charset="0"/>
                <a:ea typeface="+mj-ea"/>
                <a:cs typeface="+mj-cs"/>
              </a:rPr>
              <a:t>pensée</a:t>
            </a:r>
            <a:r>
              <a:rPr lang="fr-CH" sz="2400" dirty="0">
                <a:solidFill>
                  <a:srgbClr val="660033"/>
                </a:solidFill>
                <a:latin typeface="Garamond" panose="02020404030301010803" pitchFamily="18" charset="0"/>
                <a:ea typeface="+mj-ea"/>
                <a:cs typeface="+mj-cs"/>
              </a:rPr>
              <a:t> dans la littérature de voyage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Mise en place des structures conceptuelles fondatrices de l’anthropologie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Ce processus repose sur des dispositifs textuels, des stratégies rhétoriques, etc. </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Champ à investir par les littéraires, avec des moyens littéraires </a:t>
            </a:r>
          </a:p>
          <a:p>
            <a:pPr marL="0" indent="0" algn="just">
              <a:lnSpc>
                <a:spcPct val="110000"/>
              </a:lnSpc>
              <a:spcBef>
                <a:spcPts val="0"/>
              </a:spcBef>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102505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50/50</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327868"/>
            <a:ext cx="10515600" cy="4849095"/>
          </a:xfrm>
        </p:spPr>
        <p:txBody>
          <a:bodyPr>
            <a:normAutofit/>
          </a:bodyPr>
          <a:lstStyle/>
          <a:p>
            <a:pPr marL="0" indent="0" algn="just">
              <a:lnSpc>
                <a:spcPct val="110000"/>
              </a:lnSpc>
              <a:spcBef>
                <a:spcPts val="0"/>
              </a:spcBef>
              <a:buNone/>
            </a:pPr>
            <a:r>
              <a:rPr lang="fr-CH" sz="2000" dirty="0">
                <a:solidFill>
                  <a:srgbClr val="660033"/>
                </a:solidFill>
                <a:latin typeface="Garamond" panose="02020404030301010803" pitchFamily="18" charset="0"/>
              </a:rPr>
              <a:t> </a:t>
            </a: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B. 	</a:t>
            </a:r>
            <a:r>
              <a:rPr lang="fr-CH" sz="2400" dirty="0">
                <a:solidFill>
                  <a:srgbClr val="660033"/>
                </a:solidFill>
                <a:latin typeface="Garamond" panose="02020404030301010803" pitchFamily="18" charset="0"/>
              </a:rPr>
              <a:t>en français (franco-vénitien)</a:t>
            </a:r>
          </a:p>
          <a:p>
            <a:pPr marL="457200" indent="-457200" algn="just">
              <a:lnSpc>
                <a:spcPct val="110000"/>
              </a:lnSpc>
              <a:spcBef>
                <a:spcPts val="0"/>
              </a:spcBef>
              <a:buAutoNum type="arabicPeriod"/>
            </a:pPr>
            <a:endParaRPr lang="fr-CH" sz="2400"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C. 	</a:t>
            </a:r>
            <a:r>
              <a:rPr lang="fr-CH" sz="2400" dirty="0">
                <a:solidFill>
                  <a:srgbClr val="660033"/>
                </a:solidFill>
                <a:latin typeface="Garamond" panose="02020404030301010803" pitchFamily="18" charset="0"/>
              </a:rPr>
              <a:t>en italien (vénitien)</a:t>
            </a:r>
          </a:p>
          <a:p>
            <a:pPr marL="457200" indent="-457200" algn="just">
              <a:lnSpc>
                <a:spcPct val="110000"/>
              </a:lnSpc>
              <a:spcBef>
                <a:spcPts val="0"/>
              </a:spcBef>
              <a:buAutoNum type="arabicPeriod"/>
            </a:pPr>
            <a:endParaRPr lang="fr-CH" sz="2400" b="1"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18308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Réponse</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327868"/>
            <a:ext cx="10515600" cy="4849095"/>
          </a:xfrm>
        </p:spPr>
        <p:txBody>
          <a:bodyPr>
            <a:normAutofit/>
          </a:bodyPr>
          <a:lstStyle/>
          <a:p>
            <a:pPr marL="0" indent="0" algn="just">
              <a:lnSpc>
                <a:spcPct val="110000"/>
              </a:lnSpc>
              <a:spcBef>
                <a:spcPts val="0"/>
              </a:spcBef>
              <a:buNone/>
            </a:pPr>
            <a:r>
              <a:rPr lang="fr-CH" sz="2000" dirty="0">
                <a:solidFill>
                  <a:srgbClr val="660033"/>
                </a:solidFill>
                <a:latin typeface="Garamond" panose="02020404030301010803" pitchFamily="18" charset="0"/>
              </a:rPr>
              <a:t> </a:t>
            </a: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457200" indent="-457200" algn="just">
              <a:lnSpc>
                <a:spcPct val="110000"/>
              </a:lnSpc>
              <a:spcBef>
                <a:spcPts val="0"/>
              </a:spcBef>
              <a:buAutoNum type="alphaUcPeriod" startAt="2"/>
            </a:pPr>
            <a:r>
              <a:rPr lang="fr-CH" sz="2400" b="1" dirty="0">
                <a:solidFill>
                  <a:srgbClr val="660033"/>
                </a:solidFill>
                <a:latin typeface="Garamond" panose="02020404030301010803" pitchFamily="18" charset="0"/>
              </a:rPr>
              <a:t>en français (franco-vénitien)</a:t>
            </a:r>
          </a:p>
          <a:p>
            <a:pPr marL="457200" indent="-457200" algn="just">
              <a:lnSpc>
                <a:spcPct val="110000"/>
              </a:lnSpc>
              <a:spcBef>
                <a:spcPts val="0"/>
              </a:spcBef>
              <a:buAutoNum type="alphaUcPeriod" startAt="2"/>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Conclusion :	</a:t>
            </a:r>
            <a:r>
              <a:rPr lang="fr-CH" sz="2400" dirty="0">
                <a:solidFill>
                  <a:srgbClr val="660033"/>
                </a:solidFill>
                <a:latin typeface="Garamond" panose="02020404030301010803" pitchFamily="18" charset="0"/>
              </a:rPr>
              <a:t>les voyageurs sont souvent mieux connus que leurs écrits</a:t>
            </a:r>
          </a:p>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marL="0" indent="0" algn="just">
              <a:lnSpc>
                <a:spcPct val="110000"/>
              </a:lnSpc>
              <a:spcBef>
                <a:spcPts val="0"/>
              </a:spcBef>
              <a:buNone/>
            </a:pPr>
            <a:r>
              <a:rPr lang="fr-CH" sz="2400" b="1" dirty="0">
                <a:solidFill>
                  <a:srgbClr val="660033"/>
                </a:solidFill>
                <a:latin typeface="Garamond" panose="02020404030301010803" pitchFamily="18" charset="0"/>
              </a:rPr>
              <a:t>Invitation : 	</a:t>
            </a:r>
            <a:r>
              <a:rPr lang="fr-CH" sz="2400" dirty="0">
                <a:solidFill>
                  <a:srgbClr val="660033"/>
                </a:solidFill>
                <a:latin typeface="Garamond" panose="02020404030301010803" pitchFamily="18" charset="0"/>
              </a:rPr>
              <a:t>approche textuelle (mais aussi contextualisée) des voyageurs anciens</a:t>
            </a:r>
          </a:p>
          <a:p>
            <a:pPr marL="457200" indent="-457200" algn="just">
              <a:lnSpc>
                <a:spcPct val="110000"/>
              </a:lnSpc>
              <a:spcBef>
                <a:spcPts val="0"/>
              </a:spcBef>
              <a:buAutoNum type="arabicPeriod"/>
            </a:pPr>
            <a:endParaRPr lang="fr-CH" sz="2400" dirty="0">
              <a:solidFill>
                <a:srgbClr val="660033"/>
              </a:solidFill>
              <a:latin typeface="Garamond" panose="02020404030301010803" pitchFamily="18" charset="0"/>
            </a:endParaRPr>
          </a:p>
          <a:p>
            <a:pPr marL="457200" indent="-457200" algn="just">
              <a:lnSpc>
                <a:spcPct val="110000"/>
              </a:lnSpc>
              <a:spcBef>
                <a:spcPts val="0"/>
              </a:spcBef>
              <a:buAutoNum type="arabicPeriod"/>
            </a:pPr>
            <a:endParaRPr lang="fr-CH" sz="2400" b="1"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410310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Bibliothèque des voyages des XVI</a:t>
            </a:r>
            <a:r>
              <a:rPr lang="fr-CH" sz="2800" b="1" baseline="30000" dirty="0">
                <a:solidFill>
                  <a:srgbClr val="660033"/>
                </a:solidFill>
                <a:latin typeface="Garamond" panose="02020404030301010803" pitchFamily="18" charset="0"/>
              </a:rPr>
              <a:t>e</a:t>
            </a:r>
            <a:r>
              <a:rPr lang="fr-CH" sz="2800" b="1" dirty="0">
                <a:solidFill>
                  <a:srgbClr val="660033"/>
                </a:solidFill>
                <a:latin typeface="Garamond" panose="02020404030301010803" pitchFamily="18" charset="0"/>
              </a:rPr>
              <a:t>-XVII</a:t>
            </a:r>
            <a:r>
              <a:rPr lang="fr-CH" sz="2800" b="1" baseline="30000" dirty="0">
                <a:solidFill>
                  <a:srgbClr val="660033"/>
                </a:solidFill>
                <a:latin typeface="Garamond" panose="02020404030301010803" pitchFamily="18" charset="0"/>
              </a:rPr>
              <a:t>e</a:t>
            </a:r>
            <a:r>
              <a:rPr lang="fr-CH" sz="2800" b="1" dirty="0">
                <a:solidFill>
                  <a:srgbClr val="660033"/>
                </a:solidFill>
                <a:latin typeface="Garamond" panose="02020404030301010803" pitchFamily="18" charset="0"/>
              </a:rPr>
              <a:t> siècles</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marL="0" indent="0" algn="just">
              <a:lnSpc>
                <a:spcPct val="110000"/>
              </a:lnSpc>
              <a:spcBef>
                <a:spcPts val="0"/>
              </a:spcBef>
              <a:buNone/>
            </a:pPr>
            <a:endParaRPr lang="fr-CH" sz="2400" b="1" dirty="0">
              <a:solidFill>
                <a:srgbClr val="660033"/>
              </a:solidFill>
              <a:latin typeface="Garamond" panose="02020404030301010803" pitchFamily="18" charset="0"/>
            </a:endParaRPr>
          </a:p>
          <a:p>
            <a:pPr algn="just">
              <a:lnSpc>
                <a:spcPct val="110000"/>
              </a:lnSpc>
              <a:spcBef>
                <a:spcPts val="0"/>
              </a:spcBef>
              <a:buFontTx/>
              <a:buChar char="-"/>
            </a:pPr>
            <a:r>
              <a:rPr lang="fr-CH" sz="2400" dirty="0">
                <a:solidFill>
                  <a:srgbClr val="660033"/>
                </a:solidFill>
                <a:latin typeface="Garamond" panose="02020404030301010803" pitchFamily="18" charset="0"/>
              </a:rPr>
              <a:t>Centaines de relations de voyage</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algn="just">
              <a:lnSpc>
                <a:spcPct val="110000"/>
              </a:lnSpc>
              <a:spcBef>
                <a:spcPts val="0"/>
              </a:spcBef>
              <a:buFontTx/>
              <a:buChar char="-"/>
            </a:pPr>
            <a:r>
              <a:rPr lang="fr-CH" sz="2400" dirty="0">
                <a:solidFill>
                  <a:srgbClr val="660033"/>
                </a:solidFill>
                <a:latin typeface="Garamond" panose="02020404030301010803" pitchFamily="18" charset="0"/>
              </a:rPr>
              <a:t>Procèdent de l’expansion européenne, de la </a:t>
            </a:r>
            <a:r>
              <a:rPr lang="fr-CH" sz="2400" b="1" dirty="0">
                <a:solidFill>
                  <a:srgbClr val="660033"/>
                </a:solidFill>
                <a:latin typeface="Garamond" panose="02020404030301010803" pitchFamily="18" charset="0"/>
              </a:rPr>
              <a:t>première mondialisation</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algn="just">
              <a:lnSpc>
                <a:spcPct val="110000"/>
              </a:lnSpc>
              <a:spcBef>
                <a:spcPts val="0"/>
              </a:spcBef>
              <a:buFontTx/>
              <a:buChar char="-"/>
            </a:pPr>
            <a:r>
              <a:rPr lang="fr-CH" sz="2400" dirty="0">
                <a:solidFill>
                  <a:srgbClr val="660033"/>
                </a:solidFill>
                <a:latin typeface="Garamond" panose="02020404030301010803" pitchFamily="18" charset="0"/>
              </a:rPr>
              <a:t>Corpus mis à profit par les historiens et ethno-historiens (lectures documentaires)</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algn="just">
              <a:lnSpc>
                <a:spcPct val="110000"/>
              </a:lnSpc>
              <a:spcBef>
                <a:spcPts val="0"/>
              </a:spcBef>
              <a:buFontTx/>
              <a:buChar char="-"/>
            </a:pPr>
            <a:r>
              <a:rPr lang="fr-CH" sz="2400" dirty="0">
                <a:solidFill>
                  <a:srgbClr val="660033"/>
                </a:solidFill>
                <a:latin typeface="Garamond" panose="02020404030301010803" pitchFamily="18" charset="0"/>
              </a:rPr>
              <a:t>Corpus longtemps négligé, « snobé » par les littéraires (question du canon littéraire)</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algn="just">
              <a:lnSpc>
                <a:spcPct val="110000"/>
              </a:lnSpc>
              <a:spcBef>
                <a:spcPts val="0"/>
              </a:spcBef>
              <a:buFontTx/>
              <a:buChar char="-"/>
            </a:pPr>
            <a:r>
              <a:rPr lang="fr-CH" sz="2400" dirty="0">
                <a:solidFill>
                  <a:srgbClr val="660033"/>
                </a:solidFill>
                <a:latin typeface="Garamond" panose="02020404030301010803" pitchFamily="18" charset="0"/>
              </a:rPr>
              <a:t>Réflexion sur l’interculturalité (rapports de domination, regard anthropologique)</a:t>
            </a:r>
          </a:p>
          <a:p>
            <a:pPr marL="0" indent="0" algn="just">
              <a:lnSpc>
                <a:spcPct val="110000"/>
              </a:lnSpc>
              <a:spcBef>
                <a:spcPts val="0"/>
              </a:spcBef>
              <a:buNone/>
            </a:pPr>
            <a:endParaRPr lang="fr-CH" sz="2400" dirty="0">
              <a:solidFill>
                <a:srgbClr val="660033"/>
              </a:solidFill>
              <a:latin typeface="Garamond" panose="02020404030301010803" pitchFamily="18" charset="0"/>
            </a:endParaRP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153618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I. Jacques Cartier (Canada)</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marL="0" indent="0" algn="just">
              <a:lnSpc>
                <a:spcPct val="110000"/>
              </a:lnSpc>
              <a:spcBef>
                <a:spcPts val="0"/>
              </a:spcBef>
              <a:buNone/>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3 voyages entre 1534 et 1542</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Exploration du Saint-Laurent en quête du passage du Nord-Ouest</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Premiers contacts avec autochtones (Iroquoiens)</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Publication du </a:t>
            </a:r>
            <a:r>
              <a:rPr lang="fr-CH" sz="2400" i="1" dirty="0">
                <a:solidFill>
                  <a:srgbClr val="660033"/>
                </a:solidFill>
                <a:latin typeface="Garamond" panose="02020404030301010803" pitchFamily="18" charset="0"/>
                <a:ea typeface="+mj-ea"/>
                <a:cs typeface="+mj-cs"/>
              </a:rPr>
              <a:t>Brief récit</a:t>
            </a:r>
            <a:r>
              <a:rPr lang="fr-CH" sz="2400" dirty="0">
                <a:solidFill>
                  <a:srgbClr val="660033"/>
                </a:solidFill>
                <a:latin typeface="Garamond" panose="02020404030301010803" pitchFamily="18" charset="0"/>
                <a:ea typeface="+mj-ea"/>
                <a:cs typeface="+mj-cs"/>
              </a:rPr>
              <a:t> (Paris, 1545), relation du second voyage</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r>
              <a:rPr lang="fr-CH" sz="2400" dirty="0">
                <a:solidFill>
                  <a:srgbClr val="660033"/>
                </a:solidFill>
                <a:latin typeface="Garamond" panose="02020404030301010803" pitchFamily="18" charset="0"/>
                <a:ea typeface="+mj-ea"/>
                <a:cs typeface="+mj-cs"/>
              </a:rPr>
              <a:t>Relation du premier voyage : retraduction française (</a:t>
            </a:r>
            <a:r>
              <a:rPr lang="fr-CH" sz="2400" i="1" dirty="0">
                <a:solidFill>
                  <a:srgbClr val="660033"/>
                </a:solidFill>
                <a:latin typeface="Garamond" panose="02020404030301010803" pitchFamily="18" charset="0"/>
                <a:ea typeface="+mj-ea"/>
                <a:cs typeface="+mj-cs"/>
              </a:rPr>
              <a:t>Discours du voyage fait par le capitaine Jaques Cartier</a:t>
            </a:r>
            <a:r>
              <a:rPr lang="fr-CH" sz="2400" dirty="0">
                <a:solidFill>
                  <a:srgbClr val="660033"/>
                </a:solidFill>
                <a:latin typeface="Garamond" panose="02020404030301010803" pitchFamily="18" charset="0"/>
                <a:ea typeface="+mj-ea"/>
                <a:cs typeface="+mj-cs"/>
              </a:rPr>
              <a:t>, Rouen, 1598) </a:t>
            </a:r>
          </a:p>
          <a:p>
            <a:pPr algn="just">
              <a:lnSpc>
                <a:spcPct val="110000"/>
              </a:lnSpc>
              <a:spcBef>
                <a:spcPts val="0"/>
              </a:spcBef>
              <a:buFontTx/>
              <a:buChar char="-"/>
            </a:pPr>
            <a:endParaRPr lang="fr-CH" sz="2400" dirty="0">
              <a:solidFill>
                <a:srgbClr val="660033"/>
              </a:solidFill>
              <a:latin typeface="Garamond" panose="02020404030301010803" pitchFamily="18" charset="0"/>
              <a:ea typeface="+mj-ea"/>
              <a:cs typeface="+mj-cs"/>
            </a:endParaRP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17396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Jacques Cartier dans la baie de Gaspé (1534)</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38200" y="1530434"/>
            <a:ext cx="10515600" cy="4592529"/>
          </a:xfrm>
        </p:spPr>
        <p:txBody>
          <a:bodyPr>
            <a:normAutofit/>
          </a:bodyPr>
          <a:lstStyle/>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pic>
        <p:nvPicPr>
          <p:cNvPr id="7" name="Image 6">
            <a:extLst>
              <a:ext uri="{FF2B5EF4-FFF2-40B4-BE49-F238E27FC236}">
                <a16:creationId xmlns:a16="http://schemas.microsoft.com/office/drawing/2014/main" id="{C7316220-3A58-7D1C-96A7-F26EF15FAD57}"/>
              </a:ext>
            </a:extLst>
          </p:cNvPr>
          <p:cNvPicPr>
            <a:picLocks noChangeAspect="1"/>
          </p:cNvPicPr>
          <p:nvPr/>
        </p:nvPicPr>
        <p:blipFill>
          <a:blip r:embed="rId2"/>
          <a:stretch>
            <a:fillRect/>
          </a:stretch>
        </p:blipFill>
        <p:spPr>
          <a:xfrm>
            <a:off x="6381065" y="1530434"/>
            <a:ext cx="4440010" cy="4680000"/>
          </a:xfrm>
          <a:prstGeom prst="rect">
            <a:avLst/>
          </a:prstGeom>
        </p:spPr>
      </p:pic>
      <p:pic>
        <p:nvPicPr>
          <p:cNvPr id="13" name="Image 12" descr="Une image contenant carte&#10;&#10;Description générée automatiquement">
            <a:extLst>
              <a:ext uri="{FF2B5EF4-FFF2-40B4-BE49-F238E27FC236}">
                <a16:creationId xmlns:a16="http://schemas.microsoft.com/office/drawing/2014/main" id="{F63C9C19-83C4-606B-954A-F225ACFBC613}"/>
              </a:ext>
            </a:extLst>
          </p:cNvPr>
          <p:cNvPicPr>
            <a:picLocks noChangeAspect="1"/>
          </p:cNvPicPr>
          <p:nvPr/>
        </p:nvPicPr>
        <p:blipFill rotWithShape="1">
          <a:blip r:embed="rId3">
            <a:extLst>
              <a:ext uri="{28A0092B-C50C-407E-A947-70E740481C1C}">
                <a14:useLocalDpi xmlns:a14="http://schemas.microsoft.com/office/drawing/2010/main" val="0"/>
              </a:ext>
            </a:extLst>
          </a:blip>
          <a:srcRect l="7085"/>
          <a:stretch/>
        </p:blipFill>
        <p:spPr>
          <a:xfrm>
            <a:off x="1370925" y="1530434"/>
            <a:ext cx="5010141" cy="4680000"/>
          </a:xfrm>
          <a:prstGeom prst="rect">
            <a:avLst/>
          </a:prstGeom>
        </p:spPr>
      </p:pic>
    </p:spTree>
    <p:extLst>
      <p:ext uri="{BB962C8B-B14F-4D97-AF65-F5344CB8AC3E}">
        <p14:creationId xmlns:p14="http://schemas.microsoft.com/office/powerpoint/2010/main" val="107946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Jacques Cartier dans la baie de Gaspé (1534)</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70004" y="1584434"/>
            <a:ext cx="10515600" cy="4592529"/>
          </a:xfrm>
        </p:spPr>
        <p:txBody>
          <a:bodyPr>
            <a:normAutofit/>
          </a:bodyPr>
          <a:lstStyle/>
          <a:p>
            <a:pPr marL="0" indent="0" algn="just">
              <a:lnSpc>
                <a:spcPct val="110000"/>
              </a:lnSpc>
              <a:spcBef>
                <a:spcPts val="0"/>
              </a:spcBef>
              <a:buNone/>
            </a:pPr>
            <a:r>
              <a:rPr lang="fr-CH" sz="2400" dirty="0">
                <a:solidFill>
                  <a:srgbClr val="660033"/>
                </a:solidFill>
                <a:latin typeface="Garamond" panose="02020404030301010803" pitchFamily="18" charset="0"/>
                <a:ea typeface="+mj-ea"/>
                <a:cs typeface="+mj-cs"/>
              </a:rPr>
              <a:t>Quand nous fûmes retournés sur nos navires, vint le capitaine vêtu d’une vieille peau d’ours noire, dans une barque, avec trois de ses fils et son frère, lesquels n’approchèrent pas aussi près du bord qu’ils avaient coutume, et il nous fit une grande harangue, nous montrant ladite croix avec deux doigts ; et puis il nous montrait la terre, tout autour de nous, comme s’il eût voulu dire que toute la terre était à lui, et que nous ne devions pas planter ladite croix sans sa permission. Et après qu’il eut fini sa harangue, nous lui montrâmes une hache, feignant de la lui donner en échange de sa peau. Il comprit, et peu à peu s’approcha du bord de notre navire, croyant avoir ladite hache. Et l’un de nos gens, étant dans notre bateau, mit la main sur sa barque, et incontinent il en entra deux ou trois dans leur barque, et on les fit entrer dans notre navire, de quoi ils furent bien étonnés.</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307836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2460-2730-4980-BEEB-597A835055FD}"/>
              </a:ext>
            </a:extLst>
          </p:cNvPr>
          <p:cNvSpPr>
            <a:spLocks noGrp="1"/>
          </p:cNvSpPr>
          <p:nvPr>
            <p:ph type="title"/>
          </p:nvPr>
        </p:nvSpPr>
        <p:spPr>
          <a:xfrm>
            <a:off x="838200" y="174569"/>
            <a:ext cx="10515600" cy="1023610"/>
          </a:xfrm>
        </p:spPr>
        <p:txBody>
          <a:bodyPr>
            <a:noAutofit/>
          </a:bodyPr>
          <a:lstStyle/>
          <a:p>
            <a:pPr algn="ctr"/>
            <a:br>
              <a:rPr lang="fr-CH" sz="2800" b="1" dirty="0">
                <a:solidFill>
                  <a:srgbClr val="660033"/>
                </a:solidFill>
                <a:latin typeface="Garamond" panose="02020404030301010803" pitchFamily="18" charset="0"/>
              </a:rPr>
            </a:br>
            <a:r>
              <a:rPr lang="fr-CH" sz="2800" b="1" dirty="0">
                <a:solidFill>
                  <a:srgbClr val="660033"/>
                </a:solidFill>
                <a:latin typeface="Garamond" panose="02020404030301010803" pitchFamily="18" charset="0"/>
              </a:rPr>
              <a:t>Jacques Cartier dans la baie de Gaspé (1534)</a:t>
            </a:r>
          </a:p>
        </p:txBody>
      </p:sp>
      <p:sp>
        <p:nvSpPr>
          <p:cNvPr id="3" name="Espace réservé du contenu 2">
            <a:extLst>
              <a:ext uri="{FF2B5EF4-FFF2-40B4-BE49-F238E27FC236}">
                <a16:creationId xmlns:a16="http://schemas.microsoft.com/office/drawing/2014/main" id="{85C41A1D-DEB8-4E39-AF93-F7EC6EBA66CB}"/>
              </a:ext>
            </a:extLst>
          </p:cNvPr>
          <p:cNvSpPr>
            <a:spLocks noGrp="1"/>
          </p:cNvSpPr>
          <p:nvPr>
            <p:ph idx="1"/>
          </p:nvPr>
        </p:nvSpPr>
        <p:spPr>
          <a:xfrm>
            <a:off x="838200" y="1594708"/>
            <a:ext cx="10515600" cy="4592529"/>
          </a:xfrm>
        </p:spPr>
        <p:txBody>
          <a:bodyPr>
            <a:normAutofit fontScale="92500" lnSpcReduction="20000"/>
          </a:bodyPr>
          <a:lstStyle/>
          <a:p>
            <a:pPr marL="0" indent="0" algn="just">
              <a:lnSpc>
                <a:spcPct val="110000"/>
              </a:lnSpc>
              <a:spcBef>
                <a:spcPts val="0"/>
              </a:spcBef>
              <a:buNone/>
            </a:pPr>
            <a:r>
              <a:rPr lang="fr-CH" sz="2600" dirty="0">
                <a:solidFill>
                  <a:srgbClr val="660033"/>
                </a:solidFill>
                <a:latin typeface="Garamond" panose="02020404030301010803" pitchFamily="18" charset="0"/>
                <a:ea typeface="+mj-ea"/>
                <a:cs typeface="+mj-cs"/>
              </a:rPr>
              <a:t>Et étant entrés, ils furent assurés par le capitaine qu’ils n’auraient aucun mal, en leur montrant grands signes d’amour ; et on les fit boire et manger, et faire grande chère. Et puis nous leur montrâmes par signe que ladite croix avait été plantée pour servir de marque et de balise, pour entrer dans le havre ; et que nous y retournerions bientôt et leur apporterions des objets de fer et d’autres choses ; et que nous voulions emmener deux de ses fils avec nous, et puis les rapporterions audit havre. Et nous vêtîmes ses deux fils de deux chemises, et de livrées, et de bonnets rouges, chacun avec sa chaînette de laiton au cou. De quoi ils se contentèrent fort, et ils donnèrent leurs vieux haillons à ceux qui retournaient.</a:t>
            </a:r>
          </a:p>
          <a:p>
            <a:pPr marL="0" indent="0">
              <a:buNone/>
            </a:pPr>
            <a:endParaRPr lang="fr-CH" sz="2400" dirty="0">
              <a:solidFill>
                <a:srgbClr val="660033"/>
              </a:solidFill>
              <a:latin typeface="Garamond" panose="02020404030301010803" pitchFamily="18" charset="0"/>
              <a:ea typeface="+mj-ea"/>
              <a:cs typeface="+mj-cs"/>
            </a:endParaRPr>
          </a:p>
          <a:p>
            <a:pPr marL="0" indent="0" algn="just">
              <a:buNone/>
            </a:pPr>
            <a:r>
              <a:rPr lang="fr-CH" sz="2600" dirty="0">
                <a:solidFill>
                  <a:srgbClr val="660033"/>
                </a:solidFill>
                <a:latin typeface="Garamond" panose="02020404030301010803" pitchFamily="18" charset="0"/>
                <a:ea typeface="+mj-ea"/>
                <a:cs typeface="+mj-cs"/>
              </a:rPr>
              <a:t>Jacques Cartier, </a:t>
            </a:r>
            <a:r>
              <a:rPr lang="fr-CH" sz="2600" i="1" dirty="0">
                <a:solidFill>
                  <a:srgbClr val="660033"/>
                </a:solidFill>
                <a:latin typeface="Garamond" panose="02020404030301010803" pitchFamily="18" charset="0"/>
                <a:ea typeface="+mj-ea"/>
                <a:cs typeface="+mj-cs"/>
              </a:rPr>
              <a:t>Première Relation (1534)</a:t>
            </a:r>
            <a:r>
              <a:rPr lang="fr-CH" sz="2600" dirty="0">
                <a:solidFill>
                  <a:srgbClr val="660033"/>
                </a:solidFill>
                <a:latin typeface="Garamond" panose="02020404030301010803" pitchFamily="18" charset="0"/>
                <a:ea typeface="+mj-ea"/>
                <a:cs typeface="+mj-cs"/>
              </a:rPr>
              <a:t>, in </a:t>
            </a:r>
            <a:r>
              <a:rPr lang="fr-CH" sz="2600" i="1" dirty="0">
                <a:solidFill>
                  <a:srgbClr val="660033"/>
                </a:solidFill>
                <a:latin typeface="Garamond" panose="02020404030301010803" pitchFamily="18" charset="0"/>
                <a:ea typeface="+mj-ea"/>
                <a:cs typeface="+mj-cs"/>
              </a:rPr>
              <a:t>Voyages au Canada. Avec les relations des voyages en Amérique de Gonneville, Verrazano et Roberval</a:t>
            </a:r>
            <a:r>
              <a:rPr lang="fr-CH" sz="2600" dirty="0">
                <a:solidFill>
                  <a:srgbClr val="660033"/>
                </a:solidFill>
                <a:latin typeface="Garamond" panose="02020404030301010803" pitchFamily="18" charset="0"/>
                <a:ea typeface="+mj-ea"/>
                <a:cs typeface="+mj-cs"/>
              </a:rPr>
              <a:t>, sous la direction de Charles-André Julien, Paris, La Découverte, 1981, p. 148-149.</a:t>
            </a:r>
          </a:p>
          <a:p>
            <a:pPr algn="just">
              <a:lnSpc>
                <a:spcPct val="110000"/>
              </a:lnSpc>
              <a:spcBef>
                <a:spcPts val="0"/>
              </a:spcBef>
              <a:buFontTx/>
              <a:buChar char="-"/>
            </a:pPr>
            <a:endParaRPr lang="fr-CH" sz="2400" dirty="0">
              <a:solidFill>
                <a:srgbClr val="660033"/>
              </a:solidFill>
              <a:latin typeface="Garamond" panose="02020404030301010803" pitchFamily="18" charset="0"/>
            </a:endParaRPr>
          </a:p>
          <a:p>
            <a:pPr marL="0" indent="0">
              <a:buNone/>
            </a:pPr>
            <a:endParaRPr lang="fr-CH" sz="2400" dirty="0">
              <a:solidFill>
                <a:srgbClr val="660033"/>
              </a:solidFill>
              <a:latin typeface="Garamond" panose="02020404030301010803" pitchFamily="18" charset="0"/>
            </a:endParaRPr>
          </a:p>
          <a:p>
            <a:pPr marL="0" indent="0">
              <a:buNone/>
            </a:pPr>
            <a:endParaRPr lang="fr-CH" dirty="0">
              <a:solidFill>
                <a:srgbClr val="660033"/>
              </a:solidFill>
              <a:latin typeface="Garamond" panose="02020404030301010803" pitchFamily="18" charset="0"/>
            </a:endParaRPr>
          </a:p>
        </p:txBody>
      </p:sp>
    </p:spTree>
    <p:extLst>
      <p:ext uri="{BB962C8B-B14F-4D97-AF65-F5344CB8AC3E}">
        <p14:creationId xmlns:p14="http://schemas.microsoft.com/office/powerpoint/2010/main" val="42914890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2848</Words>
  <Application>Microsoft Macintosh PowerPoint</Application>
  <PresentationFormat>Widescreen</PresentationFormat>
  <Paragraphs>195</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Calibri Light</vt:lpstr>
      <vt:lpstr>Garamond</vt:lpstr>
      <vt:lpstr>Thème Office</vt:lpstr>
      <vt:lpstr>Voyage et anthropologie au seuil de la modernité</vt:lpstr>
      <vt:lpstr> La relation des voyages de Marco Polo (Il Milione) fut écrite…</vt:lpstr>
      <vt:lpstr> 50/50</vt:lpstr>
      <vt:lpstr> Réponse</vt:lpstr>
      <vt:lpstr> Bibliothèque des voyages des XVIe-XVIIe siècles</vt:lpstr>
      <vt:lpstr> I. Jacques Cartier (Canada)</vt:lpstr>
      <vt:lpstr> Jacques Cartier dans la baie de Gaspé (1534)</vt:lpstr>
      <vt:lpstr> Jacques Cartier dans la baie de Gaspé (1534)</vt:lpstr>
      <vt:lpstr> Jacques Cartier dans la baie de Gaspé (1534)</vt:lpstr>
      <vt:lpstr> Quelques remarques sur le texte de Cartier</vt:lpstr>
      <vt:lpstr> II. Jean de Léry (Brésil)</vt:lpstr>
      <vt:lpstr> Le Rio de Janeiro selon un Genevois d’adoption (chap. VII)</vt:lpstr>
      <vt:lpstr> Le Rio de Janeiro selon un Genevois d’adoption (chap. VII)</vt:lpstr>
      <vt:lpstr> L’anthropologie de Léry</vt:lpstr>
      <vt:lpstr> Dialogue entre Léry et un vieillard tupinamba (chap. XIII)</vt:lpstr>
      <vt:lpstr> Dialogue entre Léry et un vieillard tupinamba (suite)</vt:lpstr>
      <vt:lpstr> Quelques remarques sur le texte de Léry</vt:lpstr>
      <vt:lpstr> III. François Bernier (Inde)</vt:lpstr>
      <vt:lpstr> Début de la lettre à M. de La Mothe Le Vayer, Delhi, 1er juillet 1663</vt:lpstr>
      <vt:lpstr> Lettre à M. de La Mothe Le Vayer (suite)</vt:lpstr>
      <vt:lpstr> Quelques questions sur le texte de Bernier</vt:lpstr>
      <vt:lpstr> L’étrange beauté du Taj Mahal</vt:lpstr>
      <vt:lpstr>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et anthropologie au seuil de la modernité</dc:title>
  <dc:creator>Frédéric Tinguely</dc:creator>
  <cp:lastModifiedBy>Federico Corradi</cp:lastModifiedBy>
  <cp:revision>26</cp:revision>
  <dcterms:created xsi:type="dcterms:W3CDTF">2022-10-30T09:11:27Z</dcterms:created>
  <dcterms:modified xsi:type="dcterms:W3CDTF">2022-11-01T08:52:12Z</dcterms:modified>
</cp:coreProperties>
</file>