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32" autoAdjust="0"/>
    <p:restoredTop sz="94660"/>
  </p:normalViewPr>
  <p:slideViewPr>
    <p:cSldViewPr snapToGrid="0">
      <p:cViewPr varScale="1">
        <p:scale>
          <a:sx n="44" d="100"/>
          <a:sy n="44" d="100"/>
        </p:scale>
        <p:origin x="78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–Giovanni Mela</a:t>
            </a:r>
          </a:p>
        </p:txBody>
      </p:sp>
      <p:sp>
        <p:nvSpPr>
          <p:cNvPr id="94" name="“Inserisci qui una citazione”.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“Inserisci qui una citazione”. </a:t>
            </a:r>
          </a:p>
        </p:txBody>
      </p:sp>
      <p:sp>
        <p:nvSpPr>
          <p:cNvPr id="9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olo Testo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2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olo Testo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Titolo Testo</a:t>
            </a:r>
          </a:p>
        </p:txBody>
      </p:sp>
      <p:sp>
        <p:nvSpPr>
          <p:cNvPr id="4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7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67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1000"/>
              </a:spcBef>
              <a:defRPr sz="3800"/>
            </a:lvl1pPr>
            <a:lvl2pPr marL="1117600" indent="-558800">
              <a:spcBef>
                <a:spcPts val="1000"/>
              </a:spcBef>
              <a:defRPr sz="3800"/>
            </a:lvl2pPr>
            <a:lvl3pPr marL="1676400" indent="-558800">
              <a:spcBef>
                <a:spcPts val="1000"/>
              </a:spcBef>
              <a:defRPr sz="3800"/>
            </a:lvl3pPr>
            <a:lvl4pPr marL="2235200" indent="-558800">
              <a:spcBef>
                <a:spcPts val="1000"/>
              </a:spcBef>
              <a:defRPr sz="3800"/>
            </a:lvl4pPr>
            <a:lvl5pPr marL="2794000" indent="-558800">
              <a:spcBef>
                <a:spcPts val="1000"/>
              </a:spcBef>
              <a:defRPr sz="3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magin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magin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es phrases complexe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phrases complexes</a:t>
            </a:r>
          </a:p>
        </p:txBody>
      </p:sp>
      <p:sp>
        <p:nvSpPr>
          <p:cNvPr id="120" name="1- Les subordonnées relatives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8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1- Les subordonnées relatives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Dont, où (rappels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Dont, où (rappels)</a:t>
            </a:r>
          </a:p>
        </p:txBody>
      </p:sp>
      <p:sp>
        <p:nvSpPr>
          <p:cNvPr id="150" name="Dont : représente un SP introduit par “de”: expansion du nom, de l’adjectif, complément d’un verbe…"/>
          <p:cNvSpPr txBox="1">
            <a:spLocks noGrp="1"/>
          </p:cNvSpPr>
          <p:nvPr>
            <p:ph type="body" idx="1"/>
          </p:nvPr>
        </p:nvSpPr>
        <p:spPr>
          <a:xfrm>
            <a:off x="644266" y="2773135"/>
            <a:ext cx="23583922" cy="9846087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Dont</a:t>
            </a:r>
            <a:r>
              <a:rPr dirty="0"/>
              <a:t> : </a:t>
            </a:r>
            <a:r>
              <a:rPr dirty="0" err="1"/>
              <a:t>représente</a:t>
            </a:r>
            <a:r>
              <a:rPr dirty="0"/>
              <a:t> un SP </a:t>
            </a:r>
            <a:r>
              <a:rPr dirty="0" err="1"/>
              <a:t>introduit</a:t>
            </a:r>
            <a:r>
              <a:rPr dirty="0"/>
              <a:t> par “de”: expansion du nom, de </a:t>
            </a:r>
            <a:r>
              <a:rPr dirty="0" err="1"/>
              <a:t>l’adjectif</a:t>
            </a:r>
            <a:r>
              <a:rPr dirty="0"/>
              <a:t>, </a:t>
            </a:r>
            <a:r>
              <a:rPr dirty="0" err="1"/>
              <a:t>complément</a:t>
            </a:r>
            <a:r>
              <a:rPr dirty="0"/>
              <a:t> d’un </a:t>
            </a:r>
            <a:r>
              <a:rPr dirty="0" err="1"/>
              <a:t>verbe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/>
              <a:t>Expansion du nom : Il </a:t>
            </a:r>
            <a:r>
              <a:rPr dirty="0" err="1"/>
              <a:t>raconte</a:t>
            </a:r>
            <a:r>
              <a:rPr dirty="0"/>
              <a:t> la </a:t>
            </a:r>
            <a:r>
              <a:rPr dirty="0" err="1"/>
              <a:t>scène</a:t>
            </a:r>
            <a:r>
              <a:rPr dirty="0"/>
              <a:t> </a:t>
            </a:r>
            <a:r>
              <a:rPr i="1" dirty="0" err="1"/>
              <a:t>dont</a:t>
            </a:r>
            <a:r>
              <a:rPr i="1" dirty="0"/>
              <a:t> il a </a:t>
            </a:r>
            <a:r>
              <a:rPr i="1" dirty="0" err="1"/>
              <a:t>été</a:t>
            </a:r>
            <a:r>
              <a:rPr i="1" dirty="0"/>
              <a:t> </a:t>
            </a:r>
            <a:r>
              <a:rPr i="1" dirty="0" err="1"/>
              <a:t>témoin</a:t>
            </a:r>
            <a:r>
              <a:rPr dirty="0"/>
              <a:t>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dirty="0"/>
              <a:t>Il a </a:t>
            </a:r>
            <a:r>
              <a:rPr dirty="0" err="1"/>
              <a:t>été</a:t>
            </a:r>
            <a:r>
              <a:rPr dirty="0"/>
              <a:t> </a:t>
            </a:r>
            <a:r>
              <a:rPr dirty="0" err="1"/>
              <a:t>témoin</a:t>
            </a:r>
            <a:r>
              <a:rPr dirty="0"/>
              <a:t> de la </a:t>
            </a:r>
            <a:r>
              <a:rPr dirty="0" err="1"/>
              <a:t>scène</a:t>
            </a:r>
            <a:r>
              <a:rPr dirty="0"/>
              <a:t>.  Il </a:t>
            </a:r>
            <a:r>
              <a:rPr dirty="0" err="1"/>
              <a:t>raconte</a:t>
            </a:r>
            <a:r>
              <a:rPr dirty="0"/>
              <a:t>  la </a:t>
            </a:r>
            <a:r>
              <a:rPr dirty="0" err="1"/>
              <a:t>scène</a:t>
            </a:r>
            <a:r>
              <a:rPr lang="it-IT" dirty="0"/>
              <a:t>.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/>
              <a:t>Expansion de </a:t>
            </a:r>
            <a:r>
              <a:rPr dirty="0" err="1"/>
              <a:t>l’adjectif</a:t>
            </a:r>
            <a:r>
              <a:rPr dirty="0"/>
              <a:t> :  Son livre a </a:t>
            </a:r>
            <a:r>
              <a:rPr dirty="0" err="1"/>
              <a:t>eu</a:t>
            </a:r>
            <a:r>
              <a:rPr dirty="0"/>
              <a:t> un succès </a:t>
            </a:r>
            <a:r>
              <a:rPr i="1" dirty="0" err="1"/>
              <a:t>dont</a:t>
            </a:r>
            <a:r>
              <a:rPr i="1" dirty="0"/>
              <a:t> il </a:t>
            </a:r>
            <a:r>
              <a:rPr i="1" dirty="0" err="1"/>
              <a:t>est</a:t>
            </a:r>
            <a:r>
              <a:rPr i="1" dirty="0"/>
              <a:t> </a:t>
            </a:r>
            <a:r>
              <a:rPr i="1" dirty="0" err="1"/>
              <a:t>fier</a:t>
            </a:r>
            <a:r>
              <a:rPr dirty="0"/>
              <a:t>.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Son livre a </a:t>
            </a:r>
            <a:r>
              <a:rPr dirty="0" err="1"/>
              <a:t>eu</a:t>
            </a:r>
            <a:r>
              <a:rPr dirty="0"/>
              <a:t> du succès. Il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fier</a:t>
            </a:r>
            <a:r>
              <a:rPr dirty="0"/>
              <a:t> de </a:t>
            </a:r>
            <a:r>
              <a:rPr dirty="0" err="1"/>
              <a:t>ce</a:t>
            </a:r>
            <a:r>
              <a:rPr dirty="0"/>
              <a:t> succès</a:t>
            </a:r>
            <a:r>
              <a:rPr lang="it-IT" dirty="0"/>
              <a:t>.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 err="1"/>
              <a:t>Complément</a:t>
            </a:r>
            <a:r>
              <a:rPr dirty="0"/>
              <a:t> de </a:t>
            </a:r>
            <a:r>
              <a:rPr dirty="0" err="1"/>
              <a:t>verbe</a:t>
            </a:r>
            <a:r>
              <a:rPr dirty="0"/>
              <a:t> : Les choses </a:t>
            </a:r>
            <a:r>
              <a:rPr i="1" dirty="0" err="1"/>
              <a:t>dont</a:t>
            </a:r>
            <a:r>
              <a:rPr i="1" dirty="0"/>
              <a:t> il parle</a:t>
            </a:r>
            <a:r>
              <a:rPr dirty="0"/>
              <a:t> ne </a:t>
            </a:r>
            <a:r>
              <a:rPr dirty="0" err="1"/>
              <a:t>m’intéressent</a:t>
            </a:r>
            <a:r>
              <a:rPr dirty="0"/>
              <a:t> pas.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Il parle de choses.  </a:t>
            </a:r>
            <a:r>
              <a:rPr dirty="0" err="1"/>
              <a:t>Ces</a:t>
            </a:r>
            <a:r>
              <a:rPr dirty="0"/>
              <a:t> choses ne </a:t>
            </a:r>
            <a:r>
              <a:rPr dirty="0" err="1"/>
              <a:t>m’intéressent</a:t>
            </a:r>
            <a:r>
              <a:rPr dirty="0"/>
              <a:t> pas</a:t>
            </a:r>
            <a:r>
              <a:rPr lang="it-IT" dirty="0"/>
              <a:t>.</a:t>
            </a:r>
            <a:endParaRPr dirty="0"/>
          </a:p>
          <a:p>
            <a:r>
              <a:rPr dirty="0" err="1"/>
              <a:t>Où</a:t>
            </a:r>
            <a:r>
              <a:rPr dirty="0"/>
              <a:t> : </a:t>
            </a:r>
            <a:r>
              <a:rPr dirty="0" err="1"/>
              <a:t>reprend</a:t>
            </a:r>
            <a:r>
              <a:rPr dirty="0"/>
              <a:t> un SN </a:t>
            </a:r>
            <a:r>
              <a:rPr dirty="0" err="1"/>
              <a:t>inanimé</a:t>
            </a:r>
            <a:r>
              <a:rPr dirty="0"/>
              <a:t> </a:t>
            </a:r>
            <a:r>
              <a:rPr dirty="0" err="1"/>
              <a:t>exprimant</a:t>
            </a:r>
            <a:r>
              <a:rPr dirty="0"/>
              <a:t> le temps </a:t>
            </a:r>
            <a:r>
              <a:rPr dirty="0" err="1"/>
              <a:t>ou</a:t>
            </a:r>
            <a:r>
              <a:rPr dirty="0"/>
              <a:t> </a:t>
            </a:r>
            <a:r>
              <a:rPr dirty="0" err="1"/>
              <a:t>l’espace</a:t>
            </a:r>
            <a:endParaRPr dirty="0"/>
          </a:p>
          <a:p>
            <a:pPr marL="3042708" lvl="4" indent="-502708">
              <a:spcBef>
                <a:spcPts val="1000"/>
              </a:spcBef>
              <a:defRPr sz="3800"/>
            </a:pPr>
            <a:r>
              <a:rPr dirty="0"/>
              <a:t>La vile </a:t>
            </a:r>
            <a:r>
              <a:rPr i="1" dirty="0" err="1"/>
              <a:t>où</a:t>
            </a:r>
            <a:r>
              <a:rPr i="1" dirty="0"/>
              <a:t> je suis née</a:t>
            </a:r>
            <a:r>
              <a:rPr dirty="0"/>
              <a:t> a </a:t>
            </a:r>
            <a:r>
              <a:rPr dirty="0" err="1"/>
              <a:t>été</a:t>
            </a:r>
            <a:r>
              <a:rPr dirty="0"/>
              <a:t> </a:t>
            </a:r>
            <a:r>
              <a:rPr dirty="0" err="1"/>
              <a:t>bombardée</a:t>
            </a:r>
            <a:r>
              <a:rPr dirty="0"/>
              <a:t>.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rPr dirty="0" err="1"/>
              <a:t>L’année</a:t>
            </a:r>
            <a:r>
              <a:rPr dirty="0"/>
              <a:t> </a:t>
            </a:r>
            <a:r>
              <a:rPr i="1" dirty="0" err="1"/>
              <a:t>où</a:t>
            </a:r>
            <a:r>
              <a:rPr i="1" dirty="0"/>
              <a:t> Berlusconi </a:t>
            </a:r>
            <a:r>
              <a:rPr i="1" dirty="0" err="1"/>
              <a:t>est</a:t>
            </a:r>
            <a:r>
              <a:rPr i="1" dirty="0"/>
              <a:t> </a:t>
            </a:r>
            <a:r>
              <a:rPr i="1" dirty="0" err="1"/>
              <a:t>arrivé</a:t>
            </a:r>
            <a:r>
              <a:rPr i="1" dirty="0"/>
              <a:t> au </a:t>
            </a:r>
            <a:r>
              <a:rPr i="1" dirty="0" err="1"/>
              <a:t>pouvoir</a:t>
            </a:r>
            <a:r>
              <a:rPr dirty="0"/>
              <a:t>…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présentation graphique…"/>
          <p:cNvSpPr txBox="1">
            <a:spLocks noGrp="1"/>
          </p:cNvSpPr>
          <p:nvPr>
            <p:ph type="title"/>
          </p:nvPr>
        </p:nvSpPr>
        <p:spPr>
          <a:xfrm>
            <a:off x="1124176" y="327953"/>
            <a:ext cx="22335306" cy="2768947"/>
          </a:xfrm>
          <a:prstGeom prst="rect">
            <a:avLst/>
          </a:prstGeom>
        </p:spPr>
        <p:txBody>
          <a:bodyPr/>
          <a:lstStyle/>
          <a:p>
            <a:pPr defTabSz="635634">
              <a:defRPr sz="8624"/>
            </a:pPr>
            <a:r>
              <a:rPr dirty="0" err="1"/>
              <a:t>Représentation</a:t>
            </a:r>
            <a:r>
              <a:rPr dirty="0"/>
              <a:t> </a:t>
            </a:r>
            <a:r>
              <a:rPr dirty="0" err="1"/>
              <a:t>graphique</a:t>
            </a:r>
            <a:endParaRPr dirty="0"/>
          </a:p>
          <a:p>
            <a:pPr defTabSz="635634">
              <a:defRPr sz="8624"/>
            </a:pPr>
            <a:r>
              <a:rPr dirty="0"/>
              <a:t>Elle </a:t>
            </a:r>
            <a:r>
              <a:rPr dirty="0" err="1"/>
              <a:t>regrette</a:t>
            </a:r>
            <a:r>
              <a:rPr dirty="0"/>
              <a:t> les livres </a:t>
            </a:r>
            <a:r>
              <a:rPr dirty="0" err="1"/>
              <a:t>qu’on</a:t>
            </a:r>
            <a:r>
              <a:rPr dirty="0"/>
              <a:t> </a:t>
            </a:r>
            <a:r>
              <a:rPr dirty="0" err="1"/>
              <a:t>s’échangeait</a:t>
            </a:r>
            <a:r>
              <a:rPr dirty="0"/>
              <a:t>.</a:t>
            </a:r>
          </a:p>
        </p:txBody>
      </p:sp>
      <p:pic>
        <p:nvPicPr>
          <p:cNvPr id="153" name="elle regrette les livres...png" descr="elle regrette les livres..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967" y="3881882"/>
            <a:ext cx="16235543" cy="73859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Les participiales épithèt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participiales épithètes</a:t>
            </a:r>
          </a:p>
        </p:txBody>
      </p:sp>
      <p:sp>
        <p:nvSpPr>
          <p:cNvPr id="156" name="Participes directement rattachés à un nom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dirty="0" err="1"/>
              <a:t>Participes</a:t>
            </a:r>
            <a:r>
              <a:rPr dirty="0"/>
              <a:t> </a:t>
            </a:r>
            <a:r>
              <a:rPr dirty="0" err="1"/>
              <a:t>directement</a:t>
            </a:r>
            <a:r>
              <a:rPr dirty="0"/>
              <a:t> </a:t>
            </a:r>
            <a:r>
              <a:rPr dirty="0" err="1"/>
              <a:t>rattachés</a:t>
            </a:r>
            <a:r>
              <a:rPr dirty="0"/>
              <a:t> à un nom:</a:t>
            </a:r>
          </a:p>
          <a:p>
            <a:r>
              <a:rPr dirty="0"/>
              <a:t>1) </a:t>
            </a:r>
            <a:r>
              <a:rPr dirty="0" err="1"/>
              <a:t>Participes</a:t>
            </a:r>
            <a:r>
              <a:rPr dirty="0"/>
              <a:t> </a:t>
            </a:r>
            <a:r>
              <a:rPr dirty="0" err="1"/>
              <a:t>employés</a:t>
            </a:r>
            <a:r>
              <a:rPr dirty="0"/>
              <a:t> </a:t>
            </a:r>
            <a:r>
              <a:rPr dirty="0" err="1"/>
              <a:t>comme</a:t>
            </a:r>
            <a:r>
              <a:rPr dirty="0"/>
              <a:t> </a:t>
            </a:r>
            <a:r>
              <a:rPr dirty="0" err="1"/>
              <a:t>adjectifs</a:t>
            </a:r>
            <a:r>
              <a:rPr dirty="0"/>
              <a:t>: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rPr dirty="0"/>
              <a:t>Les enfants </a:t>
            </a:r>
            <a:r>
              <a:rPr dirty="0" err="1"/>
              <a:t>fatigués</a:t>
            </a:r>
            <a:r>
              <a:rPr dirty="0"/>
              <a:t> se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endormis</a:t>
            </a:r>
            <a:r>
              <a:rPr dirty="0"/>
              <a:t> dans la voiture.</a:t>
            </a:r>
          </a:p>
          <a:p>
            <a:r>
              <a:rPr dirty="0"/>
              <a:t>2) Les </a:t>
            </a:r>
            <a:r>
              <a:rPr dirty="0" err="1"/>
              <a:t>subordonnées</a:t>
            </a:r>
            <a:r>
              <a:rPr dirty="0"/>
              <a:t> </a:t>
            </a:r>
            <a:r>
              <a:rPr dirty="0" err="1"/>
              <a:t>participiales</a:t>
            </a:r>
            <a:r>
              <a:rPr dirty="0"/>
              <a:t> : le </a:t>
            </a:r>
            <a:r>
              <a:rPr dirty="0" err="1"/>
              <a:t>participe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la tête d’un </a:t>
            </a:r>
            <a:r>
              <a:rPr dirty="0" err="1"/>
              <a:t>syntagme</a:t>
            </a:r>
            <a:r>
              <a:rPr dirty="0"/>
              <a:t> et partage </a:t>
            </a:r>
            <a:r>
              <a:rPr dirty="0" err="1"/>
              <a:t>certaines</a:t>
            </a:r>
            <a:r>
              <a:rPr dirty="0"/>
              <a:t> </a:t>
            </a:r>
            <a:r>
              <a:rPr dirty="0" err="1"/>
              <a:t>propriétés</a:t>
            </a:r>
            <a:r>
              <a:rPr dirty="0"/>
              <a:t> du </a:t>
            </a:r>
            <a:r>
              <a:rPr dirty="0" err="1"/>
              <a:t>verbe</a:t>
            </a:r>
            <a:r>
              <a:rPr dirty="0"/>
              <a:t>: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 err="1"/>
              <a:t>Accepte</a:t>
            </a:r>
            <a:r>
              <a:rPr dirty="0"/>
              <a:t> la </a:t>
            </a:r>
            <a:r>
              <a:rPr dirty="0" err="1"/>
              <a:t>complémentation</a:t>
            </a:r>
            <a:r>
              <a:rPr dirty="0"/>
              <a:t>: 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rPr dirty="0"/>
              <a:t>Mon frère, </a:t>
            </a:r>
            <a:r>
              <a:rPr i="1" dirty="0" err="1"/>
              <a:t>ayant</a:t>
            </a:r>
            <a:r>
              <a:rPr i="1" dirty="0"/>
              <a:t> pris </a:t>
            </a:r>
            <a:r>
              <a:rPr i="1" dirty="0" err="1"/>
              <a:t>ses</a:t>
            </a:r>
            <a:r>
              <a:rPr i="1" dirty="0"/>
              <a:t> </a:t>
            </a:r>
            <a:r>
              <a:rPr i="1" dirty="0" err="1"/>
              <a:t>médicaments</a:t>
            </a:r>
            <a:r>
              <a:rPr dirty="0"/>
              <a:t>, se </a:t>
            </a:r>
            <a:r>
              <a:rPr dirty="0" err="1"/>
              <a:t>calma</a:t>
            </a:r>
            <a:r>
              <a:rPr dirty="0"/>
              <a:t> </a:t>
            </a:r>
            <a:r>
              <a:rPr dirty="0" err="1"/>
              <a:t>facilement</a:t>
            </a:r>
            <a:r>
              <a:rPr lang="it-IT" dirty="0"/>
              <a:t>.</a:t>
            </a:r>
            <a:endParaRPr dirty="0"/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Il </a:t>
            </a:r>
            <a:r>
              <a:rPr dirty="0" err="1"/>
              <a:t>peut</a:t>
            </a:r>
            <a:r>
              <a:rPr dirty="0"/>
              <a:t>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passivé</a:t>
            </a:r>
            <a:r>
              <a:rPr dirty="0"/>
              <a:t> et </a:t>
            </a:r>
            <a:r>
              <a:rPr dirty="0" err="1"/>
              <a:t>nié</a:t>
            </a:r>
            <a:r>
              <a:rPr dirty="0"/>
              <a:t>: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rPr dirty="0"/>
              <a:t> La </a:t>
            </a:r>
            <a:r>
              <a:rPr dirty="0" err="1"/>
              <a:t>loi</a:t>
            </a:r>
            <a:r>
              <a:rPr dirty="0"/>
              <a:t>, </a:t>
            </a:r>
            <a:r>
              <a:rPr i="1" dirty="0" err="1"/>
              <a:t>n’ayant</a:t>
            </a:r>
            <a:r>
              <a:rPr i="1" dirty="0"/>
              <a:t> pas </a:t>
            </a:r>
            <a:r>
              <a:rPr i="1" dirty="0" err="1"/>
              <a:t>été</a:t>
            </a:r>
            <a:r>
              <a:rPr i="1" dirty="0"/>
              <a:t> </a:t>
            </a:r>
            <a:r>
              <a:rPr i="1" dirty="0" err="1"/>
              <a:t>proposée</a:t>
            </a:r>
            <a:r>
              <a:rPr i="1" dirty="0"/>
              <a:t> à temps</a:t>
            </a:r>
            <a:r>
              <a:rPr dirty="0"/>
              <a:t>, sera </a:t>
            </a:r>
            <a:r>
              <a:rPr dirty="0" err="1"/>
              <a:t>examinée</a:t>
            </a:r>
            <a:r>
              <a:rPr dirty="0"/>
              <a:t> à la </a:t>
            </a:r>
            <a:r>
              <a:rPr dirty="0" err="1"/>
              <a:t>prochaine</a:t>
            </a:r>
            <a:r>
              <a:rPr dirty="0"/>
              <a:t> séance.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Le </a:t>
            </a:r>
            <a:r>
              <a:rPr dirty="0" err="1"/>
              <a:t>sujet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implicite</a:t>
            </a:r>
            <a:r>
              <a:rPr dirty="0"/>
              <a:t> (</a:t>
            </a:r>
            <a:r>
              <a:rPr dirty="0" err="1"/>
              <a:t>celui</a:t>
            </a:r>
            <a:r>
              <a:rPr dirty="0"/>
              <a:t> de la </a:t>
            </a:r>
            <a:r>
              <a:rPr dirty="0" err="1"/>
              <a:t>principale</a:t>
            </a:r>
            <a:r>
              <a:rPr dirty="0"/>
              <a:t>)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articipiales et relativ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Participiales et relatives</a:t>
            </a:r>
          </a:p>
        </p:txBody>
      </p:sp>
      <p:sp>
        <p:nvSpPr>
          <p:cNvPr id="159" name="Équivalence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Équivalence: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t>les scientifiques qui étudient ce problème → les scientifiques </a:t>
            </a:r>
            <a:r>
              <a:rPr i="1"/>
              <a:t>étudiant ce problème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t>la personne qui se trouve à droite → la personne </a:t>
            </a:r>
            <a:r>
              <a:rPr i="1"/>
              <a:t>se trouvant à droite</a:t>
            </a:r>
            <a:r>
              <a:t> 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t>les personnes qui n’ont pas répondu → les personnes </a:t>
            </a:r>
            <a:r>
              <a:rPr i="1"/>
              <a:t>n’ayant pas répondu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t>les oiseaux qui s’étaient envolés → les oiseaux </a:t>
            </a:r>
            <a:r>
              <a:rPr i="1"/>
              <a:t>s’étant envolés</a:t>
            </a:r>
          </a:p>
          <a:p>
            <a:r>
              <a:t>Les participiales permettent d’alléger les phrases et s’emploient essentiellement à l’écrit :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t>Est citoyen de l’Union toute personne </a:t>
            </a:r>
            <a:r>
              <a:rPr i="1"/>
              <a:t>ayant la nationalité d’un État membre</a:t>
            </a:r>
            <a:r>
              <a:t> (art. 17).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t>Les sociétés </a:t>
            </a:r>
            <a:r>
              <a:rPr i="1"/>
              <a:t>constituées en conformité de la législation d’un État membre</a:t>
            </a:r>
            <a:r>
              <a:t> et </a:t>
            </a:r>
            <a:r>
              <a:rPr i="1"/>
              <a:t>ayant leur siège statutaire […] à l’intérieur de la Communauté</a:t>
            </a:r>
            <a:r>
              <a:t> sont assimilées aux personnes physiques ressortissantes des États membres. (art. 48)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hrase simple, phrase étendu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Phrase simple, phrase étendue</a:t>
            </a:r>
          </a:p>
        </p:txBody>
      </p:sp>
      <p:sp>
        <p:nvSpPr>
          <p:cNvPr id="126" name="Phrase minimale/de base…"/>
          <p:cNvSpPr txBox="1">
            <a:spLocks noGrp="1"/>
          </p:cNvSpPr>
          <p:nvPr>
            <p:ph type="body" idx="1"/>
          </p:nvPr>
        </p:nvSpPr>
        <p:spPr>
          <a:xfrm>
            <a:off x="624502" y="2783308"/>
            <a:ext cx="22686716" cy="9927384"/>
          </a:xfrm>
          <a:prstGeom prst="rect">
            <a:avLst/>
          </a:prstGeom>
        </p:spPr>
        <p:txBody>
          <a:bodyPr/>
          <a:lstStyle/>
          <a:p>
            <a:pPr>
              <a:defRPr sz="5400"/>
            </a:pPr>
            <a:r>
              <a:rPr dirty="0"/>
              <a:t>Phrase </a:t>
            </a:r>
            <a:r>
              <a:rPr dirty="0" err="1"/>
              <a:t>minimale</a:t>
            </a:r>
            <a:r>
              <a:rPr dirty="0"/>
              <a:t>/de base</a:t>
            </a:r>
          </a:p>
          <a:p>
            <a:pPr marL="4312708" lvl="6" indent="-502708">
              <a:spcBef>
                <a:spcPts val="3400"/>
              </a:spcBef>
              <a:defRPr sz="5400"/>
            </a:pPr>
            <a:r>
              <a:rPr dirty="0"/>
              <a:t>P -&gt; SN + SV  :   Un </a:t>
            </a:r>
            <a:r>
              <a:rPr dirty="0" err="1"/>
              <a:t>député</a:t>
            </a:r>
            <a:r>
              <a:rPr dirty="0"/>
              <a:t> </a:t>
            </a:r>
            <a:r>
              <a:rPr dirty="0" err="1"/>
              <a:t>dépose</a:t>
            </a:r>
            <a:r>
              <a:rPr dirty="0"/>
              <a:t> un </a:t>
            </a:r>
            <a:r>
              <a:rPr dirty="0" err="1"/>
              <a:t>projet</a:t>
            </a:r>
            <a:r>
              <a:rPr dirty="0"/>
              <a:t> de </a:t>
            </a:r>
            <a:r>
              <a:rPr dirty="0" err="1"/>
              <a:t>loi</a:t>
            </a:r>
            <a:endParaRPr dirty="0"/>
          </a:p>
          <a:p>
            <a:pPr>
              <a:defRPr sz="5400"/>
            </a:pPr>
            <a:r>
              <a:rPr dirty="0"/>
              <a:t>Phrase </a:t>
            </a:r>
            <a:r>
              <a:rPr dirty="0" err="1"/>
              <a:t>étendue</a:t>
            </a:r>
            <a:r>
              <a:rPr dirty="0"/>
              <a:t>:</a:t>
            </a:r>
          </a:p>
          <a:p>
            <a:pPr marL="1137708" lvl="1" indent="-502708">
              <a:spcBef>
                <a:spcPts val="1000"/>
              </a:spcBef>
              <a:defRPr sz="5400"/>
            </a:pPr>
            <a:r>
              <a:rPr dirty="0"/>
              <a:t>« </a:t>
            </a:r>
            <a:r>
              <a:rPr dirty="0" err="1">
                <a:solidFill>
                  <a:schemeClr val="accent1">
                    <a:hueOff val="114395"/>
                    <a:lumOff val="-24975"/>
                  </a:schemeClr>
                </a:solidFill>
              </a:rPr>
              <a:t>En</a:t>
            </a:r>
            <a:r>
              <a:rPr dirty="0">
                <a:solidFill>
                  <a:schemeClr val="accent1">
                    <a:hueOff val="114395"/>
                    <a:lumOff val="-24975"/>
                  </a:schemeClr>
                </a:solidFill>
              </a:rPr>
              <a:t> </a:t>
            </a:r>
            <a:r>
              <a:rPr dirty="0" err="1">
                <a:solidFill>
                  <a:schemeClr val="accent1">
                    <a:hueOff val="114395"/>
                    <a:lumOff val="-24975"/>
                  </a:schemeClr>
                </a:solidFill>
              </a:rPr>
              <a:t>décembre</a:t>
            </a:r>
            <a:r>
              <a:rPr dirty="0">
                <a:solidFill>
                  <a:schemeClr val="accent1">
                    <a:hueOff val="114395"/>
                    <a:lumOff val="-24975"/>
                  </a:schemeClr>
                </a:solidFill>
              </a:rPr>
              <a:t> 1871</a:t>
            </a:r>
            <a:r>
              <a:rPr dirty="0"/>
              <a:t>, </a:t>
            </a:r>
            <a:r>
              <a:rPr dirty="0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le </a:t>
            </a:r>
            <a:r>
              <a:rPr dirty="0" err="1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député</a:t>
            </a:r>
            <a:r>
              <a:rPr dirty="0"/>
              <a:t> </a:t>
            </a:r>
            <a:r>
              <a:rPr dirty="0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</a:rPr>
              <a:t>Agostino Bertani, </a:t>
            </a:r>
            <a:r>
              <a:rPr dirty="0" err="1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</a:rPr>
              <a:t>médecin</a:t>
            </a:r>
            <a:r>
              <a:rPr dirty="0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</a:rPr>
              <a:t> très </a:t>
            </a:r>
            <a:r>
              <a:rPr dirty="0" err="1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</a:rPr>
              <a:t>engagé</a:t>
            </a:r>
            <a:r>
              <a:rPr dirty="0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</a:rPr>
              <a:t> à gauche</a:t>
            </a:r>
            <a:r>
              <a:rPr dirty="0"/>
              <a:t>, </a:t>
            </a:r>
            <a:r>
              <a:rPr dirty="0" err="1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dépose</a:t>
            </a:r>
            <a:r>
              <a:rPr dirty="0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 </a:t>
            </a:r>
            <a:r>
              <a:rPr dirty="0">
                <a:solidFill>
                  <a:schemeClr val="accent1"/>
                </a:solidFill>
              </a:rPr>
              <a:t>à la chambre </a:t>
            </a:r>
            <a:r>
              <a:rPr dirty="0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un </a:t>
            </a:r>
            <a:r>
              <a:rPr dirty="0" err="1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projet</a:t>
            </a:r>
            <a:r>
              <a:rPr dirty="0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 de </a:t>
            </a:r>
            <a:r>
              <a:rPr dirty="0" err="1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loi</a:t>
            </a:r>
            <a:r>
              <a:rPr dirty="0"/>
              <a:t> </a:t>
            </a:r>
            <a:r>
              <a:rPr dirty="0">
                <a:solidFill>
                  <a:schemeClr val="accent1"/>
                </a:solidFill>
              </a:rPr>
              <a:t>pour </a:t>
            </a:r>
            <a:r>
              <a:rPr dirty="0" err="1">
                <a:solidFill>
                  <a:schemeClr val="accent1"/>
                </a:solidFill>
              </a:rPr>
              <a:t>l’organisation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d’une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vaste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enquête</a:t>
            </a:r>
            <a:r>
              <a:rPr dirty="0">
                <a:solidFill>
                  <a:schemeClr val="accent1"/>
                </a:solidFill>
              </a:rPr>
              <a:t> à </a:t>
            </a:r>
            <a:r>
              <a:rPr dirty="0" err="1">
                <a:solidFill>
                  <a:schemeClr val="accent1"/>
                </a:solidFill>
              </a:rPr>
              <a:t>l’échelle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nationale</a:t>
            </a:r>
            <a:r>
              <a:rPr dirty="0">
                <a:solidFill>
                  <a:schemeClr val="accent1"/>
                </a:solidFill>
              </a:rPr>
              <a:t> sur les conditions </a:t>
            </a:r>
            <a:r>
              <a:rPr dirty="0" err="1">
                <a:solidFill>
                  <a:schemeClr val="accent1"/>
                </a:solidFill>
              </a:rPr>
              <a:t>actuelles</a:t>
            </a:r>
            <a:r>
              <a:rPr dirty="0">
                <a:solidFill>
                  <a:schemeClr val="accent1"/>
                </a:solidFill>
              </a:rPr>
              <a:t> de la </a:t>
            </a:r>
            <a:r>
              <a:rPr dirty="0" err="1">
                <a:solidFill>
                  <a:schemeClr val="accent1"/>
                </a:solidFill>
              </a:rPr>
              <a:t>classe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agricole</a:t>
            </a:r>
            <a:r>
              <a:rPr dirty="0">
                <a:solidFill>
                  <a:schemeClr val="accent1"/>
                </a:solidFill>
              </a:rPr>
              <a:t> et </a:t>
            </a:r>
            <a:r>
              <a:rPr dirty="0" err="1">
                <a:solidFill>
                  <a:schemeClr val="accent1"/>
                </a:solidFill>
              </a:rPr>
              <a:t>notamment</a:t>
            </a:r>
            <a:r>
              <a:rPr dirty="0">
                <a:solidFill>
                  <a:schemeClr val="accent1"/>
                </a:solidFill>
              </a:rPr>
              <a:t> des </a:t>
            </a:r>
            <a:r>
              <a:rPr dirty="0" err="1">
                <a:solidFill>
                  <a:schemeClr val="accent1"/>
                </a:solidFill>
              </a:rPr>
              <a:t>travailleurs</a:t>
            </a:r>
            <a:r>
              <a:rPr dirty="0">
                <a:solidFill>
                  <a:schemeClr val="accent1"/>
                </a:solidFill>
              </a:rPr>
              <a:t> de la </a:t>
            </a:r>
            <a:r>
              <a:rPr dirty="0" err="1">
                <a:solidFill>
                  <a:schemeClr val="accent1"/>
                </a:solidFill>
              </a:rPr>
              <a:t>terre</a:t>
            </a:r>
            <a:r>
              <a:rPr dirty="0">
                <a:solidFill>
                  <a:schemeClr val="accent1"/>
                </a:solidFill>
              </a:rPr>
              <a:t> </a:t>
            </a:r>
            <a:r>
              <a:rPr dirty="0"/>
              <a:t>» (Gilles </a:t>
            </a:r>
            <a:r>
              <a:rPr dirty="0" err="1"/>
              <a:t>Pécout</a:t>
            </a:r>
            <a:r>
              <a:rPr dirty="0"/>
              <a:t>, Naissance de </a:t>
            </a:r>
            <a:r>
              <a:rPr dirty="0" err="1"/>
              <a:t>l’Italie</a:t>
            </a:r>
            <a:r>
              <a:rPr dirty="0"/>
              <a:t> </a:t>
            </a:r>
            <a:r>
              <a:rPr dirty="0" err="1"/>
              <a:t>contemporaine</a:t>
            </a:r>
            <a:r>
              <a:rPr dirty="0"/>
              <a:t>, p. 169)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hrase multiple: juxtaposition et coordin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77850">
              <a:defRPr sz="7840"/>
            </a:lvl1pPr>
          </a:lstStyle>
          <a:p>
            <a:r>
              <a:t>Phrase multiple: juxtaposition et coordination</a:t>
            </a:r>
          </a:p>
        </p:txBody>
      </p:sp>
      <p:sp>
        <p:nvSpPr>
          <p:cNvPr id="129" name="Sa mère lui a dit non et il est parti en claquant la porte.…"/>
          <p:cNvSpPr txBox="1">
            <a:spLocks noGrp="1"/>
          </p:cNvSpPr>
          <p:nvPr>
            <p:ph type="body" idx="1"/>
          </p:nvPr>
        </p:nvSpPr>
        <p:spPr>
          <a:xfrm>
            <a:off x="501451" y="2588617"/>
            <a:ext cx="23381098" cy="9857383"/>
          </a:xfrm>
          <a:prstGeom prst="rect">
            <a:avLst/>
          </a:prstGeom>
        </p:spPr>
        <p:txBody>
          <a:bodyPr/>
          <a:lstStyle/>
          <a:p>
            <a:r>
              <a:rPr dirty="0"/>
              <a:t>Sa </a:t>
            </a:r>
            <a:r>
              <a:rPr dirty="0" err="1"/>
              <a:t>mère</a:t>
            </a:r>
            <a:r>
              <a:rPr dirty="0"/>
              <a:t> </a:t>
            </a:r>
            <a:r>
              <a:rPr dirty="0" err="1"/>
              <a:t>lui</a:t>
            </a:r>
            <a:r>
              <a:rPr dirty="0"/>
              <a:t> a </a:t>
            </a:r>
            <a:r>
              <a:rPr dirty="0" err="1"/>
              <a:t>dit</a:t>
            </a:r>
            <a:r>
              <a:rPr dirty="0"/>
              <a:t> non et il </a:t>
            </a:r>
            <a:r>
              <a:rPr dirty="0" err="1"/>
              <a:t>est</a:t>
            </a:r>
            <a:r>
              <a:rPr dirty="0"/>
              <a:t> parti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claquant</a:t>
            </a:r>
            <a:r>
              <a:rPr dirty="0"/>
              <a:t> la </a:t>
            </a:r>
            <a:r>
              <a:rPr dirty="0" err="1"/>
              <a:t>porte</a:t>
            </a:r>
            <a:r>
              <a:rPr dirty="0"/>
              <a:t>.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Coordination : la 2° phrase </a:t>
            </a:r>
            <a:r>
              <a:rPr dirty="0" err="1"/>
              <a:t>n’occupe</a:t>
            </a:r>
            <a:r>
              <a:rPr dirty="0"/>
              <a:t> </a:t>
            </a:r>
            <a:r>
              <a:rPr dirty="0" err="1"/>
              <a:t>aucune</a:t>
            </a:r>
            <a:r>
              <a:rPr dirty="0"/>
              <a:t> </a:t>
            </a:r>
            <a:r>
              <a:rPr dirty="0" err="1"/>
              <a:t>fonction</a:t>
            </a:r>
            <a:r>
              <a:rPr dirty="0"/>
              <a:t> par rapport à la première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 err="1"/>
              <a:t>Liste</a:t>
            </a:r>
            <a:r>
              <a:rPr dirty="0"/>
              <a:t> </a:t>
            </a:r>
            <a:r>
              <a:rPr dirty="0" err="1"/>
              <a:t>canonique</a:t>
            </a:r>
            <a:r>
              <a:rPr dirty="0"/>
              <a:t> des </a:t>
            </a:r>
            <a:r>
              <a:rPr dirty="0" err="1"/>
              <a:t>conjonctions</a:t>
            </a:r>
            <a:r>
              <a:rPr dirty="0"/>
              <a:t> de coordination : </a:t>
            </a:r>
            <a:r>
              <a:rPr b="1" dirty="0" err="1"/>
              <a:t>mais</a:t>
            </a:r>
            <a:r>
              <a:rPr b="1" dirty="0"/>
              <a:t>, </a:t>
            </a:r>
            <a:r>
              <a:rPr b="1" dirty="0" err="1"/>
              <a:t>ou</a:t>
            </a:r>
            <a:r>
              <a:rPr b="1" dirty="0"/>
              <a:t>, et, </a:t>
            </a:r>
            <a:r>
              <a:rPr b="1" dirty="0" err="1"/>
              <a:t>donc</a:t>
            </a:r>
            <a:r>
              <a:rPr b="1" dirty="0"/>
              <a:t>, or, </a:t>
            </a:r>
            <a:r>
              <a:rPr b="1" dirty="0" err="1"/>
              <a:t>ni</a:t>
            </a:r>
            <a:r>
              <a:rPr b="1" dirty="0"/>
              <a:t>, car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La coordination </a:t>
            </a:r>
            <a:r>
              <a:rPr dirty="0" err="1"/>
              <a:t>peut</a:t>
            </a:r>
            <a:r>
              <a:rPr dirty="0"/>
              <a:t> </a:t>
            </a:r>
            <a:r>
              <a:rPr dirty="0" err="1"/>
              <a:t>s’appliquer</a:t>
            </a:r>
            <a:r>
              <a:rPr dirty="0"/>
              <a:t> à des </a:t>
            </a:r>
            <a:r>
              <a:rPr dirty="0" err="1"/>
              <a:t>syntagmes</a:t>
            </a:r>
            <a:r>
              <a:rPr dirty="0"/>
              <a:t> de </a:t>
            </a:r>
            <a:r>
              <a:rPr dirty="0" err="1"/>
              <a:t>fonction</a:t>
            </a:r>
            <a:r>
              <a:rPr dirty="0"/>
              <a:t> </a:t>
            </a:r>
            <a:r>
              <a:rPr dirty="0" err="1"/>
              <a:t>équivalente</a:t>
            </a:r>
            <a:r>
              <a:rPr dirty="0"/>
              <a:t>: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i="1" dirty="0"/>
              <a:t>Les </a:t>
            </a:r>
            <a:r>
              <a:rPr i="1" dirty="0" err="1"/>
              <a:t>italiens</a:t>
            </a:r>
            <a:r>
              <a:rPr i="1" dirty="0"/>
              <a:t> et les </a:t>
            </a:r>
            <a:r>
              <a:rPr i="1" dirty="0" err="1"/>
              <a:t>français</a:t>
            </a:r>
            <a:r>
              <a:rPr dirty="0"/>
              <a:t> </a:t>
            </a:r>
            <a:r>
              <a:rPr dirty="0" err="1"/>
              <a:t>aiment</a:t>
            </a:r>
            <a:r>
              <a:rPr dirty="0"/>
              <a:t> </a:t>
            </a:r>
            <a:r>
              <a:rPr dirty="0" err="1"/>
              <a:t>parler</a:t>
            </a:r>
            <a:r>
              <a:rPr dirty="0"/>
              <a:t> de cuisine à table.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 err="1"/>
              <a:t>Cet</a:t>
            </a:r>
            <a:r>
              <a:rPr dirty="0"/>
              <a:t> homme </a:t>
            </a:r>
            <a:r>
              <a:rPr dirty="0" err="1"/>
              <a:t>est</a:t>
            </a:r>
            <a:r>
              <a:rPr dirty="0"/>
              <a:t> </a:t>
            </a:r>
            <a:r>
              <a:rPr i="1" dirty="0" err="1"/>
              <a:t>fasciste</a:t>
            </a:r>
            <a:r>
              <a:rPr i="1" dirty="0"/>
              <a:t> et </a:t>
            </a:r>
            <a:r>
              <a:rPr i="1" dirty="0" err="1"/>
              <a:t>misogyne</a:t>
            </a:r>
            <a:r>
              <a:rPr i="1" dirty="0"/>
              <a:t>.</a:t>
            </a:r>
          </a:p>
          <a:p>
            <a:r>
              <a:rPr dirty="0"/>
              <a:t>La bombe </a:t>
            </a:r>
            <a:r>
              <a:rPr dirty="0" err="1"/>
              <a:t>explosa</a:t>
            </a:r>
            <a:r>
              <a:rPr dirty="0"/>
              <a:t>, les gens </a:t>
            </a:r>
            <a:r>
              <a:rPr dirty="0" err="1"/>
              <a:t>s’affolèrent</a:t>
            </a:r>
            <a:r>
              <a:rPr dirty="0"/>
              <a:t>, les </a:t>
            </a:r>
            <a:r>
              <a:rPr dirty="0" err="1"/>
              <a:t>uns</a:t>
            </a:r>
            <a:r>
              <a:rPr dirty="0"/>
              <a:t> </a:t>
            </a:r>
            <a:r>
              <a:rPr dirty="0" err="1"/>
              <a:t>coururent</a:t>
            </a:r>
            <a:r>
              <a:rPr dirty="0"/>
              <a:t> à droite, les </a:t>
            </a:r>
            <a:r>
              <a:rPr dirty="0" err="1"/>
              <a:t>autres</a:t>
            </a:r>
            <a:r>
              <a:rPr dirty="0"/>
              <a:t> </a:t>
            </a:r>
            <a:r>
              <a:rPr dirty="0" err="1"/>
              <a:t>coururent</a:t>
            </a:r>
            <a:r>
              <a:rPr dirty="0"/>
              <a:t> à gauche…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Juxtaposition : succession de phrases  (</a:t>
            </a:r>
            <a:r>
              <a:rPr dirty="0" err="1"/>
              <a:t>effets</a:t>
            </a:r>
            <a:r>
              <a:rPr dirty="0"/>
              <a:t> de </a:t>
            </a:r>
            <a:r>
              <a:rPr dirty="0" err="1"/>
              <a:t>sens</a:t>
            </a:r>
            <a:r>
              <a:rPr dirty="0"/>
              <a:t> </a:t>
            </a:r>
            <a:r>
              <a:rPr dirty="0" err="1"/>
              <a:t>variés</a:t>
            </a:r>
            <a:r>
              <a:rPr dirty="0"/>
              <a:t>) 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La juxtaposition </a:t>
            </a:r>
            <a:r>
              <a:rPr dirty="0" err="1"/>
              <a:t>aussi</a:t>
            </a:r>
            <a:r>
              <a:rPr dirty="0"/>
              <a:t> </a:t>
            </a:r>
            <a:r>
              <a:rPr dirty="0" err="1"/>
              <a:t>peut</a:t>
            </a:r>
            <a:r>
              <a:rPr dirty="0"/>
              <a:t> </a:t>
            </a:r>
            <a:r>
              <a:rPr dirty="0" err="1"/>
              <a:t>concerner</a:t>
            </a:r>
            <a:r>
              <a:rPr dirty="0"/>
              <a:t> des </a:t>
            </a:r>
            <a:r>
              <a:rPr dirty="0" err="1"/>
              <a:t>syntagmes</a:t>
            </a:r>
            <a:r>
              <a:rPr dirty="0"/>
              <a:t> : 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Les </a:t>
            </a:r>
            <a:r>
              <a:rPr dirty="0" err="1"/>
              <a:t>italiens</a:t>
            </a:r>
            <a:r>
              <a:rPr dirty="0"/>
              <a:t>, les </a:t>
            </a:r>
            <a:r>
              <a:rPr dirty="0" err="1"/>
              <a:t>français</a:t>
            </a:r>
            <a:r>
              <a:rPr dirty="0"/>
              <a:t>, les </a:t>
            </a:r>
            <a:r>
              <a:rPr dirty="0" err="1"/>
              <a:t>espagnols</a:t>
            </a:r>
            <a:r>
              <a:rPr dirty="0"/>
              <a:t>, les </a:t>
            </a:r>
            <a:r>
              <a:rPr dirty="0" err="1"/>
              <a:t>grecs</a:t>
            </a:r>
            <a:r>
              <a:rPr dirty="0"/>
              <a:t> </a:t>
            </a:r>
            <a:r>
              <a:rPr dirty="0" err="1"/>
              <a:t>aiment</a:t>
            </a:r>
            <a:r>
              <a:rPr dirty="0"/>
              <a:t> </a:t>
            </a:r>
            <a:r>
              <a:rPr dirty="0" err="1"/>
              <a:t>parler</a:t>
            </a:r>
            <a:r>
              <a:rPr dirty="0"/>
              <a:t> de cuisine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Les </a:t>
            </a:r>
            <a:r>
              <a:rPr dirty="0" err="1"/>
              <a:t>napolitains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accueillants</a:t>
            </a:r>
            <a:r>
              <a:rPr dirty="0"/>
              <a:t>, </a:t>
            </a:r>
            <a:r>
              <a:rPr dirty="0" err="1"/>
              <a:t>bruyants</a:t>
            </a:r>
            <a:r>
              <a:rPr dirty="0"/>
              <a:t>, </a:t>
            </a:r>
            <a:r>
              <a:rPr dirty="0" err="1"/>
              <a:t>agressifs</a:t>
            </a:r>
            <a:r>
              <a:rPr dirty="0"/>
              <a:t>, </a:t>
            </a:r>
            <a:r>
              <a:rPr dirty="0" err="1"/>
              <a:t>sympathiques</a:t>
            </a:r>
            <a:r>
              <a:rPr dirty="0"/>
              <a:t>…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hrases complexes: la subordin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09930">
              <a:defRPr sz="9632"/>
            </a:lvl1pPr>
          </a:lstStyle>
          <a:p>
            <a:r>
              <a:t>Phrases complexes: la subordination</a:t>
            </a:r>
          </a:p>
        </p:txBody>
      </p:sp>
      <p:sp>
        <p:nvSpPr>
          <p:cNvPr id="132" name="La subordonnée est incluse dans la phrase principale et non ajoutée:…"/>
          <p:cNvSpPr txBox="1">
            <a:spLocks noGrp="1"/>
          </p:cNvSpPr>
          <p:nvPr>
            <p:ph type="body" idx="1"/>
          </p:nvPr>
        </p:nvSpPr>
        <p:spPr>
          <a:xfrm>
            <a:off x="707765" y="2434966"/>
            <a:ext cx="23412969" cy="10844915"/>
          </a:xfrm>
          <a:prstGeom prst="rect">
            <a:avLst/>
          </a:prstGeom>
        </p:spPr>
        <p:txBody>
          <a:bodyPr/>
          <a:lstStyle/>
          <a:p>
            <a:r>
              <a:t>La subordonnée est incluse dans la phrase principale et non ajoutée: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t>J’aime </a:t>
            </a:r>
            <a:r>
              <a:rPr>
                <a:solidFill>
                  <a:schemeClr val="accent1"/>
                </a:solidFill>
              </a:rPr>
              <a:t>les cadeaux</a:t>
            </a:r>
            <a:r>
              <a:t>   (objet) 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t>P = SN + SV (V+SN)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t>J’aime </a:t>
            </a:r>
            <a:r>
              <a:rPr>
                <a:solidFill>
                  <a:schemeClr val="accent1"/>
                </a:solidFill>
              </a:rPr>
              <a:t>qu’on m’offre des cadeaux</a:t>
            </a:r>
            <a:r>
              <a:t>. (objet introduit par le subordonnant “que”)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t>P= SN + SV (V + P2) </a:t>
            </a:r>
          </a:p>
          <a:p>
            <a:r>
              <a:t>Une phrase complexe = 2 ou plusieurs “propositions”; phrase simple: 1 proposition (SN+SV)</a:t>
            </a:r>
          </a:p>
          <a:p>
            <a:r>
              <a:t>Subordination : quand un des constituants d’une phrase (P1) est formé par une autre phrase (P2)</a:t>
            </a:r>
          </a:p>
          <a:p>
            <a:r>
              <a:t>Terminologie syntaxique: proposition principale: </a:t>
            </a:r>
            <a:r>
              <a:rPr b="1"/>
              <a:t>phrase matrice</a:t>
            </a:r>
            <a:r>
              <a:t>; proposition subordonnées : </a:t>
            </a:r>
            <a:r>
              <a:rPr b="1"/>
              <a:t>phrase enchâssée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lassification des phrases complex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693419">
              <a:defRPr sz="9407"/>
            </a:lvl1pPr>
          </a:lstStyle>
          <a:p>
            <a:r>
              <a:t>Classification des phrases complexes</a:t>
            </a:r>
          </a:p>
        </p:txBody>
      </p:sp>
      <p:sp>
        <p:nvSpPr>
          <p:cNvPr id="135" name="Trois types majeurs :…"/>
          <p:cNvSpPr txBox="1">
            <a:spLocks noGrp="1"/>
          </p:cNvSpPr>
          <p:nvPr>
            <p:ph type="body" idx="1"/>
          </p:nvPr>
        </p:nvSpPr>
        <p:spPr>
          <a:xfrm>
            <a:off x="776448" y="2435980"/>
            <a:ext cx="23284242" cy="10622040"/>
          </a:xfrm>
          <a:prstGeom prst="rect">
            <a:avLst/>
          </a:prstGeom>
        </p:spPr>
        <p:txBody>
          <a:bodyPr/>
          <a:lstStyle/>
          <a:p>
            <a:r>
              <a:rPr dirty="0"/>
              <a:t>Trois types </a:t>
            </a:r>
            <a:r>
              <a:rPr dirty="0" err="1"/>
              <a:t>majeurs</a:t>
            </a:r>
            <a:r>
              <a:rPr dirty="0"/>
              <a:t> :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Phrase SN : </a:t>
            </a:r>
            <a:r>
              <a:rPr dirty="0" err="1"/>
              <a:t>subordonnées</a:t>
            </a:r>
            <a:r>
              <a:rPr dirty="0"/>
              <a:t> </a:t>
            </a:r>
            <a:r>
              <a:rPr dirty="0" err="1"/>
              <a:t>complétive</a:t>
            </a:r>
            <a:endParaRPr dirty="0"/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Phrase SA : </a:t>
            </a:r>
            <a:r>
              <a:rPr dirty="0" err="1"/>
              <a:t>subordonnées</a:t>
            </a:r>
            <a:r>
              <a:rPr dirty="0"/>
              <a:t> relatives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Phrase </a:t>
            </a:r>
            <a:r>
              <a:rPr dirty="0" err="1"/>
              <a:t>Sadjoint</a:t>
            </a:r>
            <a:r>
              <a:rPr dirty="0"/>
              <a:t>: </a:t>
            </a:r>
            <a:r>
              <a:rPr dirty="0" err="1"/>
              <a:t>subordonnées</a:t>
            </a:r>
            <a:r>
              <a:rPr dirty="0"/>
              <a:t> </a:t>
            </a:r>
            <a:r>
              <a:rPr dirty="0" err="1"/>
              <a:t>circonstancielles</a:t>
            </a:r>
            <a:endParaRPr dirty="0"/>
          </a:p>
          <a:p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classement</a:t>
            </a:r>
            <a:r>
              <a:rPr dirty="0"/>
              <a:t> </a:t>
            </a:r>
            <a:r>
              <a:rPr dirty="0" err="1"/>
              <a:t>réducteur</a:t>
            </a:r>
            <a:endParaRPr dirty="0"/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Le </a:t>
            </a:r>
            <a:r>
              <a:rPr dirty="0" err="1"/>
              <a:t>système</a:t>
            </a:r>
            <a:r>
              <a:rPr dirty="0"/>
              <a:t> </a:t>
            </a:r>
            <a:r>
              <a:rPr dirty="0" err="1"/>
              <a:t>hypothétique</a:t>
            </a:r>
            <a:r>
              <a:rPr dirty="0"/>
              <a:t>; les </a:t>
            </a:r>
            <a:r>
              <a:rPr dirty="0" err="1"/>
              <a:t>consécutives</a:t>
            </a:r>
            <a:endParaRPr dirty="0"/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 err="1"/>
              <a:t>L’équivalence</a:t>
            </a:r>
            <a:r>
              <a:rPr dirty="0"/>
              <a:t> SN/</a:t>
            </a:r>
            <a:r>
              <a:rPr dirty="0" err="1"/>
              <a:t>complétive</a:t>
            </a:r>
            <a:r>
              <a:rPr dirty="0"/>
              <a:t> </a:t>
            </a:r>
            <a:r>
              <a:rPr dirty="0" err="1"/>
              <a:t>etc</a:t>
            </a:r>
            <a:r>
              <a:rPr dirty="0"/>
              <a:t> </a:t>
            </a:r>
            <a:r>
              <a:rPr dirty="0" err="1"/>
              <a:t>n’est</a:t>
            </a:r>
            <a:r>
              <a:rPr dirty="0"/>
              <a:t> pas </a:t>
            </a:r>
            <a:r>
              <a:rPr dirty="0" err="1"/>
              <a:t>constante</a:t>
            </a:r>
            <a:endParaRPr dirty="0"/>
          </a:p>
          <a:p>
            <a:r>
              <a:rPr dirty="0" err="1"/>
              <a:t>Subordonnées</a:t>
            </a:r>
            <a:r>
              <a:rPr dirty="0"/>
              <a:t> à temps </a:t>
            </a:r>
            <a:r>
              <a:rPr dirty="0" err="1"/>
              <a:t>fini</a:t>
            </a:r>
            <a:r>
              <a:rPr dirty="0"/>
              <a:t> (</a:t>
            </a:r>
            <a:r>
              <a:rPr dirty="0" err="1"/>
              <a:t>conjugué</a:t>
            </a:r>
            <a:r>
              <a:rPr dirty="0"/>
              <a:t>)/ à temps non </a:t>
            </a:r>
            <a:r>
              <a:rPr dirty="0" err="1"/>
              <a:t>fini</a:t>
            </a:r>
            <a:r>
              <a:rPr dirty="0"/>
              <a:t> (</a:t>
            </a:r>
            <a:r>
              <a:rPr dirty="0" err="1"/>
              <a:t>infinitif</a:t>
            </a:r>
            <a:r>
              <a:rPr dirty="0"/>
              <a:t>, </a:t>
            </a:r>
            <a:r>
              <a:rPr dirty="0" err="1"/>
              <a:t>participe</a:t>
            </a:r>
            <a:r>
              <a:rPr dirty="0"/>
              <a:t>):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Phrases SN: Je </a:t>
            </a:r>
            <a:r>
              <a:rPr dirty="0" err="1"/>
              <a:t>veux</a:t>
            </a:r>
            <a:r>
              <a:rPr dirty="0"/>
              <a:t> </a:t>
            </a:r>
            <a:r>
              <a:rPr dirty="0" err="1"/>
              <a:t>qu’il</a:t>
            </a:r>
            <a:r>
              <a:rPr dirty="0"/>
              <a:t> </a:t>
            </a:r>
            <a:r>
              <a:rPr dirty="0" err="1"/>
              <a:t>parte</a:t>
            </a:r>
            <a:r>
              <a:rPr dirty="0"/>
              <a:t> // Je </a:t>
            </a:r>
            <a:r>
              <a:rPr dirty="0" err="1"/>
              <a:t>veux</a:t>
            </a:r>
            <a:r>
              <a:rPr dirty="0"/>
              <a:t> </a:t>
            </a:r>
            <a:r>
              <a:rPr dirty="0" err="1"/>
              <a:t>partir</a:t>
            </a:r>
            <a:r>
              <a:rPr dirty="0"/>
              <a:t> (infinitive)</a:t>
            </a:r>
          </a:p>
          <a:p>
            <a:pPr marL="1137708" lvl="1" indent="-502708">
              <a:spcBef>
                <a:spcPts val="1000"/>
              </a:spcBef>
              <a:defRPr sz="3800"/>
            </a:pPr>
            <a:r>
              <a:rPr dirty="0"/>
              <a:t>Phrases SA : Les </a:t>
            </a:r>
            <a:r>
              <a:rPr dirty="0" err="1"/>
              <a:t>élèves</a:t>
            </a:r>
            <a:r>
              <a:rPr dirty="0"/>
              <a:t> qui </a:t>
            </a:r>
            <a:r>
              <a:rPr dirty="0" err="1"/>
              <a:t>rentrent</a:t>
            </a:r>
            <a:r>
              <a:rPr dirty="0"/>
              <a:t> de la </a:t>
            </a:r>
            <a:r>
              <a:rPr dirty="0" err="1"/>
              <a:t>visite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déçus</a:t>
            </a:r>
            <a:r>
              <a:rPr dirty="0"/>
              <a:t>// Les </a:t>
            </a:r>
            <a:r>
              <a:rPr dirty="0" err="1"/>
              <a:t>élèves</a:t>
            </a:r>
            <a:r>
              <a:rPr dirty="0"/>
              <a:t> </a:t>
            </a:r>
            <a:r>
              <a:rPr dirty="0" err="1"/>
              <a:t>rentrant</a:t>
            </a:r>
            <a:r>
              <a:rPr dirty="0"/>
              <a:t> de la </a:t>
            </a:r>
            <a:r>
              <a:rPr dirty="0" err="1"/>
              <a:t>visite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déçus</a:t>
            </a:r>
            <a:r>
              <a:rPr dirty="0"/>
              <a:t> (</a:t>
            </a:r>
            <a:r>
              <a:rPr dirty="0" err="1"/>
              <a:t>participiale</a:t>
            </a:r>
            <a:r>
              <a:rPr dirty="0"/>
              <a:t>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La phrase SA (subordonnée relative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18184">
              <a:defRPr sz="9744"/>
            </a:lvl1pPr>
          </a:lstStyle>
          <a:p>
            <a:r>
              <a:t>La phrase SA (subordonnée relative)</a:t>
            </a:r>
          </a:p>
        </p:txBody>
      </p:sp>
      <p:sp>
        <p:nvSpPr>
          <p:cNvPr id="138" name="Est une phrase “enchâssée” (P2) insérée dans une autre phrase (P1)…"/>
          <p:cNvSpPr txBox="1">
            <a:spLocks noGrp="1"/>
          </p:cNvSpPr>
          <p:nvPr>
            <p:ph type="body" idx="1"/>
          </p:nvPr>
        </p:nvSpPr>
        <p:spPr>
          <a:xfrm>
            <a:off x="562867" y="2459037"/>
            <a:ext cx="23219471" cy="10734974"/>
          </a:xfrm>
          <a:prstGeom prst="rect">
            <a:avLst/>
          </a:prstGeom>
        </p:spPr>
        <p:txBody>
          <a:bodyPr/>
          <a:lstStyle/>
          <a:p>
            <a:r>
              <a:rPr dirty="0"/>
              <a:t>Est </a:t>
            </a:r>
            <a:r>
              <a:rPr dirty="0" err="1"/>
              <a:t>une</a:t>
            </a:r>
            <a:r>
              <a:rPr dirty="0"/>
              <a:t> phrase “</a:t>
            </a:r>
            <a:r>
              <a:rPr dirty="0" err="1"/>
              <a:t>enchâssée</a:t>
            </a:r>
            <a:r>
              <a:rPr dirty="0"/>
              <a:t>” (P2) </a:t>
            </a:r>
            <a:r>
              <a:rPr dirty="0" err="1"/>
              <a:t>insérée</a:t>
            </a:r>
            <a:r>
              <a:rPr dirty="0"/>
              <a:t> dans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autre</a:t>
            </a:r>
            <a:r>
              <a:rPr dirty="0"/>
              <a:t> phrase (P1)</a:t>
            </a:r>
          </a:p>
          <a:p>
            <a:r>
              <a:rPr dirty="0" err="1"/>
              <a:t>Introduite</a:t>
            </a:r>
            <a:r>
              <a:rPr dirty="0"/>
              <a:t> par un </a:t>
            </a:r>
            <a:r>
              <a:rPr dirty="0" err="1"/>
              <a:t>pronom</a:t>
            </a:r>
            <a:r>
              <a:rPr dirty="0"/>
              <a:t> </a:t>
            </a:r>
            <a:r>
              <a:rPr dirty="0" err="1"/>
              <a:t>relatif</a:t>
            </a:r>
            <a:r>
              <a:rPr dirty="0"/>
              <a:t> qui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tête de phrase</a:t>
            </a:r>
          </a:p>
          <a:p>
            <a:r>
              <a:rPr dirty="0"/>
              <a:t>Fait </a:t>
            </a:r>
            <a:r>
              <a:rPr dirty="0" err="1"/>
              <a:t>partie</a:t>
            </a:r>
            <a:r>
              <a:rPr dirty="0"/>
              <a:t> du SN; </a:t>
            </a:r>
            <a:r>
              <a:rPr dirty="0" err="1"/>
              <a:t>elle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lang="it-IT" dirty="0" err="1"/>
              <a:t>généralement</a:t>
            </a:r>
            <a:r>
              <a:rPr dirty="0"/>
              <a:t> </a:t>
            </a:r>
            <a:r>
              <a:rPr dirty="0" err="1"/>
              <a:t>rattachée</a:t>
            </a:r>
            <a:r>
              <a:rPr dirty="0"/>
              <a:t> à un nom </a:t>
            </a:r>
            <a:r>
              <a:rPr dirty="0" err="1"/>
              <a:t>ou</a:t>
            </a:r>
            <a:r>
              <a:rPr dirty="0"/>
              <a:t> un </a:t>
            </a:r>
            <a:r>
              <a:rPr dirty="0" err="1"/>
              <a:t>pronom</a:t>
            </a:r>
            <a:endParaRPr dirty="0"/>
          </a:p>
          <a:p>
            <a:r>
              <a:rPr dirty="0"/>
              <a:t>“Phrase SA” &gt; </a:t>
            </a:r>
            <a:r>
              <a:rPr dirty="0" err="1"/>
              <a:t>rôle</a:t>
            </a:r>
            <a:r>
              <a:rPr dirty="0"/>
              <a:t> de </a:t>
            </a:r>
            <a:r>
              <a:rPr dirty="0" err="1"/>
              <a:t>l’adjectif</a:t>
            </a:r>
            <a:r>
              <a:rPr dirty="0"/>
              <a:t> </a:t>
            </a:r>
            <a:r>
              <a:rPr dirty="0" err="1"/>
              <a:t>épithète</a:t>
            </a:r>
            <a:r>
              <a:rPr dirty="0"/>
              <a:t> (</a:t>
            </a:r>
            <a:r>
              <a:rPr dirty="0" err="1"/>
              <a:t>modifieur</a:t>
            </a:r>
            <a:r>
              <a:rPr dirty="0"/>
              <a:t> du nom):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Jean a </a:t>
            </a:r>
            <a:r>
              <a:rPr dirty="0" err="1"/>
              <a:t>adopté</a:t>
            </a:r>
            <a:r>
              <a:rPr dirty="0"/>
              <a:t> un </a:t>
            </a:r>
            <a:r>
              <a:rPr dirty="0" err="1"/>
              <a:t>chien</a:t>
            </a:r>
            <a:r>
              <a:rPr dirty="0"/>
              <a:t> </a:t>
            </a:r>
            <a:r>
              <a:rPr dirty="0">
                <a:solidFill>
                  <a:schemeClr val="accent1"/>
                </a:solidFill>
              </a:rPr>
              <a:t>adorable</a:t>
            </a:r>
            <a:r>
              <a:rPr dirty="0"/>
              <a:t>.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            ‘’              ‘'         </a:t>
            </a:r>
            <a:r>
              <a:rPr dirty="0">
                <a:solidFill>
                  <a:schemeClr val="accent1"/>
                </a:solidFill>
              </a:rPr>
              <a:t>aux </a:t>
            </a:r>
            <a:r>
              <a:rPr dirty="0" err="1">
                <a:solidFill>
                  <a:schemeClr val="accent1"/>
                </a:solidFill>
              </a:rPr>
              <a:t>yeux</a:t>
            </a:r>
            <a:r>
              <a:rPr dirty="0">
                <a:solidFill>
                  <a:schemeClr val="accent1"/>
                </a:solidFill>
              </a:rPr>
              <a:t> noisettes.</a:t>
            </a:r>
          </a:p>
          <a:p>
            <a:pPr marL="4947708" lvl="7" indent="-502708">
              <a:spcBef>
                <a:spcPts val="1000"/>
              </a:spcBef>
              <a:defRPr sz="3800"/>
            </a:pPr>
            <a:r>
              <a:rPr dirty="0"/>
              <a:t>            ‘'              ‘’         </a:t>
            </a:r>
            <a:r>
              <a:rPr dirty="0" err="1">
                <a:solidFill>
                  <a:schemeClr val="accent1"/>
                </a:solidFill>
              </a:rPr>
              <a:t>qu’on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avait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abandonné</a:t>
            </a:r>
            <a:r>
              <a:rPr dirty="0">
                <a:solidFill>
                  <a:schemeClr val="accent1"/>
                </a:solidFill>
              </a:rPr>
              <a:t>.</a:t>
            </a:r>
          </a:p>
          <a:p>
            <a:r>
              <a:rPr dirty="0"/>
              <a:t>Ne </a:t>
            </a:r>
            <a:r>
              <a:rPr dirty="0" err="1"/>
              <a:t>peut</a:t>
            </a:r>
            <a:r>
              <a:rPr dirty="0"/>
              <a:t> pas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attribut</a:t>
            </a:r>
            <a:r>
              <a:rPr dirty="0"/>
              <a:t> du </a:t>
            </a:r>
            <a:r>
              <a:rPr dirty="0" err="1"/>
              <a:t>sujet</a:t>
            </a:r>
            <a:r>
              <a:rPr dirty="0"/>
              <a:t> (ne </a:t>
            </a:r>
            <a:r>
              <a:rPr dirty="0" err="1"/>
              <a:t>peut</a:t>
            </a:r>
            <a:r>
              <a:rPr dirty="0"/>
              <a:t>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constituant</a:t>
            </a:r>
            <a:r>
              <a:rPr dirty="0"/>
              <a:t> </a:t>
            </a:r>
            <a:r>
              <a:rPr dirty="0" err="1"/>
              <a:t>immédiat</a:t>
            </a:r>
            <a:r>
              <a:rPr dirty="0"/>
              <a:t> du SV) </a:t>
            </a:r>
          </a:p>
          <a:p>
            <a:r>
              <a:rPr dirty="0" err="1"/>
              <a:t>N’est</a:t>
            </a:r>
            <a:r>
              <a:rPr dirty="0"/>
              <a:t> pas mobile dans la phrase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lative restrictive/explicativ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Relative restrictive/explicative</a:t>
            </a:r>
          </a:p>
        </p:txBody>
      </p:sp>
      <p:sp>
        <p:nvSpPr>
          <p:cNvPr id="141" name="Comme l’adjectif épithète , la relative peut être restrictive ou explicative/apposée:…"/>
          <p:cNvSpPr txBox="1">
            <a:spLocks noGrp="1"/>
          </p:cNvSpPr>
          <p:nvPr>
            <p:ph type="body" idx="1"/>
          </p:nvPr>
        </p:nvSpPr>
        <p:spPr>
          <a:xfrm>
            <a:off x="784873" y="2676805"/>
            <a:ext cx="23347633" cy="10140390"/>
          </a:xfrm>
          <a:prstGeom prst="rect">
            <a:avLst/>
          </a:prstGeom>
        </p:spPr>
        <p:txBody>
          <a:bodyPr/>
          <a:lstStyle/>
          <a:p>
            <a:r>
              <a:t>Comme l’adjectif épithète , la relative peut être restrictive ou explicative/apposée:</a:t>
            </a:r>
          </a:p>
          <a:p>
            <a:r>
              <a:t>Les relatives restrictives: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rPr u="sng"/>
              <a:t>Le</a:t>
            </a:r>
            <a:r>
              <a:t> roman </a:t>
            </a:r>
            <a:r>
              <a:rPr i="1"/>
              <a:t>que je suis en train de lire</a:t>
            </a:r>
            <a:r>
              <a:t> ne me plaît pas.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*Le roman ne me plaît pas.</a:t>
            </a:r>
          </a:p>
          <a:p>
            <a:pPr marL="3042708" lvl="4" indent="-502708">
              <a:spcBef>
                <a:spcPts val="1000"/>
              </a:spcBef>
              <a:defRPr sz="3800"/>
            </a:pPr>
            <a:r>
              <a:rPr u="sng"/>
              <a:t>Les</a:t>
            </a:r>
            <a:r>
              <a:t> Américains </a:t>
            </a:r>
            <a:r>
              <a:rPr i="1"/>
              <a:t>qui mangent des hambugers tous les jours</a:t>
            </a:r>
            <a:r>
              <a:t> sont obèses.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t>*Les Américains sont obèses.</a:t>
            </a:r>
          </a:p>
          <a:p>
            <a:pPr marL="4312708" lvl="6" indent="-502708">
              <a:spcBef>
                <a:spcPts val="1000"/>
              </a:spcBef>
              <a:defRPr sz="3800" b="1"/>
            </a:pPr>
            <a:r>
              <a:t>&gt; nécessaire à l’identification du référent</a:t>
            </a:r>
          </a:p>
          <a:p>
            <a:r>
              <a:t>Les relatives appositives/explicatives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t>Ce roman, que je viens de finir, me plaît beaucoup.</a:t>
            </a:r>
          </a:p>
          <a:p>
            <a:pPr marL="3677708" lvl="5" indent="-502708">
              <a:spcBef>
                <a:spcPts val="1000"/>
              </a:spcBef>
              <a:defRPr sz="3800"/>
            </a:pPr>
            <a:r>
              <a:t>Ce roman me plaît beaucoup.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t>Mes élèves, qui s’étaient bien préparés, ont tous été reçus.</a:t>
            </a:r>
          </a:p>
          <a:p>
            <a:pPr marL="3677708" lvl="5" indent="-502708">
              <a:spcBef>
                <a:spcPts val="1000"/>
              </a:spcBef>
              <a:defRPr sz="3800" b="1"/>
            </a:pPr>
            <a:r>
              <a:t>&gt; non nécessaire à l’identification du référent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Le pronom relati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 pronom relatif</a:t>
            </a:r>
          </a:p>
        </p:txBody>
      </p:sp>
      <p:sp>
        <p:nvSpPr>
          <p:cNvPr id="144" name="Les 3 fonctions du pronom relatif…"/>
          <p:cNvSpPr txBox="1">
            <a:spLocks noGrp="1"/>
          </p:cNvSpPr>
          <p:nvPr>
            <p:ph type="body" idx="1"/>
          </p:nvPr>
        </p:nvSpPr>
        <p:spPr>
          <a:xfrm>
            <a:off x="400741" y="2420127"/>
            <a:ext cx="23582518" cy="10653746"/>
          </a:xfrm>
          <a:prstGeom prst="rect">
            <a:avLst/>
          </a:prstGeom>
        </p:spPr>
        <p:txBody>
          <a:bodyPr/>
          <a:lstStyle/>
          <a:p>
            <a:r>
              <a:rPr dirty="0"/>
              <a:t>Les 3 </a:t>
            </a:r>
            <a:r>
              <a:rPr dirty="0" err="1"/>
              <a:t>fonctions</a:t>
            </a:r>
            <a:r>
              <a:rPr dirty="0"/>
              <a:t> du </a:t>
            </a:r>
            <a:r>
              <a:rPr dirty="0" err="1"/>
              <a:t>pronom</a:t>
            </a:r>
            <a:r>
              <a:rPr dirty="0"/>
              <a:t> </a:t>
            </a:r>
            <a:r>
              <a:rPr dirty="0" err="1"/>
              <a:t>relatif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 err="1"/>
              <a:t>Introduit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proposition </a:t>
            </a:r>
            <a:r>
              <a:rPr dirty="0" err="1"/>
              <a:t>subordonnée</a:t>
            </a:r>
            <a:r>
              <a:rPr dirty="0"/>
              <a:t>;</a:t>
            </a:r>
            <a:r>
              <a:rPr lang="it-IT" dirty="0"/>
              <a:t> «un </a:t>
            </a:r>
            <a:r>
              <a:rPr lang="it-IT" dirty="0" err="1"/>
              <a:t>translateur</a:t>
            </a:r>
            <a:r>
              <a:rPr lang="it-IT" dirty="0"/>
              <a:t>» (</a:t>
            </a:r>
            <a:r>
              <a:rPr lang="it-IT" dirty="0" err="1"/>
              <a:t>Gardes-Tamine</a:t>
            </a:r>
            <a:r>
              <a:rPr lang="it-IT" dirty="0"/>
              <a:t>), «</a:t>
            </a:r>
            <a:r>
              <a:rPr lang="it-IT" dirty="0" err="1"/>
              <a:t>subordonnant</a:t>
            </a:r>
            <a:r>
              <a:rPr lang="it-IT" dirty="0"/>
              <a:t>»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 err="1"/>
              <a:t>Représente</a:t>
            </a:r>
            <a:r>
              <a:rPr dirty="0"/>
              <a:t> le GN (</a:t>
            </a:r>
            <a:r>
              <a:rPr dirty="0" err="1"/>
              <a:t>antécédent</a:t>
            </a:r>
            <a:r>
              <a:rPr dirty="0"/>
              <a:t>) dans la proposition </a:t>
            </a:r>
            <a:r>
              <a:rPr dirty="0" err="1"/>
              <a:t>principale</a:t>
            </a:r>
            <a:r>
              <a:rPr dirty="0"/>
              <a:t>;</a:t>
            </a:r>
            <a:r>
              <a:rPr lang="it-IT" dirty="0"/>
              <a:t> </a:t>
            </a:r>
            <a:r>
              <a:rPr lang="it-IT" dirty="0" err="1"/>
              <a:t>fonction</a:t>
            </a:r>
            <a:r>
              <a:rPr lang="it-IT" dirty="0"/>
              <a:t> </a:t>
            </a:r>
            <a:r>
              <a:rPr lang="it-IT" dirty="0" err="1"/>
              <a:t>anaphorique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 err="1"/>
              <a:t>Remplit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fonction</a:t>
            </a:r>
            <a:r>
              <a:rPr dirty="0"/>
              <a:t> </a:t>
            </a:r>
            <a:r>
              <a:rPr dirty="0" err="1"/>
              <a:t>syntaxique</a:t>
            </a:r>
            <a:r>
              <a:rPr dirty="0"/>
              <a:t> dans la </a:t>
            </a:r>
            <a:r>
              <a:rPr dirty="0" err="1"/>
              <a:t>subordonnée</a:t>
            </a:r>
            <a:r>
              <a:rPr dirty="0"/>
              <a:t>;</a:t>
            </a:r>
          </a:p>
          <a:p>
            <a:r>
              <a:rPr dirty="0" err="1"/>
              <a:t>Formes</a:t>
            </a:r>
            <a:r>
              <a:rPr dirty="0"/>
              <a:t> : Les </a:t>
            </a:r>
            <a:r>
              <a:rPr dirty="0" err="1"/>
              <a:t>pronoms</a:t>
            </a:r>
            <a:r>
              <a:rPr dirty="0"/>
              <a:t> </a:t>
            </a:r>
            <a:r>
              <a:rPr dirty="0" err="1"/>
              <a:t>relatifs</a:t>
            </a:r>
            <a:r>
              <a:rPr dirty="0"/>
              <a:t> simples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Pas </a:t>
            </a:r>
            <a:r>
              <a:rPr dirty="0" err="1"/>
              <a:t>d’accord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genre </a:t>
            </a:r>
            <a:r>
              <a:rPr dirty="0" err="1"/>
              <a:t>ou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nombre</a:t>
            </a:r>
            <a:r>
              <a:rPr dirty="0"/>
              <a:t> </a:t>
            </a:r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leur</a:t>
            </a:r>
            <a:r>
              <a:rPr dirty="0"/>
              <a:t> </a:t>
            </a:r>
            <a:r>
              <a:rPr dirty="0" err="1"/>
              <a:t>forme</a:t>
            </a:r>
            <a:r>
              <a:rPr dirty="0"/>
              <a:t> </a:t>
            </a:r>
            <a:r>
              <a:rPr dirty="0" err="1"/>
              <a:t>dépend</a:t>
            </a:r>
            <a:r>
              <a:rPr dirty="0"/>
              <a:t> de </a:t>
            </a:r>
            <a:r>
              <a:rPr dirty="0" err="1"/>
              <a:t>leur</a:t>
            </a:r>
            <a:r>
              <a:rPr dirty="0"/>
              <a:t> </a:t>
            </a:r>
            <a:r>
              <a:rPr dirty="0" err="1"/>
              <a:t>fonction</a:t>
            </a:r>
            <a:r>
              <a:rPr dirty="0"/>
              <a:t> </a:t>
            </a:r>
            <a:r>
              <a:rPr dirty="0" err="1"/>
              <a:t>syntaxique</a:t>
            </a:r>
            <a:r>
              <a:rPr dirty="0"/>
              <a:t> (</a:t>
            </a:r>
            <a:r>
              <a:rPr dirty="0" err="1"/>
              <a:t>résidu</a:t>
            </a:r>
            <a:r>
              <a:rPr dirty="0"/>
              <a:t> de </a:t>
            </a:r>
            <a:r>
              <a:rPr dirty="0" err="1"/>
              <a:t>déclinaison</a:t>
            </a:r>
            <a:r>
              <a:rPr dirty="0"/>
              <a:t> </a:t>
            </a:r>
            <a:r>
              <a:rPr dirty="0" err="1"/>
              <a:t>casuelle</a:t>
            </a:r>
            <a:r>
              <a:rPr dirty="0"/>
              <a:t>)</a:t>
            </a:r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qui, que, </a:t>
            </a:r>
            <a:r>
              <a:rPr dirty="0" err="1"/>
              <a:t>dont</a:t>
            </a:r>
            <a:r>
              <a:rPr dirty="0"/>
              <a:t> : </a:t>
            </a:r>
            <a:r>
              <a:rPr dirty="0" err="1"/>
              <a:t>antécédant</a:t>
            </a:r>
            <a:r>
              <a:rPr dirty="0"/>
              <a:t> </a:t>
            </a:r>
            <a:r>
              <a:rPr dirty="0" err="1"/>
              <a:t>animé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non-</a:t>
            </a:r>
            <a:r>
              <a:rPr dirty="0" err="1"/>
              <a:t>animé</a:t>
            </a:r>
            <a:endParaRPr dirty="0"/>
          </a:p>
          <a:p>
            <a:pPr marL="1772708" lvl="2" indent="-502708">
              <a:spcBef>
                <a:spcPts val="1000"/>
              </a:spcBef>
              <a:defRPr sz="3800"/>
            </a:pPr>
            <a:r>
              <a:rPr dirty="0"/>
              <a:t>quoi, </a:t>
            </a:r>
            <a:r>
              <a:rPr dirty="0" err="1"/>
              <a:t>où</a:t>
            </a:r>
            <a:r>
              <a:rPr dirty="0"/>
              <a:t> : </a:t>
            </a:r>
            <a:r>
              <a:rPr dirty="0" err="1"/>
              <a:t>antécédent</a:t>
            </a:r>
            <a:r>
              <a:rPr dirty="0"/>
              <a:t> </a:t>
            </a:r>
            <a:r>
              <a:rPr dirty="0" err="1"/>
              <a:t>inanimé</a:t>
            </a:r>
            <a:endParaRPr dirty="0"/>
          </a:p>
          <a:p>
            <a:r>
              <a:rPr dirty="0"/>
              <a:t>Les </a:t>
            </a:r>
            <a:r>
              <a:rPr dirty="0" err="1"/>
              <a:t>pronoms</a:t>
            </a:r>
            <a:r>
              <a:rPr dirty="0"/>
              <a:t> </a:t>
            </a:r>
            <a:r>
              <a:rPr dirty="0" err="1"/>
              <a:t>relatifs</a:t>
            </a:r>
            <a:r>
              <a:rPr dirty="0"/>
              <a:t> </a:t>
            </a:r>
            <a:r>
              <a:rPr dirty="0" err="1"/>
              <a:t>composés</a:t>
            </a:r>
            <a:r>
              <a:rPr dirty="0"/>
              <a:t> </a:t>
            </a:r>
            <a:r>
              <a:rPr dirty="0" err="1"/>
              <a:t>s’accordent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genre et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nombre</a:t>
            </a:r>
            <a:r>
              <a:rPr dirty="0"/>
              <a:t> avec </a:t>
            </a:r>
            <a:r>
              <a:rPr dirty="0" err="1"/>
              <a:t>l’antécédent</a:t>
            </a:r>
            <a:r>
              <a:rPr dirty="0"/>
              <a:t> : </a:t>
            </a:r>
            <a:r>
              <a:rPr dirty="0" err="1"/>
              <a:t>préposition</a:t>
            </a:r>
            <a:r>
              <a:rPr dirty="0"/>
              <a:t> + </a:t>
            </a:r>
            <a:r>
              <a:rPr dirty="0" err="1"/>
              <a:t>lequel</a:t>
            </a:r>
            <a:r>
              <a:rPr dirty="0"/>
              <a:t>/</a:t>
            </a:r>
            <a:r>
              <a:rPr dirty="0" err="1"/>
              <a:t>laquelle</a:t>
            </a:r>
            <a:r>
              <a:rPr dirty="0"/>
              <a:t>/</a:t>
            </a:r>
            <a:r>
              <a:rPr dirty="0" err="1"/>
              <a:t>lesquels</a:t>
            </a:r>
            <a:r>
              <a:rPr dirty="0"/>
              <a:t>/</a:t>
            </a:r>
            <a:r>
              <a:rPr dirty="0" err="1"/>
              <a:t>lesquelles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 err="1"/>
              <a:t>auquel</a:t>
            </a:r>
            <a:r>
              <a:rPr dirty="0"/>
              <a:t>/du </a:t>
            </a:r>
            <a:r>
              <a:rPr dirty="0" err="1"/>
              <a:t>quel</a:t>
            </a:r>
            <a:endParaRPr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Qui, que (rappels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Qui, que (rappels)</a:t>
            </a:r>
          </a:p>
        </p:txBody>
      </p:sp>
      <p:sp>
        <p:nvSpPr>
          <p:cNvPr id="147" name="Qui : fonction sujet…"/>
          <p:cNvSpPr txBox="1">
            <a:spLocks noGrp="1"/>
          </p:cNvSpPr>
          <p:nvPr>
            <p:ph type="body" idx="1"/>
          </p:nvPr>
        </p:nvSpPr>
        <p:spPr>
          <a:xfrm>
            <a:off x="768565" y="2667842"/>
            <a:ext cx="23022683" cy="10257973"/>
          </a:xfrm>
          <a:prstGeom prst="rect">
            <a:avLst/>
          </a:prstGeom>
        </p:spPr>
        <p:txBody>
          <a:bodyPr/>
          <a:lstStyle/>
          <a:p>
            <a:r>
              <a:rPr dirty="0"/>
              <a:t>Qui : </a:t>
            </a:r>
            <a:r>
              <a:rPr dirty="0" err="1"/>
              <a:t>fonction</a:t>
            </a:r>
            <a:r>
              <a:rPr dirty="0"/>
              <a:t> </a:t>
            </a:r>
            <a:r>
              <a:rPr dirty="0" err="1"/>
              <a:t>sujet</a:t>
            </a:r>
            <a:endParaRPr dirty="0"/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/>
              <a:t>Invariable </a:t>
            </a:r>
            <a:r>
              <a:rPr dirty="0" err="1"/>
              <a:t>mais</a:t>
            </a:r>
            <a:r>
              <a:rPr dirty="0"/>
              <a:t> accord du </a:t>
            </a:r>
            <a:r>
              <a:rPr dirty="0" err="1"/>
              <a:t>verbe</a:t>
            </a:r>
            <a:r>
              <a:rPr dirty="0"/>
              <a:t> et des </a:t>
            </a:r>
            <a:r>
              <a:rPr dirty="0" err="1"/>
              <a:t>adjectifs</a:t>
            </a:r>
            <a:r>
              <a:rPr dirty="0"/>
              <a:t> avec </a:t>
            </a:r>
            <a:r>
              <a:rPr dirty="0" err="1"/>
              <a:t>l’antécédent</a:t>
            </a:r>
            <a:r>
              <a:rPr dirty="0"/>
              <a:t>: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dirty="0" err="1"/>
              <a:t>J’ai</a:t>
            </a:r>
            <a:r>
              <a:rPr dirty="0"/>
              <a:t> </a:t>
            </a:r>
            <a:r>
              <a:rPr dirty="0" err="1"/>
              <a:t>acheté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poupée</a:t>
            </a:r>
            <a:r>
              <a:rPr dirty="0"/>
              <a:t> </a:t>
            </a:r>
            <a:r>
              <a:rPr i="1" dirty="0"/>
              <a:t>qui </a:t>
            </a:r>
            <a:r>
              <a:rPr i="1" dirty="0" err="1"/>
              <a:t>dit</a:t>
            </a:r>
            <a:r>
              <a:rPr i="1" dirty="0"/>
              <a:t> </a:t>
            </a:r>
            <a:r>
              <a:rPr i="1" dirty="0" err="1"/>
              <a:t>maman</a:t>
            </a:r>
            <a:r>
              <a:rPr i="1" dirty="0"/>
              <a:t>.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dirty="0" err="1"/>
              <a:t>J’ai</a:t>
            </a:r>
            <a:r>
              <a:rPr dirty="0"/>
              <a:t> </a:t>
            </a:r>
            <a:r>
              <a:rPr dirty="0" err="1"/>
              <a:t>revu</a:t>
            </a:r>
            <a:r>
              <a:rPr dirty="0"/>
              <a:t> </a:t>
            </a:r>
            <a:r>
              <a:rPr u="sng" dirty="0" err="1"/>
              <a:t>ce</a:t>
            </a:r>
            <a:r>
              <a:rPr u="sng" dirty="0"/>
              <a:t> film</a:t>
            </a:r>
            <a:r>
              <a:rPr dirty="0"/>
              <a:t> qui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</a:t>
            </a:r>
            <a:r>
              <a:rPr u="sng" dirty="0"/>
              <a:t>beau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u="sng" dirty="0"/>
              <a:t>Moi</a:t>
            </a:r>
            <a:r>
              <a:rPr dirty="0"/>
              <a:t> qui </a:t>
            </a:r>
            <a:r>
              <a:rPr u="sng" dirty="0"/>
              <a:t>suis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distraite, je </a:t>
            </a:r>
            <a:r>
              <a:rPr dirty="0" err="1"/>
              <a:t>n’oublie</a:t>
            </a:r>
            <a:r>
              <a:rPr dirty="0"/>
              <a:t> jamais </a:t>
            </a:r>
            <a:r>
              <a:rPr dirty="0" err="1"/>
              <a:t>mes</a:t>
            </a:r>
            <a:r>
              <a:rPr dirty="0"/>
              <a:t> clefs!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u="sng" dirty="0"/>
              <a:t>Nous</a:t>
            </a:r>
            <a:r>
              <a:rPr dirty="0"/>
              <a:t> qui </a:t>
            </a:r>
            <a:r>
              <a:rPr u="sng" dirty="0" err="1"/>
              <a:t>sommes</a:t>
            </a:r>
            <a:r>
              <a:rPr dirty="0"/>
              <a:t>/ </a:t>
            </a:r>
            <a:r>
              <a:rPr dirty="0" err="1"/>
              <a:t>vous</a:t>
            </a:r>
            <a:r>
              <a:rPr dirty="0"/>
              <a:t> qui </a:t>
            </a:r>
            <a:r>
              <a:rPr dirty="0" err="1"/>
              <a:t>êtes</a:t>
            </a:r>
            <a:r>
              <a:rPr dirty="0"/>
              <a:t>/ </a:t>
            </a:r>
            <a:r>
              <a:rPr dirty="0" err="1"/>
              <a:t>toi</a:t>
            </a:r>
            <a:r>
              <a:rPr dirty="0"/>
              <a:t> qui es…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dirty="0" err="1"/>
              <a:t>C’est</a:t>
            </a:r>
            <a:r>
              <a:rPr dirty="0"/>
              <a:t> </a:t>
            </a:r>
            <a:r>
              <a:rPr u="sng" dirty="0" err="1"/>
              <a:t>moi</a:t>
            </a:r>
            <a:r>
              <a:rPr dirty="0"/>
              <a:t> qui </a:t>
            </a:r>
            <a:r>
              <a:rPr u="sng" dirty="0"/>
              <a:t>ai</a:t>
            </a:r>
            <a:r>
              <a:rPr dirty="0"/>
              <a:t> tout </a:t>
            </a:r>
            <a:r>
              <a:rPr dirty="0" err="1"/>
              <a:t>mangé</a:t>
            </a:r>
            <a:r>
              <a:rPr dirty="0"/>
              <a:t>!</a:t>
            </a:r>
          </a:p>
          <a:p>
            <a:pPr marL="2407708" lvl="3" indent="-502708">
              <a:spcBef>
                <a:spcPts val="1000"/>
              </a:spcBef>
              <a:defRPr sz="3800"/>
            </a:pPr>
            <a:r>
              <a:rPr dirty="0" err="1"/>
              <a:t>Peut</a:t>
            </a:r>
            <a:r>
              <a:rPr dirty="0"/>
              <a:t>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précédé</a:t>
            </a:r>
            <a:r>
              <a:rPr dirty="0"/>
              <a:t> </a:t>
            </a:r>
            <a:r>
              <a:rPr dirty="0" err="1"/>
              <a:t>d’une</a:t>
            </a:r>
            <a:r>
              <a:rPr dirty="0"/>
              <a:t> </a:t>
            </a:r>
            <a:r>
              <a:rPr dirty="0" err="1"/>
              <a:t>préposition</a:t>
            </a:r>
            <a:r>
              <a:rPr dirty="0"/>
              <a:t> :</a:t>
            </a:r>
          </a:p>
          <a:p>
            <a:pPr marL="4312708" lvl="6" indent="-502708">
              <a:spcBef>
                <a:spcPts val="1000"/>
              </a:spcBef>
              <a:defRPr sz="3800"/>
            </a:pPr>
            <a:r>
              <a:rPr dirty="0" err="1"/>
              <a:t>L’acteur</a:t>
            </a:r>
            <a:r>
              <a:rPr dirty="0"/>
              <a:t> </a:t>
            </a:r>
            <a:r>
              <a:rPr i="1" dirty="0"/>
              <a:t>à qui</a:t>
            </a:r>
            <a:r>
              <a:rPr dirty="0"/>
              <a:t> je </a:t>
            </a:r>
            <a:r>
              <a:rPr dirty="0" err="1"/>
              <a:t>pense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mort il  y a </a:t>
            </a:r>
            <a:r>
              <a:rPr dirty="0" err="1"/>
              <a:t>longtemps</a:t>
            </a:r>
            <a:r>
              <a:rPr dirty="0"/>
              <a:t>.</a:t>
            </a:r>
          </a:p>
          <a:p>
            <a:r>
              <a:rPr dirty="0"/>
              <a:t>Que : </a:t>
            </a:r>
            <a:r>
              <a:rPr dirty="0" err="1"/>
              <a:t>complément</a:t>
            </a:r>
            <a:r>
              <a:rPr dirty="0"/>
              <a:t> </a:t>
            </a:r>
            <a:r>
              <a:rPr dirty="0" err="1"/>
              <a:t>d’objet</a:t>
            </a:r>
            <a:endParaRPr dirty="0"/>
          </a:p>
          <a:p>
            <a:pPr marL="502708" indent="-502708">
              <a:spcBef>
                <a:spcPts val="1000"/>
              </a:spcBef>
              <a:defRPr sz="3800"/>
            </a:pPr>
            <a:r>
              <a:rPr dirty="0"/>
              <a:t>Le film que </a:t>
            </a:r>
            <a:r>
              <a:rPr dirty="0" err="1"/>
              <a:t>j’ai</a:t>
            </a:r>
            <a:r>
              <a:rPr dirty="0"/>
              <a:t> vu </a:t>
            </a:r>
            <a:r>
              <a:rPr dirty="0" err="1"/>
              <a:t>hier</a:t>
            </a:r>
            <a:r>
              <a:rPr dirty="0"/>
              <a:t> </a:t>
            </a:r>
            <a:r>
              <a:rPr dirty="0" err="1"/>
              <a:t>m’a</a:t>
            </a:r>
            <a:r>
              <a:rPr dirty="0"/>
              <a:t> </a:t>
            </a:r>
            <a:r>
              <a:rPr dirty="0" err="1"/>
              <a:t>ennuyée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1243</Words>
  <Application>Microsoft Office PowerPoint</Application>
  <PresentationFormat>Personalizzato</PresentationFormat>
  <Paragraphs>117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Helvetica Neue</vt:lpstr>
      <vt:lpstr>Helvetica Neue Light</vt:lpstr>
      <vt:lpstr>Helvetica Neue Medium</vt:lpstr>
      <vt:lpstr>White</vt:lpstr>
      <vt:lpstr>Les phrases complexes</vt:lpstr>
      <vt:lpstr>Phrase simple, phrase étendue</vt:lpstr>
      <vt:lpstr>Phrase multiple: juxtaposition et coordination</vt:lpstr>
      <vt:lpstr>Phrases complexes: la subordination</vt:lpstr>
      <vt:lpstr>Classification des phrases complexes</vt:lpstr>
      <vt:lpstr>La phrase SA (subordonnée relative)</vt:lpstr>
      <vt:lpstr>Relative restrictive/explicative</vt:lpstr>
      <vt:lpstr>Le pronom relatif</vt:lpstr>
      <vt:lpstr>Qui, que (rappels)</vt:lpstr>
      <vt:lpstr>Dont, où (rappels)</vt:lpstr>
      <vt:lpstr>Représentation graphique Elle regrette les livres qu’on s’échangeait.</vt:lpstr>
      <vt:lpstr>Les participiales épithètes</vt:lpstr>
      <vt:lpstr>Participiales et relatives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phrases complexes</dc:title>
  <dc:creator>Sarah Nora Pinto</dc:creator>
  <cp:lastModifiedBy>autore</cp:lastModifiedBy>
  <cp:revision>2</cp:revision>
  <dcterms:modified xsi:type="dcterms:W3CDTF">2022-12-06T19:09:53Z</dcterms:modified>
</cp:coreProperties>
</file>