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4" r:id="rId8"/>
    <p:sldId id="261" r:id="rId9"/>
    <p:sldId id="275" r:id="rId10"/>
    <p:sldId id="276" r:id="rId11"/>
    <p:sldId id="262" r:id="rId12"/>
    <p:sldId id="272" r:id="rId13"/>
    <p:sldId id="263" r:id="rId14"/>
    <p:sldId id="265" r:id="rId15"/>
    <p:sldId id="266" r:id="rId16"/>
    <p:sldId id="267" r:id="rId17"/>
    <p:sldId id="268" r:id="rId18"/>
    <p:sldId id="273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981" autoAdjust="0"/>
  </p:normalViewPr>
  <p:slideViewPr>
    <p:cSldViewPr snapToGrid="0" snapToObjects="1">
      <p:cViewPr varScale="1">
        <p:scale>
          <a:sx n="79" d="100"/>
          <a:sy n="79" d="100"/>
        </p:scale>
        <p:origin x="15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Fare clic per modificare gli stili del testo dello schema</a:t>
            </a:r>
          </a:p>
          <a:p>
            <a:pPr lvl="1"/>
            <a:r>
              <a:rPr lang="fr-FR"/>
              <a:t>Secondo livello</a:t>
            </a:r>
          </a:p>
          <a:p>
            <a:pPr lvl="2"/>
            <a:r>
              <a:rPr lang="fr-FR"/>
              <a:t>Terzo livello</a:t>
            </a:r>
          </a:p>
          <a:p>
            <a:pPr lvl="3"/>
            <a:r>
              <a:rPr lang="fr-FR"/>
              <a:t>Quarto livello</a:t>
            </a:r>
          </a:p>
          <a:p>
            <a:pPr lvl="4"/>
            <a:r>
              <a:rPr lang="fr-FR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704C6BB-8269-F74A-BEE8-8A5EB1054099}" type="datetimeFigureOut">
              <a:rPr lang="it-IT" smtClean="0"/>
              <a:t>12/01/2023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71D7E01-2525-5D4D-AEA0-9A80441CE1F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	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La </a:t>
            </a:r>
            <a:r>
              <a:rPr lang="it-IT" dirty="0" err="1"/>
              <a:t>négation</a:t>
            </a:r>
            <a:br>
              <a:rPr lang="it-IT" dirty="0"/>
            </a:b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140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8AA869-7100-3DE6-70DA-B98C797BA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Constructions</a:t>
            </a:r>
            <a:r>
              <a:rPr lang="it-IT" dirty="0"/>
              <a:t> </a:t>
            </a:r>
            <a:r>
              <a:rPr lang="it-IT" dirty="0" err="1"/>
              <a:t>favorisant</a:t>
            </a:r>
            <a:r>
              <a:rPr lang="it-IT" dirty="0"/>
              <a:t> l’</a:t>
            </a:r>
            <a:r>
              <a:rPr lang="it-IT" dirty="0" err="1"/>
              <a:t>effacement</a:t>
            </a:r>
            <a:r>
              <a:rPr lang="it-IT" dirty="0"/>
              <a:t> de </a:t>
            </a:r>
            <a:r>
              <a:rPr lang="it-IT" i="1" dirty="0"/>
              <a:t>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F049EC2-586E-F6F6-22BE-AA0E7321F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 err="1"/>
              <a:t>Avec</a:t>
            </a:r>
            <a:r>
              <a:rPr lang="it-IT" dirty="0"/>
              <a:t> un </a:t>
            </a:r>
            <a:r>
              <a:rPr lang="it-IT" dirty="0" err="1"/>
              <a:t>pronom</a:t>
            </a:r>
            <a:r>
              <a:rPr lang="it-IT" dirty="0"/>
              <a:t> </a:t>
            </a:r>
            <a:r>
              <a:rPr lang="it-IT" dirty="0" err="1"/>
              <a:t>personnel</a:t>
            </a:r>
            <a:r>
              <a:rPr lang="it-IT" dirty="0"/>
              <a:t> </a:t>
            </a:r>
            <a:r>
              <a:rPr lang="it-IT" dirty="0" err="1"/>
              <a:t>sujet</a:t>
            </a:r>
            <a:r>
              <a:rPr lang="it-IT" dirty="0"/>
              <a:t> : </a:t>
            </a:r>
          </a:p>
          <a:p>
            <a:pPr lvl="1"/>
            <a:r>
              <a:rPr lang="it-IT" dirty="0"/>
              <a:t>Il </a:t>
            </a:r>
            <a:r>
              <a:rPr lang="it-IT" dirty="0" err="1"/>
              <a:t>viendra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; </a:t>
            </a:r>
            <a:r>
              <a:rPr lang="it-IT" dirty="0" err="1"/>
              <a:t>j’aime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frittes</a:t>
            </a:r>
            <a:r>
              <a:rPr lang="it-IT" dirty="0"/>
              <a:t>; </a:t>
            </a:r>
            <a:r>
              <a:rPr lang="it-IT" dirty="0" err="1"/>
              <a:t>ils</a:t>
            </a:r>
            <a:r>
              <a:rPr lang="it-IT" dirty="0"/>
              <a:t> </a:t>
            </a:r>
            <a:r>
              <a:rPr lang="it-IT" dirty="0" err="1"/>
              <a:t>ont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faim</a:t>
            </a:r>
            <a:r>
              <a:rPr lang="it-IT" dirty="0"/>
              <a:t> ce </a:t>
            </a:r>
            <a:r>
              <a:rPr lang="it-IT" dirty="0" err="1"/>
              <a:t>soir</a:t>
            </a:r>
            <a:r>
              <a:rPr lang="it-IT" dirty="0"/>
              <a:t>; </a:t>
            </a:r>
            <a:r>
              <a:rPr lang="it-IT" dirty="0" err="1"/>
              <a:t>ça</a:t>
            </a:r>
            <a:r>
              <a:rPr lang="it-IT" dirty="0"/>
              <a:t> va </a:t>
            </a:r>
            <a:r>
              <a:rPr lang="it-IT" dirty="0" err="1"/>
              <a:t>pas</a:t>
            </a:r>
            <a:r>
              <a:rPr lang="it-IT" dirty="0"/>
              <a:t>…</a:t>
            </a:r>
          </a:p>
          <a:p>
            <a:pPr lvl="1"/>
            <a:r>
              <a:rPr lang="it-IT" dirty="0"/>
              <a:t>En revanche, si le </a:t>
            </a:r>
            <a:r>
              <a:rPr lang="it-IT" dirty="0" err="1"/>
              <a:t>sujet</a:t>
            </a:r>
            <a:r>
              <a:rPr lang="it-IT" dirty="0"/>
              <a:t> est un SN, le </a:t>
            </a:r>
            <a:r>
              <a:rPr lang="it-IT" i="1" dirty="0"/>
              <a:t>ne</a:t>
            </a:r>
            <a:r>
              <a:rPr lang="it-IT" dirty="0"/>
              <a:t> est plus </a:t>
            </a:r>
            <a:r>
              <a:rPr lang="it-IT" dirty="0" err="1"/>
              <a:t>fréquent</a:t>
            </a:r>
            <a:r>
              <a:rPr lang="it-IT" dirty="0"/>
              <a:t> : L’ami de ma </a:t>
            </a:r>
            <a:r>
              <a:rPr lang="it-IT" dirty="0" err="1"/>
              <a:t>mère</a:t>
            </a:r>
            <a:r>
              <a:rPr lang="it-IT" dirty="0"/>
              <a:t> ne </a:t>
            </a:r>
            <a:r>
              <a:rPr lang="it-IT" dirty="0" err="1"/>
              <a:t>viendra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.</a:t>
            </a:r>
          </a:p>
          <a:p>
            <a:r>
              <a:rPr lang="it-IT" dirty="0" err="1"/>
              <a:t>Quand</a:t>
            </a:r>
            <a:r>
              <a:rPr lang="it-IT" dirty="0"/>
              <a:t> le il </a:t>
            </a:r>
            <a:r>
              <a:rPr lang="it-IT" dirty="0" err="1"/>
              <a:t>impersonnel</a:t>
            </a:r>
            <a:r>
              <a:rPr lang="it-IT" dirty="0"/>
              <a:t> est </a:t>
            </a:r>
            <a:r>
              <a:rPr lang="it-IT" dirty="0" err="1"/>
              <a:t>ommis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Faut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rever</a:t>
            </a:r>
            <a:endParaRPr lang="it-IT" dirty="0"/>
          </a:p>
          <a:p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présent</a:t>
            </a:r>
            <a:r>
              <a:rPr lang="it-IT" dirty="0"/>
              <a:t> et à l’</a:t>
            </a:r>
            <a:r>
              <a:rPr lang="it-IT" dirty="0" err="1"/>
              <a:t>impératif</a:t>
            </a:r>
            <a:endParaRPr lang="it-IT" dirty="0"/>
          </a:p>
          <a:p>
            <a:pPr lvl="1"/>
            <a:r>
              <a:rPr lang="it-IT" dirty="0" err="1"/>
              <a:t>J’y</a:t>
            </a:r>
            <a:r>
              <a:rPr lang="it-IT" dirty="0"/>
              <a:t> </a:t>
            </a:r>
            <a:r>
              <a:rPr lang="it-IT" dirty="0" err="1"/>
              <a:t>arrive</a:t>
            </a:r>
            <a:r>
              <a:rPr lang="it-IT" dirty="0"/>
              <a:t> </a:t>
            </a:r>
            <a:r>
              <a:rPr lang="it-IT" dirty="0" err="1"/>
              <a:t>pas</a:t>
            </a:r>
            <a:endParaRPr lang="it-IT" dirty="0"/>
          </a:p>
          <a:p>
            <a:pPr lvl="1"/>
            <a:r>
              <a:rPr lang="it-IT" dirty="0"/>
              <a:t>Fais </a:t>
            </a:r>
            <a:r>
              <a:rPr lang="it-IT" dirty="0" err="1"/>
              <a:t>pas</a:t>
            </a:r>
            <a:r>
              <a:rPr lang="it-IT" dirty="0"/>
              <a:t> de mal à </a:t>
            </a:r>
            <a:r>
              <a:rPr lang="it-IT" dirty="0" err="1"/>
              <a:t>mon</a:t>
            </a:r>
            <a:r>
              <a:rPr lang="it-IT" dirty="0"/>
              <a:t> chat!</a:t>
            </a:r>
          </a:p>
          <a:p>
            <a:pPr lvl="1"/>
            <a:r>
              <a:rPr lang="it-IT" dirty="0"/>
              <a:t>T’</a:t>
            </a:r>
            <a:r>
              <a:rPr lang="it-IT" dirty="0" err="1"/>
              <a:t>inquiète</a:t>
            </a:r>
            <a:r>
              <a:rPr lang="it-IT" dirty="0"/>
              <a:t>! T’</a:t>
            </a:r>
            <a:r>
              <a:rPr lang="it-IT" dirty="0" err="1"/>
              <a:t>occupe</a:t>
            </a:r>
            <a:r>
              <a:rPr lang="it-IT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782250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Effacement</a:t>
            </a:r>
            <a:r>
              <a:rPr lang="it-IT" dirty="0"/>
              <a:t> de </a:t>
            </a:r>
            <a:r>
              <a:rPr lang="it-IT" i="1" dirty="0" err="1"/>
              <a:t>pas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Langue </a:t>
            </a:r>
            <a:r>
              <a:rPr lang="it-IT" dirty="0" err="1"/>
              <a:t>soutenue</a:t>
            </a:r>
            <a:endParaRPr lang="it-IT" dirty="0"/>
          </a:p>
          <a:p>
            <a:r>
              <a:rPr lang="it-IT" dirty="0" err="1"/>
              <a:t>Expressions</a:t>
            </a:r>
            <a:r>
              <a:rPr lang="it-IT" dirty="0"/>
              <a:t> </a:t>
            </a:r>
            <a:r>
              <a:rPr lang="it-IT" dirty="0" err="1"/>
              <a:t>figées</a:t>
            </a:r>
            <a:r>
              <a:rPr lang="it-IT" dirty="0"/>
              <a:t>:</a:t>
            </a:r>
          </a:p>
          <a:p>
            <a:pPr lvl="1"/>
            <a:r>
              <a:rPr lang="fr-FR" dirty="0"/>
              <a:t>Je n’ai que faire de vos remarques.</a:t>
            </a:r>
            <a:endParaRPr lang="it-IT" dirty="0"/>
          </a:p>
          <a:p>
            <a:pPr lvl="1"/>
            <a:r>
              <a:rPr lang="fr-FR" dirty="0"/>
              <a:t>Si je ne m’abuse</a:t>
            </a:r>
            <a:r>
              <a:rPr lang="mr-IN" dirty="0"/>
              <a:t>…</a:t>
            </a:r>
            <a:r>
              <a:rPr lang="fr-FR" dirty="0"/>
              <a:t>(= si je ne me trompe pas)</a:t>
            </a:r>
          </a:p>
          <a:p>
            <a:pPr lvl="1"/>
            <a:r>
              <a:rPr lang="fr-FR" dirty="0"/>
              <a:t>N’ayez crainte!</a:t>
            </a:r>
          </a:p>
          <a:p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</a:t>
            </a:r>
            <a:r>
              <a:rPr lang="it-IT" i="1" dirty="0" err="1"/>
              <a:t>oser</a:t>
            </a:r>
            <a:r>
              <a:rPr lang="it-IT" i="1" dirty="0"/>
              <a:t>, </a:t>
            </a:r>
            <a:r>
              <a:rPr lang="it-IT" i="1" dirty="0" err="1"/>
              <a:t>cesser</a:t>
            </a:r>
            <a:r>
              <a:rPr lang="it-IT" i="1" dirty="0"/>
              <a:t>, </a:t>
            </a:r>
            <a:r>
              <a:rPr lang="it-IT" i="1" dirty="0" err="1"/>
              <a:t>savoir</a:t>
            </a:r>
            <a:r>
              <a:rPr lang="it-IT" i="1" dirty="0"/>
              <a:t>, </a:t>
            </a:r>
            <a:r>
              <a:rPr lang="it-IT" i="1" dirty="0" err="1"/>
              <a:t>pouvoir</a:t>
            </a:r>
            <a:r>
              <a:rPr lang="it-IT" i="1" dirty="0"/>
              <a:t> </a:t>
            </a:r>
            <a:r>
              <a:rPr lang="it-IT" dirty="0"/>
              <a:t>+ </a:t>
            </a:r>
            <a:r>
              <a:rPr lang="it-IT" dirty="0" err="1"/>
              <a:t>inf</a:t>
            </a:r>
            <a:r>
              <a:rPr lang="it-IT" dirty="0"/>
              <a:t>, </a:t>
            </a:r>
            <a:r>
              <a:rPr lang="it-IT" i="1" dirty="0" err="1"/>
              <a:t>savoir</a:t>
            </a:r>
            <a:r>
              <a:rPr lang="it-IT" i="1" dirty="0"/>
              <a:t> </a:t>
            </a:r>
            <a:r>
              <a:rPr lang="it-IT" dirty="0"/>
              <a:t>+ inter. </a:t>
            </a:r>
            <a:r>
              <a:rPr lang="it-IT" dirty="0" err="1"/>
              <a:t>ind</a:t>
            </a:r>
            <a:endParaRPr lang="it-IT" i="1" dirty="0"/>
          </a:p>
          <a:p>
            <a:pPr lvl="1"/>
            <a:r>
              <a:rPr lang="fr-FR" dirty="0"/>
              <a:t>Elle ne cesse de pleurnicher.</a:t>
            </a:r>
            <a:endParaRPr lang="it-IT" dirty="0"/>
          </a:p>
          <a:p>
            <a:pPr lvl="1"/>
            <a:r>
              <a:rPr lang="fr-FR" dirty="0"/>
              <a:t>Il n’ose lui adresser la parole.</a:t>
            </a:r>
            <a:endParaRPr lang="it-IT" dirty="0"/>
          </a:p>
          <a:p>
            <a:pPr lvl="1"/>
            <a:r>
              <a:rPr lang="fr-FR" dirty="0"/>
              <a:t>Je ne peux lui dire la vérité.</a:t>
            </a:r>
          </a:p>
          <a:p>
            <a:pPr lvl="1"/>
            <a:r>
              <a:rPr lang="fr-FR" dirty="0"/>
              <a:t>Je ne saurais le condamner.</a:t>
            </a:r>
            <a:endParaRPr lang="it-IT" dirty="0"/>
          </a:p>
          <a:p>
            <a:pPr lvl="1"/>
            <a:r>
              <a:rPr lang="fr-FR" dirty="0"/>
              <a:t>Je ne sais qui est venu/que penser.</a:t>
            </a:r>
            <a:endParaRPr lang="it-IT" dirty="0"/>
          </a:p>
          <a:p>
            <a:pPr lvl="1"/>
            <a:endParaRPr lang="it-IT" dirty="0"/>
          </a:p>
          <a:p>
            <a:r>
              <a:rPr lang="it-IT" dirty="0" err="1"/>
              <a:t>Attention</a:t>
            </a:r>
            <a:r>
              <a:rPr lang="it-IT" dirty="0"/>
              <a:t> ne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confondre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le </a:t>
            </a:r>
            <a:r>
              <a:rPr lang="it-IT" i="1" dirty="0"/>
              <a:t>ne </a:t>
            </a:r>
            <a:r>
              <a:rPr lang="it-IT" dirty="0" err="1"/>
              <a:t>explétif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Je </a:t>
            </a:r>
            <a:r>
              <a:rPr lang="it-IT" dirty="0" err="1"/>
              <a:t>crains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ne </a:t>
            </a:r>
            <a:r>
              <a:rPr lang="it-IT" dirty="0" err="1"/>
              <a:t>vienne</a:t>
            </a:r>
            <a:r>
              <a:rPr lang="it-IT" dirty="0"/>
              <a:t> = je </a:t>
            </a:r>
            <a:r>
              <a:rPr lang="it-IT" dirty="0" err="1"/>
              <a:t>crains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</a:t>
            </a:r>
            <a:r>
              <a:rPr lang="it-IT" dirty="0" err="1"/>
              <a:t>vienne</a:t>
            </a:r>
            <a:endParaRPr lang="it-IT" dirty="0"/>
          </a:p>
          <a:p>
            <a:pPr lvl="1"/>
            <a:r>
              <a:rPr lang="it-IT" dirty="0"/>
              <a:t>Je </a:t>
            </a:r>
            <a:r>
              <a:rPr lang="it-IT" dirty="0" err="1"/>
              <a:t>doute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n’ai </a:t>
            </a:r>
            <a:r>
              <a:rPr lang="it-IT" dirty="0" err="1"/>
              <a:t>compris</a:t>
            </a:r>
            <a:r>
              <a:rPr lang="it-IT" dirty="0"/>
              <a:t> = je ne </a:t>
            </a:r>
            <a:r>
              <a:rPr lang="it-IT" dirty="0" err="1"/>
              <a:t>pense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qu’il</a:t>
            </a:r>
            <a:r>
              <a:rPr lang="it-IT" dirty="0"/>
              <a:t> a </a:t>
            </a:r>
            <a:r>
              <a:rPr lang="it-IT" dirty="0" err="1"/>
              <a:t>compris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7704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2539782"/>
            <a:ext cx="8229600" cy="2575058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err="1"/>
              <a:t>Pronoms</a:t>
            </a:r>
            <a:r>
              <a:rPr lang="it-IT" dirty="0"/>
              <a:t>, </a:t>
            </a:r>
            <a:r>
              <a:rPr lang="it-IT" dirty="0" err="1"/>
              <a:t>déterminants</a:t>
            </a:r>
            <a:r>
              <a:rPr lang="it-IT" dirty="0"/>
              <a:t> et </a:t>
            </a:r>
            <a:r>
              <a:rPr lang="it-IT" dirty="0" err="1"/>
              <a:t>adverbes</a:t>
            </a:r>
            <a:r>
              <a:rPr lang="it-IT" dirty="0"/>
              <a:t> </a:t>
            </a:r>
            <a:r>
              <a:rPr lang="it-IT" dirty="0" err="1"/>
              <a:t>négatifs</a:t>
            </a:r>
            <a:br>
              <a:rPr lang="it-IT" dirty="0"/>
            </a:br>
            <a:r>
              <a:rPr lang="it-IT" dirty="0"/>
              <a:t> </a:t>
            </a:r>
            <a:r>
              <a:rPr lang="it-IT" sz="3100" i="1" dirty="0" err="1"/>
              <a:t>personne</a:t>
            </a:r>
            <a:r>
              <a:rPr lang="it-IT" sz="3100" i="1" dirty="0"/>
              <a:t>, </a:t>
            </a:r>
            <a:r>
              <a:rPr lang="it-IT" sz="3100" i="1" dirty="0" err="1"/>
              <a:t>rien</a:t>
            </a:r>
            <a:r>
              <a:rPr lang="it-IT" sz="3100" i="1" dirty="0"/>
              <a:t>,</a:t>
            </a:r>
            <a:r>
              <a:rPr lang="it-IT" sz="3100" dirty="0"/>
              <a:t> (</a:t>
            </a:r>
            <a:r>
              <a:rPr lang="it-IT" sz="3100" dirty="0" err="1"/>
              <a:t>pronoms</a:t>
            </a:r>
            <a:r>
              <a:rPr lang="it-IT" sz="3100" dirty="0"/>
              <a:t>)</a:t>
            </a:r>
            <a:r>
              <a:rPr lang="it-IT" sz="3100" i="1" dirty="0"/>
              <a:t> </a:t>
            </a:r>
            <a:r>
              <a:rPr lang="it-IT" sz="3100" i="1" dirty="0" err="1"/>
              <a:t>aucun</a:t>
            </a:r>
            <a:r>
              <a:rPr lang="it-IT" sz="3100" dirty="0"/>
              <a:t> (</a:t>
            </a:r>
            <a:r>
              <a:rPr lang="it-IT" sz="3100" dirty="0" err="1"/>
              <a:t>déterminant</a:t>
            </a:r>
            <a:r>
              <a:rPr lang="it-IT" sz="3100" dirty="0"/>
              <a:t>);</a:t>
            </a:r>
            <a:r>
              <a:rPr lang="it-IT" sz="3100" i="1" dirty="0"/>
              <a:t> </a:t>
            </a:r>
            <a:r>
              <a:rPr lang="it-IT" sz="3100" i="1" dirty="0" err="1"/>
              <a:t>jamais</a:t>
            </a:r>
            <a:r>
              <a:rPr lang="it-IT" sz="3100" i="1" dirty="0"/>
              <a:t>, nulle part </a:t>
            </a:r>
            <a:r>
              <a:rPr lang="it-IT" sz="3100" dirty="0"/>
              <a:t> (</a:t>
            </a:r>
            <a:r>
              <a:rPr lang="it-IT" sz="3100" dirty="0" err="1"/>
              <a:t>adverbes</a:t>
            </a:r>
            <a:r>
              <a:rPr lang="it-IT" sz="3100" dirty="0"/>
              <a:t>)</a:t>
            </a:r>
            <a:r>
              <a:rPr lang="it-IT" sz="3100" i="1" dirty="0"/>
              <a:t> </a:t>
            </a:r>
            <a:br>
              <a:rPr lang="it-IT" dirty="0"/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3651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pronoms</a:t>
            </a:r>
            <a:r>
              <a:rPr lang="it-IT" dirty="0"/>
              <a:t> </a:t>
            </a:r>
            <a:r>
              <a:rPr lang="it-IT" dirty="0" err="1"/>
              <a:t>négatifs</a:t>
            </a:r>
            <a:r>
              <a:rPr lang="it-IT" dirty="0"/>
              <a:t> </a:t>
            </a:r>
            <a:r>
              <a:rPr lang="it-IT" i="1" dirty="0" err="1"/>
              <a:t>personne</a:t>
            </a:r>
            <a:r>
              <a:rPr lang="it-IT" dirty="0"/>
              <a:t>, </a:t>
            </a:r>
            <a:r>
              <a:rPr lang="it-IT" i="1" dirty="0" err="1"/>
              <a:t>rien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it-IT" dirty="0"/>
          </a:p>
          <a:p>
            <a:r>
              <a:rPr lang="fr-FR" dirty="0"/>
              <a:t>Personne n’est venu.</a:t>
            </a:r>
            <a:endParaRPr lang="it-IT" dirty="0"/>
          </a:p>
          <a:p>
            <a:pPr lvl="1"/>
            <a:r>
              <a:rPr lang="fr-FR" dirty="0" err="1"/>
              <a:t>Antonnymes</a:t>
            </a:r>
            <a:r>
              <a:rPr lang="fr-FR" dirty="0"/>
              <a:t> positifs : </a:t>
            </a:r>
            <a:r>
              <a:rPr lang="fr-FR" i="1" dirty="0"/>
              <a:t>Quelqu’un</a:t>
            </a:r>
            <a:r>
              <a:rPr lang="fr-FR" dirty="0"/>
              <a:t> est venu/</a:t>
            </a:r>
            <a:r>
              <a:rPr lang="fr-FR" i="1" dirty="0"/>
              <a:t>Tous</a:t>
            </a:r>
            <a:r>
              <a:rPr lang="fr-FR" dirty="0"/>
              <a:t> sont venus</a:t>
            </a:r>
          </a:p>
          <a:p>
            <a:r>
              <a:rPr lang="fr-FR" dirty="0"/>
              <a:t>Rien n’est tombé.</a:t>
            </a:r>
            <a:endParaRPr lang="it-IT" dirty="0"/>
          </a:p>
          <a:p>
            <a:pPr lvl="1"/>
            <a:r>
              <a:rPr lang="fr-FR" dirty="0"/>
              <a:t> </a:t>
            </a:r>
            <a:r>
              <a:rPr lang="fr-FR" i="1" dirty="0"/>
              <a:t>Quelque chose </a:t>
            </a:r>
            <a:r>
              <a:rPr lang="fr-FR" dirty="0"/>
              <a:t>est tombé</a:t>
            </a:r>
            <a:r>
              <a:rPr lang="it-IT" dirty="0"/>
              <a:t>/ </a:t>
            </a:r>
            <a:r>
              <a:rPr lang="fr-FR" i="1" dirty="0"/>
              <a:t>Tout</a:t>
            </a:r>
            <a:r>
              <a:rPr lang="fr-FR" dirty="0"/>
              <a:t> est tombé</a:t>
            </a:r>
            <a:r>
              <a:rPr lang="it-IT" dirty="0"/>
              <a:t> </a:t>
            </a:r>
          </a:p>
          <a:p>
            <a:endParaRPr lang="it-IT" dirty="0"/>
          </a:p>
          <a:p>
            <a:r>
              <a:rPr lang="it-IT" dirty="0" err="1"/>
              <a:t>Sujet</a:t>
            </a:r>
            <a:r>
              <a:rPr lang="it-IT" dirty="0"/>
              <a:t> </a:t>
            </a:r>
            <a:r>
              <a:rPr lang="it-IT" b="1" dirty="0"/>
              <a:t>: </a:t>
            </a:r>
            <a:r>
              <a:rPr lang="fr-FR" b="1" dirty="0"/>
              <a:t>Personne ne </a:t>
            </a:r>
            <a:r>
              <a:rPr lang="fr-FR" dirty="0"/>
              <a:t>m’aime/ </a:t>
            </a:r>
            <a:r>
              <a:rPr lang="fr-FR" b="1" dirty="0"/>
              <a:t>Rien ne </a:t>
            </a:r>
            <a:r>
              <a:rPr lang="fr-FR" dirty="0"/>
              <a:t>m’intéresse.</a:t>
            </a:r>
            <a:r>
              <a:rPr lang="it-IT" dirty="0"/>
              <a:t> </a:t>
            </a:r>
          </a:p>
          <a:p>
            <a:r>
              <a:rPr lang="fr-FR" dirty="0"/>
              <a:t>Objet direct : </a:t>
            </a:r>
            <a:r>
              <a:rPr lang="fr-FR" b="1" dirty="0"/>
              <a:t>Je</a:t>
            </a:r>
            <a:r>
              <a:rPr lang="fr-FR" dirty="0"/>
              <a:t> n’aime </a:t>
            </a:r>
            <a:r>
              <a:rPr lang="fr-FR" b="1" dirty="0"/>
              <a:t>personne</a:t>
            </a:r>
            <a:r>
              <a:rPr lang="fr-FR" dirty="0"/>
              <a:t>/Je </a:t>
            </a:r>
            <a:r>
              <a:rPr lang="fr-FR" b="1" dirty="0"/>
              <a:t>ne</a:t>
            </a:r>
            <a:r>
              <a:rPr lang="fr-FR" dirty="0"/>
              <a:t> veux </a:t>
            </a:r>
            <a:r>
              <a:rPr lang="fr-FR" b="1" dirty="0"/>
              <a:t>rien.</a:t>
            </a:r>
            <a:endParaRPr lang="it-IT" b="1" dirty="0"/>
          </a:p>
          <a:p>
            <a:r>
              <a:rPr lang="it-IT" dirty="0" err="1"/>
              <a:t>Objet</a:t>
            </a:r>
            <a:r>
              <a:rPr lang="it-IT" dirty="0"/>
              <a:t> </a:t>
            </a:r>
            <a:r>
              <a:rPr lang="it-IT" dirty="0" err="1"/>
              <a:t>indirect</a:t>
            </a:r>
            <a:r>
              <a:rPr lang="it-IT" dirty="0"/>
              <a:t>: </a:t>
            </a:r>
            <a:r>
              <a:rPr lang="fr-FR" dirty="0"/>
              <a:t>Je </a:t>
            </a:r>
            <a:r>
              <a:rPr lang="fr-FR" b="1" dirty="0"/>
              <a:t>ne</a:t>
            </a:r>
            <a:r>
              <a:rPr lang="fr-FR" dirty="0"/>
              <a:t> pense à </a:t>
            </a:r>
            <a:r>
              <a:rPr lang="fr-FR" b="1" dirty="0"/>
              <a:t>personne</a:t>
            </a:r>
            <a:r>
              <a:rPr lang="fr-FR" dirty="0"/>
              <a:t>/ Je </a:t>
            </a:r>
            <a:r>
              <a:rPr lang="fr-FR" b="1" dirty="0"/>
              <a:t>ne</a:t>
            </a:r>
            <a:r>
              <a:rPr lang="fr-FR" dirty="0"/>
              <a:t> m’intéresse à </a:t>
            </a:r>
            <a:r>
              <a:rPr lang="fr-FR" b="1" dirty="0"/>
              <a:t>rien.</a:t>
            </a:r>
            <a:r>
              <a:rPr lang="it-IT" b="1" dirty="0"/>
              <a:t> </a:t>
            </a:r>
          </a:p>
          <a:p>
            <a:r>
              <a:rPr lang="it-IT" b="1" dirty="0"/>
              <a:t>!!!</a:t>
            </a:r>
            <a:r>
              <a:rPr lang="it-IT" dirty="0"/>
              <a:t> </a:t>
            </a:r>
            <a:r>
              <a:rPr lang="it-IT" dirty="0" err="1"/>
              <a:t>Aux</a:t>
            </a:r>
            <a:r>
              <a:rPr lang="it-IT" dirty="0"/>
              <a:t> </a:t>
            </a:r>
            <a:r>
              <a:rPr lang="it-IT" dirty="0" err="1"/>
              <a:t>temps</a:t>
            </a:r>
            <a:r>
              <a:rPr lang="it-IT" dirty="0"/>
              <a:t> </a:t>
            </a:r>
            <a:r>
              <a:rPr lang="it-IT" dirty="0" err="1"/>
              <a:t>composés</a:t>
            </a:r>
            <a:r>
              <a:rPr lang="it-IT" dirty="0"/>
              <a:t>, </a:t>
            </a:r>
            <a:r>
              <a:rPr lang="it-IT" i="1" dirty="0" err="1"/>
              <a:t>rien</a:t>
            </a:r>
            <a:r>
              <a:rPr lang="it-IT" dirty="0"/>
              <a:t> COD </a:t>
            </a:r>
            <a:r>
              <a:rPr lang="it-IT" dirty="0" err="1"/>
              <a:t>encadre</a:t>
            </a:r>
            <a:r>
              <a:rPr lang="it-IT" dirty="0"/>
              <a:t> l’</a:t>
            </a:r>
            <a:r>
              <a:rPr lang="it-IT" dirty="0" err="1"/>
              <a:t>auxiliaire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 Je </a:t>
            </a:r>
            <a:r>
              <a:rPr lang="it-IT" b="1" dirty="0"/>
              <a:t>n’</a:t>
            </a:r>
            <a:r>
              <a:rPr lang="it-IT" dirty="0"/>
              <a:t>ai </a:t>
            </a:r>
            <a:r>
              <a:rPr lang="it-IT" b="1" dirty="0" err="1"/>
              <a:t>rien</a:t>
            </a:r>
            <a:r>
              <a:rPr lang="it-IT" dirty="0"/>
              <a:t> vu.  vs.   Je </a:t>
            </a:r>
            <a:r>
              <a:rPr lang="it-IT" b="1" dirty="0"/>
              <a:t>n’</a:t>
            </a:r>
            <a:r>
              <a:rPr lang="it-IT" dirty="0"/>
              <a:t>ai vu </a:t>
            </a:r>
            <a:r>
              <a:rPr lang="it-IT" b="1" dirty="0" err="1"/>
              <a:t>personne</a:t>
            </a:r>
            <a:r>
              <a:rPr lang="it-IT" b="1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74243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dirty="0" err="1"/>
              <a:t>Propriétés</a:t>
            </a:r>
            <a:r>
              <a:rPr lang="it-IT" dirty="0"/>
              <a:t> </a:t>
            </a:r>
            <a:r>
              <a:rPr lang="it-IT" dirty="0" err="1"/>
              <a:t>syntaxiques</a:t>
            </a:r>
            <a:r>
              <a:rPr lang="it-IT" dirty="0"/>
              <a:t> de </a:t>
            </a:r>
            <a:r>
              <a:rPr lang="it-IT" i="1" dirty="0" err="1"/>
              <a:t>personne</a:t>
            </a:r>
            <a:r>
              <a:rPr lang="it-IT" i="1" dirty="0"/>
              <a:t> </a:t>
            </a:r>
            <a:r>
              <a:rPr lang="it-IT" dirty="0"/>
              <a:t> et </a:t>
            </a:r>
            <a:r>
              <a:rPr lang="it-IT" i="1" dirty="0" err="1"/>
              <a:t>rien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fr-FR" dirty="0"/>
              <a:t>excluent tout déterminant : * le personne n’est venu/ *Mon rien n’est cassé</a:t>
            </a:r>
            <a:endParaRPr lang="it-IT" dirty="0"/>
          </a:p>
          <a:p>
            <a:r>
              <a:rPr lang="fr-FR" dirty="0"/>
              <a:t>excluent tout qualificatif : *Je ne connais personne gentil ; *Je ne vois rien nouveau</a:t>
            </a:r>
            <a:endParaRPr lang="it-IT" dirty="0"/>
          </a:p>
          <a:p>
            <a:pPr lvl="1"/>
            <a:r>
              <a:rPr lang="fr-FR" dirty="0"/>
              <a:t>sauf au moyen de la préposition </a:t>
            </a:r>
            <a:r>
              <a:rPr lang="fr-FR" i="1" dirty="0"/>
              <a:t>de</a:t>
            </a:r>
            <a:r>
              <a:rPr lang="fr-FR" dirty="0"/>
              <a:t> : Je ne connais personne de gentil/ rien de nouveau (SP expansion du pronom)</a:t>
            </a:r>
            <a:endParaRPr lang="it-IT" dirty="0"/>
          </a:p>
          <a:p>
            <a:r>
              <a:rPr lang="fr-FR" dirty="0"/>
              <a:t>excluent les marques de nombre et de personne : en position de sujet, le verbe est au singulier et à la troisième personne du singulier.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9718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Aucun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Déterminant</a:t>
            </a:r>
            <a:r>
              <a:rPr lang="it-IT" dirty="0"/>
              <a:t> : </a:t>
            </a:r>
            <a:r>
              <a:rPr lang="it-IT" dirty="0" err="1"/>
              <a:t>devant</a:t>
            </a:r>
            <a:r>
              <a:rPr lang="it-IT" dirty="0"/>
              <a:t> un </a:t>
            </a:r>
            <a:r>
              <a:rPr lang="it-IT" dirty="0" err="1"/>
              <a:t>nom</a:t>
            </a:r>
            <a:endParaRPr lang="it-IT" dirty="0"/>
          </a:p>
          <a:p>
            <a:pPr lvl="1"/>
            <a:r>
              <a:rPr lang="fr-FR" i="1" dirty="0"/>
              <a:t>Aucun</a:t>
            </a:r>
            <a:r>
              <a:rPr lang="fr-FR" dirty="0"/>
              <a:t> suspect </a:t>
            </a:r>
            <a:r>
              <a:rPr lang="fr-FR" i="1" dirty="0"/>
              <a:t>n</a:t>
            </a:r>
            <a:r>
              <a:rPr lang="fr-FR" dirty="0"/>
              <a:t>’a été identifié.</a:t>
            </a:r>
            <a:endParaRPr lang="it-IT" dirty="0"/>
          </a:p>
          <a:p>
            <a:pPr lvl="1"/>
            <a:r>
              <a:rPr lang="fr-FR" dirty="0"/>
              <a:t>Le livre </a:t>
            </a:r>
            <a:r>
              <a:rPr lang="fr-FR" i="1" dirty="0"/>
              <a:t>n</a:t>
            </a:r>
            <a:r>
              <a:rPr lang="fr-FR" dirty="0"/>
              <a:t>'a eu </a:t>
            </a:r>
            <a:r>
              <a:rPr lang="fr-FR" i="1" dirty="0"/>
              <a:t>aucun</a:t>
            </a:r>
            <a:r>
              <a:rPr lang="fr-FR" dirty="0"/>
              <a:t> succès en Angleterre.</a:t>
            </a:r>
            <a:endParaRPr lang="it-IT" dirty="0"/>
          </a:p>
          <a:p>
            <a:pPr lvl="1"/>
            <a:r>
              <a:rPr lang="fr-FR" dirty="0"/>
              <a:t>On </a:t>
            </a:r>
            <a:r>
              <a:rPr lang="fr-FR" i="1" dirty="0"/>
              <a:t>ne</a:t>
            </a:r>
            <a:r>
              <a:rPr lang="fr-FR" dirty="0"/>
              <a:t> peut comparer cette œuvre à </a:t>
            </a:r>
            <a:r>
              <a:rPr lang="fr-FR" i="1" dirty="0"/>
              <a:t>aucune</a:t>
            </a:r>
            <a:r>
              <a:rPr lang="fr-FR" dirty="0"/>
              <a:t> autre.</a:t>
            </a:r>
            <a:endParaRPr lang="it-IT" dirty="0"/>
          </a:p>
          <a:p>
            <a:pPr lvl="1"/>
            <a:r>
              <a:rPr lang="fr-FR" dirty="0"/>
              <a:t>Elle n’est venue à aucun moment.</a:t>
            </a:r>
          </a:p>
          <a:p>
            <a:r>
              <a:rPr lang="it-IT" i="1" dirty="0" err="1"/>
              <a:t>Aucun</a:t>
            </a:r>
            <a:r>
              <a:rPr lang="it-IT" dirty="0"/>
              <a:t>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aussi</a:t>
            </a:r>
            <a:r>
              <a:rPr lang="it-IT" dirty="0"/>
              <a:t> </a:t>
            </a:r>
            <a:r>
              <a:rPr lang="it-IT" dirty="0" err="1"/>
              <a:t>être</a:t>
            </a:r>
            <a:r>
              <a:rPr lang="it-IT" dirty="0"/>
              <a:t> </a:t>
            </a:r>
            <a:r>
              <a:rPr lang="it-IT" dirty="0" err="1"/>
              <a:t>employé</a:t>
            </a:r>
            <a:r>
              <a:rPr lang="it-IT" dirty="0"/>
              <a:t> </a:t>
            </a:r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pronom</a:t>
            </a:r>
            <a:endParaRPr lang="it-IT" dirty="0"/>
          </a:p>
          <a:p>
            <a:pPr lvl="1"/>
            <a:r>
              <a:rPr lang="fr-FR" dirty="0"/>
              <a:t>Aucun n’a été identifié.</a:t>
            </a:r>
            <a:endParaRPr lang="it-IT" dirty="0"/>
          </a:p>
          <a:p>
            <a:pPr lvl="1"/>
            <a:r>
              <a:rPr lang="fr-FR" dirty="0"/>
              <a:t>Je n’en ai acheté aucun.</a:t>
            </a:r>
            <a:endParaRPr lang="it-IT" dirty="0"/>
          </a:p>
          <a:p>
            <a:pPr lvl="1"/>
            <a:r>
              <a:rPr lang="fr-FR" dirty="0"/>
              <a:t>Je n’ai parlé à aucun d’entre eux.</a:t>
            </a:r>
          </a:p>
          <a:p>
            <a:pPr lvl="1"/>
            <a:endParaRPr lang="fr-FR" dirty="0"/>
          </a:p>
          <a:p>
            <a:pPr lvl="1"/>
            <a:r>
              <a:rPr lang="it-IT" dirty="0"/>
              <a:t>(</a:t>
            </a:r>
            <a:r>
              <a:rPr lang="it-IT" i="1" dirty="0" err="1"/>
              <a:t>nul</a:t>
            </a:r>
            <a:r>
              <a:rPr lang="it-IT" i="1" dirty="0"/>
              <a:t> </a:t>
            </a:r>
            <a:r>
              <a:rPr lang="it-IT" dirty="0" err="1"/>
              <a:t>synonyme</a:t>
            </a:r>
            <a:r>
              <a:rPr lang="it-IT" dirty="0"/>
              <a:t> de </a:t>
            </a:r>
            <a:r>
              <a:rPr lang="it-IT" i="1" dirty="0" err="1"/>
              <a:t>aucun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un </a:t>
            </a:r>
            <a:r>
              <a:rPr lang="it-IT" dirty="0" err="1"/>
              <a:t>registre</a:t>
            </a:r>
            <a:r>
              <a:rPr lang="it-IT" dirty="0"/>
              <a:t> </a:t>
            </a:r>
            <a:r>
              <a:rPr lang="it-IT" dirty="0" err="1"/>
              <a:t>soutenu</a:t>
            </a:r>
            <a:r>
              <a:rPr lang="it-IT" dirty="0"/>
              <a:t>; </a:t>
            </a:r>
            <a:r>
              <a:rPr lang="it-IT" i="1" dirty="0" err="1"/>
              <a:t>nul</a:t>
            </a:r>
            <a:r>
              <a:rPr lang="it-IT" i="1" dirty="0"/>
              <a:t> </a:t>
            </a:r>
            <a:r>
              <a:rPr lang="it-IT" dirty="0" err="1"/>
              <a:t>pronom</a:t>
            </a:r>
            <a:r>
              <a:rPr lang="it-IT" i="1" dirty="0"/>
              <a:t> </a:t>
            </a:r>
            <a:r>
              <a:rPr lang="it-IT" dirty="0"/>
              <a:t>ne s’</a:t>
            </a:r>
            <a:r>
              <a:rPr lang="it-IT" dirty="0" err="1"/>
              <a:t>emploie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en position </a:t>
            </a:r>
            <a:r>
              <a:rPr lang="it-IT" dirty="0" err="1"/>
              <a:t>sujet</a:t>
            </a:r>
            <a:r>
              <a:rPr lang="it-IT" dirty="0"/>
              <a:t>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5689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Propriétés</a:t>
            </a:r>
            <a:r>
              <a:rPr lang="it-IT" dirty="0"/>
              <a:t> </a:t>
            </a:r>
            <a:r>
              <a:rPr lang="it-IT" dirty="0" err="1"/>
              <a:t>syntaxiques</a:t>
            </a:r>
            <a:r>
              <a:rPr lang="it-IT" dirty="0"/>
              <a:t> de </a:t>
            </a:r>
            <a:r>
              <a:rPr lang="it-IT" i="1" dirty="0" err="1"/>
              <a:t>aucun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fr-FR" dirty="0"/>
              <a:t>exclue tout autre déterminant: *aucun mes amis n’est venu, </a:t>
            </a:r>
          </a:p>
          <a:p>
            <a:pPr lvl="1"/>
            <a:r>
              <a:rPr lang="fr-FR" dirty="0"/>
              <a:t>sauf précédé de la préposition </a:t>
            </a:r>
            <a:r>
              <a:rPr lang="fr-FR" i="1" dirty="0"/>
              <a:t>de </a:t>
            </a:r>
            <a:r>
              <a:rPr lang="fr-FR" dirty="0"/>
              <a:t> (SP expansion du pronom): </a:t>
            </a:r>
            <a:r>
              <a:rPr lang="fr-FR" i="1" dirty="0"/>
              <a:t>aucun de mes amis</a:t>
            </a:r>
            <a:r>
              <a:rPr lang="fr-FR" dirty="0"/>
              <a:t> ; </a:t>
            </a:r>
            <a:r>
              <a:rPr lang="fr-FR" i="1" dirty="0"/>
              <a:t>aucun de ces éléments</a:t>
            </a:r>
            <a:r>
              <a:rPr lang="fr-FR" dirty="0"/>
              <a:t> ; </a:t>
            </a:r>
            <a:r>
              <a:rPr lang="fr-FR" i="1" dirty="0"/>
              <a:t>aucun de nous</a:t>
            </a:r>
            <a:r>
              <a:rPr lang="fr-FR" dirty="0"/>
              <a:t>…</a:t>
            </a:r>
            <a:endParaRPr lang="it-IT" dirty="0"/>
          </a:p>
          <a:p>
            <a:r>
              <a:rPr lang="fr-FR" dirty="0"/>
              <a:t>impose la troisième personne du singulier.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51326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adverbes</a:t>
            </a:r>
            <a:r>
              <a:rPr lang="it-IT" dirty="0"/>
              <a:t> </a:t>
            </a:r>
            <a:r>
              <a:rPr lang="it-IT" i="1" dirty="0" err="1"/>
              <a:t>jamais</a:t>
            </a:r>
            <a:r>
              <a:rPr lang="it-IT" dirty="0"/>
              <a:t>, </a:t>
            </a:r>
            <a:r>
              <a:rPr lang="it-IT" i="1" dirty="0"/>
              <a:t>nulle part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Je </a:t>
            </a:r>
            <a:r>
              <a:rPr lang="fr-FR" b="1" dirty="0"/>
              <a:t>ne</a:t>
            </a:r>
            <a:r>
              <a:rPr lang="fr-FR" dirty="0"/>
              <a:t> pars </a:t>
            </a:r>
            <a:r>
              <a:rPr lang="fr-FR" b="1" dirty="0"/>
              <a:t>nulle part.</a:t>
            </a:r>
            <a:endParaRPr lang="fr-FR" dirty="0"/>
          </a:p>
          <a:p>
            <a:pPr lvl="1"/>
            <a:r>
              <a:rPr lang="fr-FR" dirty="0"/>
              <a:t>Je pars quelque part.</a:t>
            </a:r>
            <a:endParaRPr lang="it-IT" dirty="0"/>
          </a:p>
          <a:p>
            <a:r>
              <a:rPr lang="fr-FR" dirty="0"/>
              <a:t>Je </a:t>
            </a:r>
            <a:r>
              <a:rPr lang="fr-FR" b="1" dirty="0"/>
              <a:t>ne</a:t>
            </a:r>
            <a:r>
              <a:rPr lang="fr-FR" dirty="0"/>
              <a:t> l’ai trouvé </a:t>
            </a:r>
            <a:r>
              <a:rPr lang="fr-FR" b="1" dirty="0"/>
              <a:t>nulle part.</a:t>
            </a:r>
            <a:r>
              <a:rPr lang="it-IT" dirty="0"/>
              <a:t> </a:t>
            </a:r>
          </a:p>
          <a:p>
            <a:pPr lvl="1"/>
            <a:r>
              <a:rPr lang="fr-FR" dirty="0"/>
              <a:t>Je l’ai cherché partout.</a:t>
            </a:r>
            <a:r>
              <a:rPr lang="it-IT" dirty="0"/>
              <a:t> </a:t>
            </a:r>
          </a:p>
          <a:p>
            <a:pPr lvl="1"/>
            <a:endParaRPr lang="it-IT" dirty="0"/>
          </a:p>
          <a:p>
            <a:r>
              <a:rPr lang="fr-FR" dirty="0"/>
              <a:t>Tu vas </a:t>
            </a:r>
            <a:r>
              <a:rPr lang="fr-FR" u="sng" dirty="0"/>
              <a:t>parfois</a:t>
            </a:r>
            <a:r>
              <a:rPr lang="fr-FR" dirty="0"/>
              <a:t> à la bibliothèque ?</a:t>
            </a:r>
          </a:p>
          <a:p>
            <a:r>
              <a:rPr lang="fr-FR" dirty="0"/>
              <a:t> 	Je </a:t>
            </a:r>
            <a:r>
              <a:rPr lang="fr-FR" b="1" dirty="0"/>
              <a:t>n</a:t>
            </a:r>
            <a:r>
              <a:rPr lang="fr-FR" dirty="0"/>
              <a:t>e vais </a:t>
            </a:r>
            <a:r>
              <a:rPr lang="fr-FR" b="1" dirty="0"/>
              <a:t>jamais </a:t>
            </a:r>
            <a:r>
              <a:rPr lang="fr-FR" dirty="0"/>
              <a:t> à la bibliothèque. </a:t>
            </a:r>
            <a:endParaRPr lang="it-IT" dirty="0"/>
          </a:p>
          <a:p>
            <a:r>
              <a:rPr lang="fr-FR" dirty="0"/>
              <a:t>Tu te couches </a:t>
            </a:r>
            <a:r>
              <a:rPr lang="fr-FR" u="sng" dirty="0"/>
              <a:t>toujours</a:t>
            </a:r>
            <a:r>
              <a:rPr lang="fr-FR" dirty="0"/>
              <a:t> à la même heure ?</a:t>
            </a:r>
            <a:r>
              <a:rPr lang="it-IT" dirty="0"/>
              <a:t> </a:t>
            </a:r>
          </a:p>
          <a:p>
            <a:r>
              <a:rPr lang="fr-FR" dirty="0"/>
              <a:t> 	Je </a:t>
            </a:r>
            <a:r>
              <a:rPr lang="fr-FR" b="1" dirty="0"/>
              <a:t>ne</a:t>
            </a:r>
            <a:r>
              <a:rPr lang="fr-FR" dirty="0"/>
              <a:t> me couche </a:t>
            </a:r>
            <a:r>
              <a:rPr lang="fr-FR" b="1" dirty="0"/>
              <a:t>jamais</a:t>
            </a:r>
            <a:r>
              <a:rPr lang="fr-FR" dirty="0"/>
              <a:t> à la même heure.</a:t>
            </a:r>
            <a:endParaRPr lang="it-IT" dirty="0"/>
          </a:p>
          <a:p>
            <a:r>
              <a:rPr lang="fr-FR" dirty="0"/>
              <a:t>J’ai </a:t>
            </a:r>
            <a:r>
              <a:rPr lang="fr-FR" u="sng" dirty="0"/>
              <a:t>déjà</a:t>
            </a:r>
            <a:r>
              <a:rPr lang="fr-FR" dirty="0"/>
              <a:t> lu les livres d’Elena Ferrante.</a:t>
            </a:r>
            <a:r>
              <a:rPr lang="it-IT" dirty="0"/>
              <a:t> </a:t>
            </a:r>
          </a:p>
          <a:p>
            <a:r>
              <a:rPr lang="fr-FR" dirty="0"/>
              <a:t> 	Je </a:t>
            </a:r>
            <a:r>
              <a:rPr lang="fr-FR" b="1" dirty="0"/>
              <a:t>n’</a:t>
            </a:r>
            <a:r>
              <a:rPr lang="fr-FR" dirty="0"/>
              <a:t>ai </a:t>
            </a:r>
            <a:r>
              <a:rPr lang="fr-FR" b="1" dirty="0"/>
              <a:t>jamais</a:t>
            </a:r>
            <a:r>
              <a:rPr lang="fr-FR" dirty="0"/>
              <a:t> lu les livres d’Elena Ferrante.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 	</a:t>
            </a:r>
            <a:r>
              <a:rPr lang="it-IT" dirty="0" err="1"/>
              <a:t>Jamais</a:t>
            </a:r>
            <a:r>
              <a:rPr lang="it-IT" dirty="0"/>
              <a:t> je n’ai </a:t>
            </a:r>
            <a:r>
              <a:rPr lang="it-IT" dirty="0" err="1"/>
              <a:t>lu</a:t>
            </a:r>
            <a:r>
              <a:rPr lang="it-IT" dirty="0"/>
              <a:t> </a:t>
            </a:r>
            <a:r>
              <a:rPr lang="it-IT" dirty="0" err="1"/>
              <a:t>ses</a:t>
            </a:r>
            <a:r>
              <a:rPr lang="it-IT" dirty="0"/>
              <a:t> </a:t>
            </a:r>
            <a:r>
              <a:rPr lang="it-IT" dirty="0" err="1"/>
              <a:t>livres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4123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20527" y="3284830"/>
            <a:ext cx="8229600" cy="990600"/>
          </a:xfrm>
        </p:spPr>
        <p:txBody>
          <a:bodyPr anchor="ctr"/>
          <a:lstStyle/>
          <a:p>
            <a:pPr algn="ctr"/>
            <a:r>
              <a:rPr lang="it-IT" dirty="0"/>
              <a:t>NON OU PAS?</a:t>
            </a:r>
          </a:p>
        </p:txBody>
      </p:sp>
    </p:spTree>
    <p:extLst>
      <p:ext uri="{BB962C8B-B14F-4D97-AF65-F5344CB8AC3E}">
        <p14:creationId xmlns:p14="http://schemas.microsoft.com/office/powerpoint/2010/main" val="665849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Emplois</a:t>
            </a:r>
            <a:r>
              <a:rPr lang="it-IT" dirty="0"/>
              <a:t> de NON </a:t>
            </a:r>
            <a:r>
              <a:rPr lang="it-IT" dirty="0" err="1"/>
              <a:t>seul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NON : </a:t>
            </a:r>
            <a:r>
              <a:rPr lang="it-IT" dirty="0" err="1"/>
              <a:t>réduction</a:t>
            </a:r>
            <a:r>
              <a:rPr lang="it-IT" dirty="0"/>
              <a:t> d’une </a:t>
            </a:r>
            <a:r>
              <a:rPr lang="it-IT" dirty="0" err="1"/>
              <a:t>phrase</a:t>
            </a:r>
            <a:r>
              <a:rPr lang="it-IT" dirty="0"/>
              <a:t> </a:t>
            </a:r>
            <a:r>
              <a:rPr lang="it-IT" dirty="0" err="1"/>
              <a:t>négative</a:t>
            </a:r>
            <a:r>
              <a:rPr lang="it-IT" dirty="0"/>
              <a:t>:</a:t>
            </a:r>
          </a:p>
          <a:p>
            <a:pPr lvl="1"/>
            <a:r>
              <a:rPr lang="fr-FR" dirty="0"/>
              <a:t>Tu as vu </a:t>
            </a:r>
            <a:r>
              <a:rPr lang="fr-FR" i="1" dirty="0"/>
              <a:t>Jules et Jim </a:t>
            </a:r>
            <a:r>
              <a:rPr lang="fr-FR" dirty="0"/>
              <a:t>? Je l’ai vu -&gt; </a:t>
            </a:r>
            <a:r>
              <a:rPr lang="fr-FR" i="1" dirty="0"/>
              <a:t>Oui</a:t>
            </a:r>
            <a:endParaRPr lang="it-IT" i="1" dirty="0"/>
          </a:p>
          <a:p>
            <a:pPr lvl="1"/>
            <a:r>
              <a:rPr lang="fr-FR" dirty="0"/>
              <a:t> 			     Je ne l’ai pas vu -&gt; </a:t>
            </a:r>
            <a:r>
              <a:rPr lang="fr-FR" i="1" dirty="0"/>
              <a:t>Non</a:t>
            </a:r>
            <a:r>
              <a:rPr lang="fr-FR" dirty="0"/>
              <a:t> </a:t>
            </a:r>
            <a:endParaRPr lang="it-IT" dirty="0"/>
          </a:p>
          <a:p>
            <a:r>
              <a:rPr lang="it-IT" dirty="0"/>
              <a:t>“un </a:t>
            </a:r>
            <a:r>
              <a:rPr lang="it-IT" dirty="0" err="1"/>
              <a:t>mot</a:t>
            </a:r>
            <a:r>
              <a:rPr lang="it-IT" dirty="0"/>
              <a:t> </a:t>
            </a:r>
            <a:r>
              <a:rPr lang="it-IT" dirty="0" err="1"/>
              <a:t>phrase</a:t>
            </a:r>
            <a:r>
              <a:rPr lang="it-IT" dirty="0"/>
              <a:t>” :</a:t>
            </a:r>
          </a:p>
          <a:p>
            <a:pPr lvl="1"/>
            <a:r>
              <a:rPr lang="fr-FR" dirty="0"/>
              <a:t>Renaud adore jouer avec les enfants, Marie non.</a:t>
            </a:r>
            <a:r>
              <a:rPr lang="it-IT" dirty="0"/>
              <a:t> </a:t>
            </a:r>
          </a:p>
          <a:p>
            <a:pPr lvl="1"/>
            <a:r>
              <a:rPr lang="it-IT" dirty="0"/>
              <a:t>Elle m’a </a:t>
            </a:r>
            <a:r>
              <a:rPr lang="it-IT" dirty="0" err="1"/>
              <a:t>dit</a:t>
            </a:r>
            <a:r>
              <a:rPr lang="it-IT" dirty="0"/>
              <a:t> </a:t>
            </a:r>
            <a:r>
              <a:rPr lang="it-IT" dirty="0" err="1"/>
              <a:t>que</a:t>
            </a:r>
            <a:r>
              <a:rPr lang="it-IT" dirty="0"/>
              <a:t> non.</a:t>
            </a:r>
          </a:p>
          <a:p>
            <a:r>
              <a:rPr lang="it-IT" dirty="0" err="1"/>
              <a:t>Comme</a:t>
            </a:r>
            <a:r>
              <a:rPr lang="it-IT" dirty="0"/>
              <a:t> </a:t>
            </a:r>
            <a:r>
              <a:rPr lang="it-IT" dirty="0" err="1"/>
              <a:t>préfixe</a:t>
            </a:r>
            <a:r>
              <a:rPr lang="it-IT" dirty="0"/>
              <a:t> </a:t>
            </a:r>
            <a:r>
              <a:rPr lang="it-IT" dirty="0" err="1"/>
              <a:t>négatif</a:t>
            </a:r>
            <a:r>
              <a:rPr lang="it-IT" dirty="0"/>
              <a:t> </a:t>
            </a:r>
            <a:r>
              <a:rPr lang="it-IT" dirty="0" err="1"/>
              <a:t>devant</a:t>
            </a:r>
            <a:r>
              <a:rPr lang="it-IT" dirty="0"/>
              <a:t> un </a:t>
            </a:r>
            <a:r>
              <a:rPr lang="it-IT" dirty="0" err="1"/>
              <a:t>substantif</a:t>
            </a:r>
            <a:endParaRPr lang="it-IT" dirty="0"/>
          </a:p>
          <a:p>
            <a:pPr lvl="1"/>
            <a:r>
              <a:rPr lang="it-IT" dirty="0"/>
              <a:t>La non-</a:t>
            </a:r>
            <a:r>
              <a:rPr lang="it-IT" dirty="0" err="1"/>
              <a:t>assistance</a:t>
            </a:r>
            <a:r>
              <a:rPr lang="it-IT" dirty="0"/>
              <a:t> à </a:t>
            </a:r>
            <a:r>
              <a:rPr lang="it-IT" dirty="0" err="1"/>
              <a:t>personne</a:t>
            </a:r>
            <a:r>
              <a:rPr lang="it-IT" dirty="0"/>
              <a:t> en </a:t>
            </a:r>
            <a:r>
              <a:rPr lang="it-IT" dirty="0" err="1"/>
              <a:t>danger</a:t>
            </a:r>
            <a:endParaRPr lang="it-IT" dirty="0"/>
          </a:p>
          <a:p>
            <a:pPr lvl="1"/>
            <a:r>
              <a:rPr lang="it-IT" dirty="0"/>
              <a:t>La non-</a:t>
            </a:r>
            <a:r>
              <a:rPr lang="it-IT" dirty="0" err="1"/>
              <a:t>violence</a:t>
            </a:r>
            <a:endParaRPr lang="it-IT" dirty="0"/>
          </a:p>
          <a:p>
            <a:r>
              <a:rPr lang="it-IT" dirty="0" err="1"/>
              <a:t>Moi</a:t>
            </a:r>
            <a:r>
              <a:rPr lang="it-IT" dirty="0"/>
              <a:t> non plus</a:t>
            </a:r>
          </a:p>
          <a:p>
            <a:r>
              <a:rPr lang="it-IT" dirty="0"/>
              <a:t>Non </a:t>
            </a:r>
            <a:r>
              <a:rPr lang="it-IT" dirty="0" err="1"/>
              <a:t>seulement</a:t>
            </a:r>
            <a:r>
              <a:rPr lang="mr-IN" dirty="0"/>
              <a:t>…</a:t>
            </a:r>
            <a:r>
              <a:rPr lang="fr-FR" dirty="0"/>
              <a:t>. Mais aussi/encore</a:t>
            </a:r>
          </a:p>
          <a:p>
            <a:pPr lvl="1"/>
            <a:r>
              <a:rPr lang="fr-FR" dirty="0"/>
              <a:t>Non seulement il fume, mais aussi il boit.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47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err="1"/>
              <a:t>négation</a:t>
            </a:r>
            <a:r>
              <a:rPr lang="it-IT" dirty="0"/>
              <a:t> est une </a:t>
            </a:r>
            <a:r>
              <a:rPr lang="it-IT" dirty="0" err="1"/>
              <a:t>modalité</a:t>
            </a:r>
            <a:r>
              <a:rPr lang="it-IT" dirty="0"/>
              <a:t> d’</a:t>
            </a:r>
            <a:r>
              <a:rPr lang="it-IT" dirty="0" err="1"/>
              <a:t>énoncé</a:t>
            </a:r>
            <a:r>
              <a:rPr lang="it-IT" dirty="0"/>
              <a:t>, et </a:t>
            </a:r>
            <a:r>
              <a:rPr lang="it-IT" dirty="0" err="1"/>
              <a:t>peut</a:t>
            </a:r>
            <a:r>
              <a:rPr lang="it-IT" dirty="0"/>
              <a:t> se </a:t>
            </a:r>
            <a:r>
              <a:rPr lang="it-IT" dirty="0" err="1"/>
              <a:t>retrouver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types</a:t>
            </a:r>
            <a:r>
              <a:rPr lang="it-IT" dirty="0"/>
              <a:t> de </a:t>
            </a:r>
            <a:r>
              <a:rPr lang="it-IT" dirty="0" err="1"/>
              <a:t>phrases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La porte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fermée</a:t>
            </a:r>
            <a:r>
              <a:rPr lang="it-IT" dirty="0"/>
              <a:t>. (</a:t>
            </a:r>
            <a:r>
              <a:rPr lang="it-IT" dirty="0" err="1"/>
              <a:t>déclarative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Ne </a:t>
            </a:r>
            <a:r>
              <a:rPr lang="it-IT" dirty="0" err="1"/>
              <a:t>fermez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la porte. (</a:t>
            </a:r>
            <a:r>
              <a:rPr lang="it-IT" dirty="0" err="1"/>
              <a:t>impérative</a:t>
            </a:r>
            <a:r>
              <a:rPr lang="it-IT" dirty="0"/>
              <a:t>)</a:t>
            </a:r>
          </a:p>
          <a:p>
            <a:pPr lvl="1"/>
            <a:r>
              <a:rPr lang="it-IT" dirty="0"/>
              <a:t>La porte n’est-elle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fermée</a:t>
            </a:r>
            <a:r>
              <a:rPr lang="it-IT" dirty="0"/>
              <a:t>? (interrogative)</a:t>
            </a:r>
          </a:p>
          <a:p>
            <a:pPr lvl="1"/>
            <a:r>
              <a:rPr lang="it-IT" dirty="0"/>
              <a:t>La porte n’est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fermée</a:t>
            </a:r>
            <a:r>
              <a:rPr lang="it-IT" dirty="0"/>
              <a:t>! (</a:t>
            </a:r>
            <a:r>
              <a:rPr lang="it-IT" dirty="0" err="1"/>
              <a:t>exclamative</a:t>
            </a:r>
            <a:r>
              <a:rPr lang="it-IT" dirty="0"/>
              <a:t>)</a:t>
            </a:r>
          </a:p>
          <a:p>
            <a:pPr lvl="1"/>
            <a:endParaRPr lang="it-IT" dirty="0"/>
          </a:p>
          <a:p>
            <a:r>
              <a:rPr lang="it-IT" dirty="0" err="1"/>
              <a:t>Nier</a:t>
            </a:r>
            <a:r>
              <a:rPr lang="it-IT" dirty="0"/>
              <a:t>, </a:t>
            </a:r>
            <a:r>
              <a:rPr lang="it-IT" dirty="0" err="1"/>
              <a:t>réfuter</a:t>
            </a:r>
            <a:r>
              <a:rPr lang="it-IT" dirty="0"/>
              <a:t>, </a:t>
            </a:r>
            <a:r>
              <a:rPr lang="it-IT" dirty="0" err="1"/>
              <a:t>exprimer</a:t>
            </a:r>
            <a:r>
              <a:rPr lang="it-IT" dirty="0"/>
              <a:t> un </a:t>
            </a:r>
            <a:r>
              <a:rPr lang="it-IT" dirty="0" err="1"/>
              <a:t>doute</a:t>
            </a:r>
            <a:r>
              <a:rPr lang="it-IT" dirty="0"/>
              <a:t>, une </a:t>
            </a:r>
            <a:r>
              <a:rPr lang="it-IT" dirty="0" err="1"/>
              <a:t>ignorance</a:t>
            </a:r>
            <a:r>
              <a:rPr lang="it-IT" dirty="0"/>
              <a:t>, s’</a:t>
            </a:r>
            <a:r>
              <a:rPr lang="it-IT" dirty="0" err="1"/>
              <a:t>affirmer</a:t>
            </a:r>
            <a:r>
              <a:rPr lang="it-IT" dirty="0"/>
              <a:t>, </a:t>
            </a:r>
            <a:r>
              <a:rPr lang="it-IT" dirty="0" err="1"/>
              <a:t>atténuer</a:t>
            </a:r>
            <a:r>
              <a:rPr lang="it-IT" dirty="0"/>
              <a:t> </a:t>
            </a:r>
            <a:r>
              <a:rPr lang="it-IT" dirty="0" err="1"/>
              <a:t>etc</a:t>
            </a:r>
            <a:r>
              <a:rPr lang="mr-IN" dirty="0"/>
              <a:t>…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0043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Emploi</a:t>
            </a:r>
            <a:r>
              <a:rPr lang="it-IT" dirty="0"/>
              <a:t> de PAS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err="1"/>
              <a:t>Dans</a:t>
            </a:r>
            <a:r>
              <a:rPr lang="it-IT" dirty="0"/>
              <a:t> une </a:t>
            </a:r>
            <a:r>
              <a:rPr lang="it-IT" dirty="0" err="1"/>
              <a:t>réponse</a:t>
            </a:r>
            <a:r>
              <a:rPr lang="it-IT" dirty="0"/>
              <a:t> </a:t>
            </a:r>
            <a:r>
              <a:rPr lang="it-IT" dirty="0" err="1"/>
              <a:t>négative</a:t>
            </a:r>
            <a:r>
              <a:rPr lang="it-IT" dirty="0"/>
              <a:t> </a:t>
            </a:r>
            <a:r>
              <a:rPr lang="it-IT" dirty="0" err="1"/>
              <a:t>partielle</a:t>
            </a:r>
            <a:endParaRPr lang="it-IT" dirty="0"/>
          </a:p>
          <a:p>
            <a:pPr lvl="1"/>
            <a:r>
              <a:rPr lang="fr-FR" dirty="0"/>
              <a:t>Il est arrivé ? Pas encore (&gt; il n’est pas encore arrivé)</a:t>
            </a:r>
            <a:endParaRPr lang="it-IT" dirty="0"/>
          </a:p>
          <a:p>
            <a:pPr lvl="1"/>
            <a:r>
              <a:rPr lang="fr-FR" dirty="0"/>
              <a:t>Où est le chat ? Pas ici. (&gt; il n’est pas ici)</a:t>
            </a:r>
            <a:endParaRPr lang="it-IT" dirty="0"/>
          </a:p>
          <a:p>
            <a:pPr lvl="1"/>
            <a:r>
              <a:rPr lang="fr-FR" dirty="0"/>
              <a:t>Tu acceptes de m’accompagner ? Absolument pas (&gt; je n’accepte absolument pas)</a:t>
            </a:r>
            <a:endParaRPr lang="it-IT" dirty="0"/>
          </a:p>
          <a:p>
            <a:pPr lvl="1"/>
            <a:r>
              <a:rPr lang="fr-FR" dirty="0"/>
              <a:t>Tu es triste ? Pas du tout. (&gt; je ne suis pas du tout triste)</a:t>
            </a:r>
            <a:endParaRPr lang="it-IT" dirty="0"/>
          </a:p>
          <a:p>
            <a:pPr lvl="1"/>
            <a:r>
              <a:rPr lang="fr-FR" i="1" dirty="0"/>
              <a:t>Pas beaucoup, pas le moins du monde, </a:t>
            </a:r>
            <a:r>
              <a:rPr lang="fr-FR" i="1" dirty="0" err="1"/>
              <a:t>etc</a:t>
            </a:r>
            <a:r>
              <a:rPr lang="it-IT" dirty="0"/>
              <a:t> </a:t>
            </a:r>
          </a:p>
          <a:p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phrases</a:t>
            </a:r>
            <a:r>
              <a:rPr lang="it-IT" dirty="0"/>
              <a:t> </a:t>
            </a:r>
            <a:r>
              <a:rPr lang="it-IT" dirty="0" err="1"/>
              <a:t>nominales</a:t>
            </a:r>
            <a:endParaRPr lang="it-IT" dirty="0"/>
          </a:p>
          <a:p>
            <a:pPr lvl="1"/>
            <a:r>
              <a:rPr lang="fr-FR" dirty="0"/>
              <a:t>Pas de + nom : Pas d’histoires ! Pas de problèmes ! Pas de panique!</a:t>
            </a:r>
            <a:endParaRPr lang="it-IT" dirty="0"/>
          </a:p>
          <a:p>
            <a:pPr lvl="1"/>
            <a:r>
              <a:rPr lang="fr-FR" dirty="0"/>
              <a:t>Pas + SN : Pas la moindre idée ! </a:t>
            </a:r>
            <a:endParaRPr lang="it-IT" dirty="0"/>
          </a:p>
          <a:p>
            <a:pPr lvl="1"/>
            <a:r>
              <a:rPr lang="fr-FR" dirty="0"/>
              <a:t>Pas + adjectif : Pas croyable ! Pas possible! Pas très plausible.</a:t>
            </a:r>
            <a:endParaRPr lang="it-IT" dirty="0"/>
          </a:p>
          <a:p>
            <a:pPr lvl="1"/>
            <a:r>
              <a:rPr lang="fr-FR" dirty="0"/>
              <a:t>Pas + adverbe : Pas aujourd’hui. Pas maintenant. Pas comme ça.</a:t>
            </a:r>
            <a:endParaRPr lang="it-IT" dirty="0"/>
          </a:p>
          <a:p>
            <a:pPr lvl="1"/>
            <a:r>
              <a:rPr lang="fr-FR" dirty="0"/>
              <a:t>Pas + pronom : Pas lui. Pas moi/ Moi pas.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50401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Alternance</a:t>
            </a:r>
            <a:r>
              <a:rPr lang="it-IT" dirty="0"/>
              <a:t> non/</a:t>
            </a:r>
            <a:r>
              <a:rPr lang="it-IT" dirty="0" err="1"/>
              <a:t>pas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Après « ou », « et », </a:t>
            </a:r>
            <a:r>
              <a:rPr lang="fr-FR" i="1" dirty="0"/>
              <a:t>pas</a:t>
            </a:r>
            <a:r>
              <a:rPr lang="fr-FR" dirty="0"/>
              <a:t> et </a:t>
            </a:r>
            <a:r>
              <a:rPr lang="fr-FR" i="1" dirty="0"/>
              <a:t>non</a:t>
            </a:r>
            <a:r>
              <a:rPr lang="fr-FR" dirty="0"/>
              <a:t> s’alternent. </a:t>
            </a:r>
          </a:p>
          <a:p>
            <a:endParaRPr lang="it-IT" dirty="0"/>
          </a:p>
          <a:p>
            <a:pPr lvl="1"/>
            <a:r>
              <a:rPr lang="fr-FR" dirty="0"/>
              <a:t>Tu viens ou non ? Tu viens ou pas ? </a:t>
            </a:r>
            <a:endParaRPr lang="it-IT" dirty="0"/>
          </a:p>
          <a:p>
            <a:pPr lvl="1"/>
            <a:r>
              <a:rPr lang="fr-FR" dirty="0"/>
              <a:t>Prête ou non/ Prête ou pas, tu dois descendre immédiatement !</a:t>
            </a:r>
            <a:endParaRPr lang="it-IT" dirty="0"/>
          </a:p>
          <a:p>
            <a:pPr lvl="1"/>
            <a:r>
              <a:rPr lang="fr-FR" dirty="0"/>
              <a:t>Je l’ai oublié chez toi et non chez Antoine.</a:t>
            </a:r>
            <a:endParaRPr lang="it-IT" dirty="0"/>
          </a:p>
          <a:p>
            <a:pPr lvl="1"/>
            <a:r>
              <a:rPr lang="fr-FR" dirty="0"/>
              <a:t>  			 et pas chez Antoine.</a:t>
            </a:r>
          </a:p>
          <a:p>
            <a:pPr lvl="1"/>
            <a:r>
              <a:rPr lang="fr-FR" dirty="0"/>
              <a:t>« Je lui parlerai de mon amour et non de mes chagrins » (Laclos)</a:t>
            </a:r>
          </a:p>
          <a:p>
            <a:pPr lvl="1"/>
            <a:endParaRPr lang="fr-FR" dirty="0"/>
          </a:p>
          <a:p>
            <a:pPr marL="274320" lvl="1" indent="0">
              <a:buNone/>
            </a:pPr>
            <a:r>
              <a:rPr lang="fr-FR" dirty="0"/>
              <a:t> 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520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Négation</a:t>
            </a:r>
            <a:r>
              <a:rPr lang="it-IT" dirty="0"/>
              <a:t> </a:t>
            </a:r>
            <a:r>
              <a:rPr lang="it-IT" dirty="0" err="1"/>
              <a:t>lexicale</a:t>
            </a:r>
            <a:r>
              <a:rPr lang="it-IT" dirty="0"/>
              <a:t>/</a:t>
            </a:r>
            <a:r>
              <a:rPr lang="it-IT" dirty="0" err="1"/>
              <a:t>négation</a:t>
            </a:r>
            <a:r>
              <a:rPr lang="it-IT" dirty="0"/>
              <a:t> </a:t>
            </a:r>
            <a:r>
              <a:rPr lang="it-IT" dirty="0" err="1"/>
              <a:t>syntaxique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fr-FR" dirty="0"/>
              <a:t>Le musée est fermé ≠ Le musée n’est pas fermé = Le musée est ouvert</a:t>
            </a:r>
            <a:endParaRPr lang="it-IT" dirty="0"/>
          </a:p>
          <a:p>
            <a:r>
              <a:rPr lang="fr-FR" dirty="0"/>
              <a:t>Pauline sait la vérité ≠ Pauline ne sait pas la vérité = Pauline ignore la vérité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9465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57447"/>
            <a:ext cx="8229600" cy="990600"/>
          </a:xfrm>
        </p:spPr>
        <p:txBody>
          <a:bodyPr/>
          <a:lstStyle/>
          <a:p>
            <a:pPr algn="ctr"/>
            <a:r>
              <a:rPr lang="it-IT" dirty="0"/>
              <a:t>La </a:t>
            </a:r>
            <a:r>
              <a:rPr lang="it-IT" dirty="0" err="1"/>
              <a:t>portée</a:t>
            </a:r>
            <a:r>
              <a:rPr lang="it-IT" dirty="0"/>
              <a:t> de la </a:t>
            </a:r>
            <a:r>
              <a:rPr lang="it-IT" dirty="0" err="1"/>
              <a:t>négation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0698" y="1385454"/>
            <a:ext cx="8229600" cy="5239790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On distingue </a:t>
            </a:r>
            <a:r>
              <a:rPr lang="it-IT" dirty="0" err="1"/>
              <a:t>traditionnellement</a:t>
            </a:r>
            <a:r>
              <a:rPr lang="it-IT" dirty="0"/>
              <a:t> </a:t>
            </a:r>
            <a:r>
              <a:rPr lang="it-IT" dirty="0" err="1"/>
              <a:t>entre</a:t>
            </a:r>
            <a:r>
              <a:rPr lang="it-IT" dirty="0"/>
              <a:t> </a:t>
            </a:r>
            <a:r>
              <a:rPr lang="it-IT" b="1" dirty="0"/>
              <a:t>la </a:t>
            </a:r>
            <a:r>
              <a:rPr lang="it-IT" b="1" dirty="0" err="1"/>
              <a:t>négation</a:t>
            </a:r>
            <a:r>
              <a:rPr lang="it-IT" b="1" dirty="0"/>
              <a:t> totale</a:t>
            </a:r>
            <a:r>
              <a:rPr lang="it-IT" dirty="0"/>
              <a:t>, qui porte sur </a:t>
            </a:r>
            <a:r>
              <a:rPr lang="it-IT" dirty="0" err="1"/>
              <a:t>toute</a:t>
            </a:r>
            <a:r>
              <a:rPr lang="it-IT" dirty="0"/>
              <a:t> la </a:t>
            </a:r>
            <a:r>
              <a:rPr lang="it-IT" dirty="0" err="1"/>
              <a:t>proposition</a:t>
            </a:r>
            <a:r>
              <a:rPr lang="it-IT" dirty="0"/>
              <a:t> et </a:t>
            </a:r>
            <a:r>
              <a:rPr lang="it-IT" b="1" dirty="0"/>
              <a:t>la </a:t>
            </a:r>
            <a:r>
              <a:rPr lang="it-IT" b="1" dirty="0" err="1"/>
              <a:t>négation</a:t>
            </a:r>
            <a:r>
              <a:rPr lang="it-IT" b="1" dirty="0"/>
              <a:t> </a:t>
            </a:r>
            <a:r>
              <a:rPr lang="it-IT" b="1" dirty="0" err="1"/>
              <a:t>restreinte</a:t>
            </a:r>
            <a:r>
              <a:rPr lang="it-IT" b="1" dirty="0"/>
              <a:t> </a:t>
            </a:r>
            <a:r>
              <a:rPr lang="it-IT" b="1" dirty="0" err="1"/>
              <a:t>ou</a:t>
            </a:r>
            <a:r>
              <a:rPr lang="it-IT" b="1" dirty="0"/>
              <a:t> </a:t>
            </a:r>
            <a:r>
              <a:rPr lang="it-IT" b="1" dirty="0" err="1"/>
              <a:t>partielle</a:t>
            </a:r>
            <a:r>
              <a:rPr lang="it-IT" b="1" dirty="0"/>
              <a:t> </a:t>
            </a:r>
            <a:r>
              <a:rPr lang="it-IT" dirty="0"/>
              <a:t>qui porte sur un </a:t>
            </a:r>
            <a:r>
              <a:rPr lang="it-IT" dirty="0" err="1"/>
              <a:t>élément</a:t>
            </a:r>
            <a:r>
              <a:rPr lang="it-IT" dirty="0"/>
              <a:t> de la </a:t>
            </a:r>
            <a:r>
              <a:rPr lang="it-IT" dirty="0" err="1"/>
              <a:t>proposition</a:t>
            </a:r>
            <a:r>
              <a:rPr lang="it-IT" dirty="0"/>
              <a:t> (sur un </a:t>
            </a:r>
            <a:r>
              <a:rPr lang="it-IT" dirty="0" err="1"/>
              <a:t>constituant</a:t>
            </a:r>
            <a:r>
              <a:rPr lang="it-IT" dirty="0"/>
              <a:t> de la </a:t>
            </a:r>
            <a:r>
              <a:rPr lang="it-IT" dirty="0" err="1"/>
              <a:t>phrase</a:t>
            </a:r>
            <a:r>
              <a:rPr lang="it-IT" dirty="0"/>
              <a:t>): </a:t>
            </a:r>
          </a:p>
          <a:p>
            <a:pPr lvl="1"/>
            <a:r>
              <a:rPr lang="fr-FR" dirty="0"/>
              <a:t>Sur le verbe (totale)</a:t>
            </a:r>
            <a:endParaRPr lang="it-IT" dirty="0"/>
          </a:p>
          <a:p>
            <a:pPr lvl="2"/>
            <a:r>
              <a:rPr lang="fr-FR" dirty="0"/>
              <a:t>La violence </a:t>
            </a:r>
            <a:r>
              <a:rPr lang="fr-FR" i="1" dirty="0"/>
              <a:t>ne</a:t>
            </a:r>
            <a:r>
              <a:rPr lang="fr-FR" dirty="0"/>
              <a:t> </a:t>
            </a:r>
            <a:r>
              <a:rPr lang="fr-FR" u="sng" dirty="0"/>
              <a:t>résout</a:t>
            </a:r>
            <a:r>
              <a:rPr lang="fr-FR" dirty="0"/>
              <a:t> </a:t>
            </a:r>
            <a:r>
              <a:rPr lang="fr-FR" i="1" dirty="0"/>
              <a:t>pas</a:t>
            </a:r>
            <a:r>
              <a:rPr lang="fr-FR" dirty="0"/>
              <a:t> les problèmes. </a:t>
            </a:r>
            <a:endParaRPr lang="it-IT" dirty="0"/>
          </a:p>
          <a:p>
            <a:pPr lvl="1"/>
            <a:r>
              <a:rPr lang="fr-FR" dirty="0"/>
              <a:t>Sur le SN1ou le SN 2 (restreinte)</a:t>
            </a:r>
            <a:endParaRPr lang="it-IT" dirty="0"/>
          </a:p>
          <a:p>
            <a:pPr lvl="2"/>
            <a:r>
              <a:rPr lang="fr-FR" i="1" dirty="0"/>
              <a:t>Aucune</a:t>
            </a:r>
            <a:r>
              <a:rPr lang="fr-FR" dirty="0"/>
              <a:t> </a:t>
            </a:r>
            <a:r>
              <a:rPr lang="fr-FR" u="sng" dirty="0"/>
              <a:t>violence</a:t>
            </a:r>
            <a:r>
              <a:rPr lang="fr-FR" dirty="0"/>
              <a:t> ne résout les problèmes.</a:t>
            </a:r>
            <a:endParaRPr lang="it-IT" dirty="0"/>
          </a:p>
          <a:p>
            <a:pPr lvl="2"/>
            <a:r>
              <a:rPr lang="fr-FR" dirty="0"/>
              <a:t>La violence ne résout </a:t>
            </a:r>
            <a:r>
              <a:rPr lang="fr-FR" i="1" dirty="0"/>
              <a:t>aucun</a:t>
            </a:r>
            <a:r>
              <a:rPr lang="fr-FR" dirty="0"/>
              <a:t> </a:t>
            </a:r>
            <a:r>
              <a:rPr lang="fr-FR" u="sng" dirty="0"/>
              <a:t>problème.</a:t>
            </a:r>
          </a:p>
          <a:p>
            <a:pPr lvl="1"/>
            <a:r>
              <a:rPr lang="it-IT" dirty="0"/>
              <a:t>Sur un </a:t>
            </a:r>
            <a:r>
              <a:rPr lang="it-IT" dirty="0" err="1"/>
              <a:t>adverbe</a:t>
            </a:r>
            <a:r>
              <a:rPr lang="it-IT" dirty="0"/>
              <a:t> (</a:t>
            </a:r>
            <a:r>
              <a:rPr lang="it-IT" dirty="0" err="1"/>
              <a:t>restreinte</a:t>
            </a:r>
            <a:r>
              <a:rPr lang="it-IT" dirty="0"/>
              <a:t>)</a:t>
            </a:r>
          </a:p>
          <a:p>
            <a:pPr lvl="2"/>
            <a:r>
              <a:rPr lang="it-IT" dirty="0" err="1"/>
              <a:t>Cet</a:t>
            </a:r>
            <a:r>
              <a:rPr lang="it-IT" dirty="0"/>
              <a:t> enfant ne </a:t>
            </a:r>
            <a:r>
              <a:rPr lang="it-IT" dirty="0" err="1"/>
              <a:t>mange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u="sng" dirty="0" err="1"/>
              <a:t>beaucoup</a:t>
            </a:r>
            <a:r>
              <a:rPr lang="it-IT" dirty="0"/>
              <a:t>.</a:t>
            </a:r>
          </a:p>
          <a:p>
            <a:endParaRPr lang="it-IT" dirty="0"/>
          </a:p>
          <a:p>
            <a:r>
              <a:rPr lang="it-IT" dirty="0"/>
              <a:t>Mais la </a:t>
            </a:r>
            <a:r>
              <a:rPr lang="it-IT" dirty="0" err="1"/>
              <a:t>phrase</a:t>
            </a:r>
            <a:r>
              <a:rPr lang="it-IT" dirty="0"/>
              <a:t> “</a:t>
            </a:r>
            <a:r>
              <a:rPr lang="it-IT" dirty="0" err="1"/>
              <a:t>Romain</a:t>
            </a:r>
            <a:r>
              <a:rPr lang="it-IT" dirty="0"/>
              <a:t> n’a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été</a:t>
            </a:r>
            <a:r>
              <a:rPr lang="it-IT" dirty="0"/>
              <a:t> </a:t>
            </a:r>
            <a:r>
              <a:rPr lang="it-IT" dirty="0" err="1"/>
              <a:t>au</a:t>
            </a:r>
            <a:r>
              <a:rPr lang="it-IT" dirty="0"/>
              <a:t> </a:t>
            </a:r>
            <a:r>
              <a:rPr lang="it-IT" dirty="0" err="1"/>
              <a:t>cinéma</a:t>
            </a:r>
            <a:r>
              <a:rPr lang="it-IT" dirty="0"/>
              <a:t>”, </a:t>
            </a:r>
            <a:r>
              <a:rPr lang="it-IT" dirty="0" err="1"/>
              <a:t>formellement</a:t>
            </a:r>
            <a:r>
              <a:rPr lang="it-IT" dirty="0"/>
              <a:t> une </a:t>
            </a:r>
            <a:r>
              <a:rPr lang="it-IT" dirty="0" err="1"/>
              <a:t>négation</a:t>
            </a:r>
            <a:r>
              <a:rPr lang="it-IT" dirty="0"/>
              <a:t> totale, </a:t>
            </a:r>
            <a:r>
              <a:rPr lang="it-IT" dirty="0" err="1"/>
              <a:t>peut</a:t>
            </a:r>
            <a:r>
              <a:rPr lang="it-IT" dirty="0"/>
              <a:t>, en </a:t>
            </a:r>
            <a:r>
              <a:rPr lang="it-IT" dirty="0" err="1"/>
              <a:t>fonction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contexte</a:t>
            </a:r>
            <a:r>
              <a:rPr lang="it-IT" dirty="0"/>
              <a:t>, </a:t>
            </a:r>
            <a:r>
              <a:rPr lang="it-IT" dirty="0" err="1"/>
              <a:t>avoir</a:t>
            </a:r>
            <a:r>
              <a:rPr lang="it-IT" dirty="0"/>
              <a:t> </a:t>
            </a:r>
            <a:r>
              <a:rPr lang="it-IT" dirty="0" err="1"/>
              <a:t>deux</a:t>
            </a:r>
            <a:r>
              <a:rPr lang="it-IT" dirty="0"/>
              <a:t> </a:t>
            </a:r>
            <a:r>
              <a:rPr lang="it-IT" dirty="0" err="1"/>
              <a:t>interprétations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 </a:t>
            </a:r>
            <a:r>
              <a:rPr lang="it-IT" dirty="0">
                <a:sym typeface="Wingdings"/>
              </a:rPr>
              <a:t> </a:t>
            </a:r>
            <a:r>
              <a:rPr lang="fr-FR" dirty="0"/>
              <a:t>Il est faux que Romain ait été au cinéma. </a:t>
            </a:r>
            <a:r>
              <a:rPr lang="it-IT" dirty="0"/>
              <a:t> (totale)</a:t>
            </a:r>
          </a:p>
          <a:p>
            <a:pPr lvl="1"/>
            <a:r>
              <a:rPr lang="it-IT" dirty="0">
                <a:sym typeface="Wingdings"/>
              </a:rPr>
              <a:t> </a:t>
            </a:r>
            <a:r>
              <a:rPr lang="fr-FR" dirty="0"/>
              <a:t>Romain n’a pas été </a:t>
            </a:r>
            <a:r>
              <a:rPr lang="fr-FR" i="1" dirty="0"/>
              <a:t>au cinéma</a:t>
            </a:r>
            <a:r>
              <a:rPr lang="fr-FR" dirty="0"/>
              <a:t>, mais au musée.</a:t>
            </a:r>
            <a:r>
              <a:rPr lang="it-IT" dirty="0"/>
              <a:t> (</a:t>
            </a:r>
            <a:r>
              <a:rPr lang="it-IT" dirty="0" err="1"/>
              <a:t>restreinte</a:t>
            </a:r>
            <a:r>
              <a:rPr lang="it-IT" dirty="0"/>
              <a:t>)</a:t>
            </a:r>
          </a:p>
          <a:p>
            <a:r>
              <a:rPr lang="it-IT" dirty="0"/>
              <a:t>Le </a:t>
            </a:r>
            <a:r>
              <a:rPr lang="it-IT" dirty="0" err="1"/>
              <a:t>contexte</a:t>
            </a:r>
            <a:r>
              <a:rPr lang="it-IT" dirty="0"/>
              <a:t> </a:t>
            </a:r>
            <a:r>
              <a:rPr lang="it-IT" dirty="0" err="1"/>
              <a:t>permet</a:t>
            </a:r>
            <a:r>
              <a:rPr lang="it-IT" dirty="0"/>
              <a:t> de </a:t>
            </a:r>
            <a:r>
              <a:rPr lang="it-IT" dirty="0" err="1"/>
              <a:t>faire</a:t>
            </a:r>
            <a:r>
              <a:rPr lang="it-IT" dirty="0"/>
              <a:t> la </a:t>
            </a:r>
            <a:r>
              <a:rPr lang="it-IT" dirty="0" err="1"/>
              <a:t>différence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4620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FE8368-A2B8-0626-37F0-AAD32ADBB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21C2ED-E0BD-5729-E3FD-8EAC8D5F2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Une </a:t>
            </a:r>
            <a:r>
              <a:rPr lang="it-IT" dirty="0" err="1"/>
              <a:t>négation</a:t>
            </a:r>
            <a:r>
              <a:rPr lang="it-IT" dirty="0"/>
              <a:t> totale (</a:t>
            </a:r>
            <a:r>
              <a:rPr lang="it-IT" dirty="0" err="1"/>
              <a:t>négation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) </a:t>
            </a:r>
            <a:r>
              <a:rPr lang="it-IT" dirty="0" err="1"/>
              <a:t>peut</a:t>
            </a:r>
            <a:r>
              <a:rPr lang="it-IT" dirty="0"/>
              <a:t> </a:t>
            </a:r>
            <a:r>
              <a:rPr lang="it-IT" dirty="0" err="1"/>
              <a:t>cependant</a:t>
            </a:r>
            <a:r>
              <a:rPr lang="it-IT" dirty="0"/>
              <a:t> ne porter </a:t>
            </a:r>
            <a:r>
              <a:rPr lang="it-IT" dirty="0" err="1"/>
              <a:t>que</a:t>
            </a:r>
            <a:r>
              <a:rPr lang="it-IT" dirty="0"/>
              <a:t> sur un </a:t>
            </a:r>
            <a:r>
              <a:rPr lang="it-IT" dirty="0" err="1"/>
              <a:t>constituant</a:t>
            </a:r>
            <a:r>
              <a:rPr lang="it-IT" dirty="0"/>
              <a:t>, </a:t>
            </a:r>
            <a:r>
              <a:rPr lang="it-IT" dirty="0" err="1"/>
              <a:t>quand</a:t>
            </a:r>
            <a:r>
              <a:rPr lang="it-IT" dirty="0"/>
              <a:t> le </a:t>
            </a:r>
            <a:r>
              <a:rPr lang="it-IT" dirty="0" err="1"/>
              <a:t>verbe</a:t>
            </a:r>
            <a:r>
              <a:rPr lang="it-IT" dirty="0"/>
              <a:t> est </a:t>
            </a:r>
            <a:r>
              <a:rPr lang="it-IT" dirty="0" err="1"/>
              <a:t>suivi</a:t>
            </a:r>
            <a:r>
              <a:rPr lang="it-IT" dirty="0"/>
              <a:t> d’un </a:t>
            </a:r>
            <a:r>
              <a:rPr lang="it-IT" dirty="0" err="1"/>
              <a:t>complément</a:t>
            </a:r>
            <a:r>
              <a:rPr lang="it-IT" dirty="0"/>
              <a:t> </a:t>
            </a:r>
            <a:r>
              <a:rPr lang="it-IT" dirty="0" err="1"/>
              <a:t>ou</a:t>
            </a:r>
            <a:r>
              <a:rPr lang="it-IT" dirty="0"/>
              <a:t> d’un </a:t>
            </a:r>
            <a:r>
              <a:rPr lang="it-IT" dirty="0" err="1"/>
              <a:t>circonstanciel</a:t>
            </a:r>
            <a:r>
              <a:rPr lang="it-IT" dirty="0"/>
              <a:t>.</a:t>
            </a:r>
          </a:p>
          <a:p>
            <a:pPr lvl="1"/>
            <a:r>
              <a:rPr lang="it-IT" dirty="0"/>
              <a:t>Je ne l’ai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préparé</a:t>
            </a:r>
            <a:r>
              <a:rPr lang="it-IT" dirty="0"/>
              <a:t>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cette</a:t>
            </a:r>
            <a:r>
              <a:rPr lang="it-IT" dirty="0"/>
              <a:t> </a:t>
            </a:r>
            <a:r>
              <a:rPr lang="it-IT" dirty="0" err="1"/>
              <a:t>casserole</a:t>
            </a:r>
            <a:r>
              <a:rPr lang="it-IT" dirty="0"/>
              <a:t>.</a:t>
            </a:r>
          </a:p>
          <a:p>
            <a:pPr lvl="1"/>
            <a:endParaRPr lang="it-IT" dirty="0"/>
          </a:p>
          <a:p>
            <a:pPr lvl="1"/>
            <a:r>
              <a:rPr lang="it-IT" dirty="0"/>
              <a:t>Isabelle n’</a:t>
            </a:r>
            <a:r>
              <a:rPr lang="it-IT" dirty="0" err="1"/>
              <a:t>aime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glaces</a:t>
            </a:r>
            <a:r>
              <a:rPr lang="it-IT" dirty="0"/>
              <a:t> à la </a:t>
            </a:r>
            <a:r>
              <a:rPr lang="it-IT" dirty="0" err="1"/>
              <a:t>vanille</a:t>
            </a:r>
            <a:r>
              <a:rPr lang="it-IT" dirty="0"/>
              <a:t> :</a:t>
            </a:r>
          </a:p>
          <a:p>
            <a:pPr lvl="2"/>
            <a:r>
              <a:rPr lang="it-IT" dirty="0"/>
              <a:t>Elle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déteste</a:t>
            </a:r>
            <a:endParaRPr lang="it-IT" dirty="0"/>
          </a:p>
          <a:p>
            <a:pPr lvl="2"/>
            <a:r>
              <a:rPr lang="it-IT" dirty="0"/>
              <a:t>Elle </a:t>
            </a:r>
            <a:r>
              <a:rPr lang="it-IT" dirty="0" err="1"/>
              <a:t>aime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caramels</a:t>
            </a:r>
          </a:p>
          <a:p>
            <a:pPr lvl="2"/>
            <a:r>
              <a:rPr lang="it-IT" dirty="0"/>
              <a:t>Elle </a:t>
            </a:r>
            <a:r>
              <a:rPr lang="it-IT" dirty="0" err="1"/>
              <a:t>aime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glaces</a:t>
            </a:r>
            <a:r>
              <a:rPr lang="it-IT" dirty="0"/>
              <a:t> à la </a:t>
            </a:r>
            <a:r>
              <a:rPr lang="it-IT" dirty="0" err="1"/>
              <a:t>fraise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21491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La </a:t>
            </a:r>
            <a:r>
              <a:rPr lang="it-IT" dirty="0" err="1"/>
              <a:t>négation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SV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r>
              <a:rPr lang="fr-FR" dirty="0"/>
              <a:t>Discontinuité de la négation en français</a:t>
            </a:r>
          </a:p>
          <a:p>
            <a:r>
              <a:rPr lang="it-IT" dirty="0" err="1"/>
              <a:t>Négation</a:t>
            </a:r>
            <a:r>
              <a:rPr lang="it-IT" dirty="0"/>
              <a:t> totale : </a:t>
            </a:r>
            <a:r>
              <a:rPr lang="it-IT" i="1" dirty="0"/>
              <a:t>ne</a:t>
            </a:r>
            <a:r>
              <a:rPr lang="mr-IN" dirty="0"/>
              <a:t>…</a:t>
            </a:r>
            <a:r>
              <a:rPr lang="fr-FR" dirty="0"/>
              <a:t>..</a:t>
            </a:r>
            <a:r>
              <a:rPr lang="fr-FR" i="1" dirty="0"/>
              <a:t>pas/point </a:t>
            </a:r>
            <a:r>
              <a:rPr lang="fr-FR" dirty="0"/>
              <a:t>(adverbes négatifs ou marqueurs de la négation) : redondance</a:t>
            </a:r>
          </a:p>
          <a:p>
            <a:pPr lvl="1"/>
            <a:r>
              <a:rPr lang="fr-FR" dirty="0"/>
              <a:t>NE + Verbe conjugué + PAS : Il </a:t>
            </a:r>
            <a:r>
              <a:rPr lang="fr-FR" i="1" dirty="0"/>
              <a:t>ne</a:t>
            </a:r>
            <a:r>
              <a:rPr lang="fr-FR" dirty="0"/>
              <a:t> fait </a:t>
            </a:r>
            <a:r>
              <a:rPr lang="fr-FR" i="1" dirty="0"/>
              <a:t>pas</a:t>
            </a:r>
            <a:r>
              <a:rPr lang="fr-FR" dirty="0"/>
              <a:t> froid</a:t>
            </a:r>
            <a:endParaRPr lang="it-IT" dirty="0"/>
          </a:p>
          <a:p>
            <a:pPr lvl="1"/>
            <a:r>
              <a:rPr lang="fr-FR" dirty="0"/>
              <a:t>NE + auxiliaire + PAS+ </a:t>
            </a:r>
            <a:r>
              <a:rPr lang="fr-FR" dirty="0" err="1"/>
              <a:t>p.p</a:t>
            </a:r>
            <a:r>
              <a:rPr lang="fr-FR" dirty="0"/>
              <a:t> : Il </a:t>
            </a:r>
            <a:r>
              <a:rPr lang="fr-FR" i="1" dirty="0"/>
              <a:t>n’</a:t>
            </a:r>
            <a:r>
              <a:rPr lang="fr-FR" dirty="0"/>
              <a:t>a </a:t>
            </a:r>
            <a:r>
              <a:rPr lang="fr-FR" i="1" dirty="0"/>
              <a:t>pas</a:t>
            </a:r>
            <a:r>
              <a:rPr lang="fr-FR" dirty="0"/>
              <a:t> fait froid hier.</a:t>
            </a:r>
            <a:endParaRPr lang="it-IT" dirty="0"/>
          </a:p>
          <a:p>
            <a:pPr lvl="1"/>
            <a:r>
              <a:rPr lang="fr-FR" dirty="0"/>
              <a:t>NE PAS +infinitif : Vous êtes priés de </a:t>
            </a:r>
            <a:r>
              <a:rPr lang="fr-FR" i="1" dirty="0"/>
              <a:t>ne pas </a:t>
            </a:r>
            <a:r>
              <a:rPr lang="fr-FR" dirty="0"/>
              <a:t>utiliser vos téléphones portables.</a:t>
            </a:r>
            <a:endParaRPr lang="it-IT" dirty="0"/>
          </a:p>
          <a:p>
            <a:pPr lvl="1"/>
            <a:r>
              <a:rPr lang="fr-FR" dirty="0"/>
              <a:t>Infinitif passé : Il a été puni pour </a:t>
            </a:r>
            <a:r>
              <a:rPr lang="fr-FR" b="1" dirty="0"/>
              <a:t>ne pas </a:t>
            </a:r>
            <a:r>
              <a:rPr lang="fr-FR" dirty="0"/>
              <a:t>avoir aidé sa mère ou pour </a:t>
            </a:r>
            <a:r>
              <a:rPr lang="fr-FR" b="1" dirty="0"/>
              <a:t>n’</a:t>
            </a:r>
            <a:r>
              <a:rPr lang="fr-FR" dirty="0"/>
              <a:t>avoir </a:t>
            </a:r>
            <a:r>
              <a:rPr lang="fr-FR" b="1" dirty="0"/>
              <a:t>pas</a:t>
            </a:r>
            <a:r>
              <a:rPr lang="fr-FR" dirty="0"/>
              <a:t> aidé sa mère.</a:t>
            </a:r>
            <a:endParaRPr lang="it-IT" dirty="0"/>
          </a:p>
          <a:p>
            <a:pPr lvl="1"/>
            <a:r>
              <a:rPr lang="fr-FR" dirty="0"/>
              <a:t>NE : toujours avant les pronoms compléments : </a:t>
            </a:r>
          </a:p>
          <a:p>
            <a:pPr lvl="2"/>
            <a:r>
              <a:rPr lang="fr-FR" dirty="0"/>
              <a:t>Je </a:t>
            </a:r>
            <a:r>
              <a:rPr lang="fr-FR" i="1" dirty="0"/>
              <a:t>ne</a:t>
            </a:r>
            <a:r>
              <a:rPr lang="fr-FR" dirty="0"/>
              <a:t> le vois pas/ Je </a:t>
            </a:r>
            <a:r>
              <a:rPr lang="fr-FR" i="1" dirty="0"/>
              <a:t>ne</a:t>
            </a:r>
            <a:r>
              <a:rPr lang="fr-FR" dirty="0"/>
              <a:t> l’ai pas vu/ </a:t>
            </a:r>
            <a:r>
              <a:rPr lang="fr-FR" i="1" dirty="0"/>
              <a:t>Ne pas </a:t>
            </a:r>
            <a:r>
              <a:rPr lang="fr-FR" dirty="0"/>
              <a:t>le voir ; </a:t>
            </a:r>
          </a:p>
          <a:p>
            <a:pPr lvl="2"/>
            <a:r>
              <a:rPr lang="fr-FR" dirty="0"/>
              <a:t>Je ne le lui dirai pas/ Je ne le lui ai pas dit/ ne pas le lui dire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18128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i="1" dirty="0"/>
              <a:t>Point, </a:t>
            </a:r>
            <a:r>
              <a:rPr lang="it-IT" i="1" dirty="0" err="1"/>
              <a:t>Guère</a:t>
            </a:r>
            <a:r>
              <a:rPr lang="it-IT" dirty="0"/>
              <a:t> et </a:t>
            </a:r>
            <a:r>
              <a:rPr lang="it-IT" i="1" dirty="0"/>
              <a:t>plus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/>
              <a:t>Point </a:t>
            </a:r>
            <a:r>
              <a:rPr lang="it-IT" dirty="0"/>
              <a:t> est une variante </a:t>
            </a:r>
            <a:r>
              <a:rPr lang="it-IT" dirty="0" err="1"/>
              <a:t>littéraire</a:t>
            </a:r>
            <a:r>
              <a:rPr lang="it-IT" dirty="0"/>
              <a:t> (</a:t>
            </a:r>
            <a:r>
              <a:rPr lang="it-IT" dirty="0" err="1"/>
              <a:t>ou</a:t>
            </a:r>
            <a:r>
              <a:rPr lang="it-IT" dirty="0"/>
              <a:t> </a:t>
            </a:r>
            <a:r>
              <a:rPr lang="it-IT" dirty="0" err="1"/>
              <a:t>régionale</a:t>
            </a:r>
            <a:r>
              <a:rPr lang="it-IT" dirty="0"/>
              <a:t>) de </a:t>
            </a:r>
            <a:r>
              <a:rPr lang="it-IT" i="1" dirty="0" err="1"/>
              <a:t>pas</a:t>
            </a:r>
            <a:endParaRPr lang="it-IT" i="1" dirty="0"/>
          </a:p>
          <a:p>
            <a:r>
              <a:rPr lang="it-IT" i="1" dirty="0" err="1"/>
              <a:t>Guère</a:t>
            </a:r>
            <a:r>
              <a:rPr lang="it-IT" dirty="0"/>
              <a:t> et </a:t>
            </a:r>
            <a:r>
              <a:rPr lang="it-IT" i="1" dirty="0"/>
              <a:t>plus</a:t>
            </a:r>
            <a:r>
              <a:rPr lang="it-IT" dirty="0"/>
              <a:t>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variantes</a:t>
            </a:r>
            <a:r>
              <a:rPr lang="it-IT" dirty="0"/>
              <a:t> “</a:t>
            </a:r>
            <a:r>
              <a:rPr lang="it-IT" dirty="0" err="1"/>
              <a:t>aspectuelle</a:t>
            </a:r>
            <a:r>
              <a:rPr lang="it-IT" dirty="0"/>
              <a:t>” de </a:t>
            </a:r>
            <a:r>
              <a:rPr lang="it-IT" i="1" dirty="0" err="1"/>
              <a:t>pas</a:t>
            </a:r>
            <a:endParaRPr lang="it-IT" i="1" dirty="0"/>
          </a:p>
          <a:p>
            <a:endParaRPr lang="it-IT" dirty="0"/>
          </a:p>
          <a:p>
            <a:pPr lvl="1"/>
            <a:r>
              <a:rPr lang="it-IT" dirty="0" err="1"/>
              <a:t>Guère</a:t>
            </a:r>
            <a:r>
              <a:rPr lang="it-IT" dirty="0"/>
              <a:t> : </a:t>
            </a:r>
            <a:r>
              <a:rPr lang="it-IT" dirty="0" err="1"/>
              <a:t>petite</a:t>
            </a:r>
            <a:r>
              <a:rPr lang="it-IT" dirty="0"/>
              <a:t> </a:t>
            </a:r>
            <a:r>
              <a:rPr lang="it-IT" dirty="0" err="1"/>
              <a:t>quantité</a:t>
            </a:r>
            <a:endParaRPr lang="it-IT" dirty="0"/>
          </a:p>
          <a:p>
            <a:pPr lvl="2"/>
            <a:r>
              <a:rPr lang="it-IT" dirty="0" err="1"/>
              <a:t>Cette</a:t>
            </a:r>
            <a:r>
              <a:rPr lang="it-IT" dirty="0"/>
              <a:t> nouvelle </a:t>
            </a:r>
            <a:r>
              <a:rPr lang="it-IT" dirty="0" err="1"/>
              <a:t>taxe</a:t>
            </a:r>
            <a:r>
              <a:rPr lang="it-IT" dirty="0"/>
              <a:t> </a:t>
            </a:r>
            <a:r>
              <a:rPr lang="it-IT" b="1" dirty="0"/>
              <a:t>n’</a:t>
            </a:r>
            <a:r>
              <a:rPr lang="it-IT" dirty="0"/>
              <a:t>est </a:t>
            </a:r>
            <a:r>
              <a:rPr lang="it-IT" b="1" dirty="0" err="1"/>
              <a:t>guère</a:t>
            </a:r>
            <a:r>
              <a:rPr lang="it-IT" dirty="0"/>
              <a:t> </a:t>
            </a:r>
            <a:r>
              <a:rPr lang="it-IT" dirty="0" err="1"/>
              <a:t>populaire</a:t>
            </a:r>
            <a:r>
              <a:rPr lang="it-IT" dirty="0"/>
              <a:t>.</a:t>
            </a:r>
          </a:p>
          <a:p>
            <a:pPr lvl="2"/>
            <a:endParaRPr lang="it-IT" dirty="0"/>
          </a:p>
          <a:p>
            <a:pPr lvl="1"/>
            <a:r>
              <a:rPr lang="it-IT" dirty="0"/>
              <a:t>Plus : </a:t>
            </a:r>
            <a:r>
              <a:rPr lang="it-IT" dirty="0" err="1"/>
              <a:t>rupture</a:t>
            </a:r>
            <a:r>
              <a:rPr lang="it-IT" dirty="0"/>
              <a:t> </a:t>
            </a:r>
            <a:r>
              <a:rPr lang="it-IT" dirty="0" err="1"/>
              <a:t>temporelle</a:t>
            </a:r>
            <a:endParaRPr lang="it-IT" dirty="0"/>
          </a:p>
          <a:p>
            <a:pPr lvl="2"/>
            <a:r>
              <a:rPr lang="it-IT" dirty="0"/>
              <a:t>Je ne </a:t>
            </a:r>
            <a:r>
              <a:rPr lang="it-IT" dirty="0" err="1"/>
              <a:t>fume</a:t>
            </a:r>
            <a:r>
              <a:rPr lang="it-IT" dirty="0"/>
              <a:t> plus &lt; je </a:t>
            </a:r>
            <a:r>
              <a:rPr lang="it-IT" dirty="0" err="1"/>
              <a:t>fumais</a:t>
            </a:r>
            <a:r>
              <a:rPr lang="it-IT" dirty="0"/>
              <a:t> </a:t>
            </a:r>
            <a:r>
              <a:rPr lang="it-IT" dirty="0" err="1"/>
              <a:t>avant</a:t>
            </a:r>
            <a:endParaRPr lang="it-IT" dirty="0"/>
          </a:p>
          <a:p>
            <a:pPr lvl="2"/>
            <a:r>
              <a:rPr lang="it-IT" dirty="0"/>
              <a:t>Je ne fumerai plus &lt; je </a:t>
            </a:r>
            <a:r>
              <a:rPr lang="it-IT" dirty="0" err="1"/>
              <a:t>fume</a:t>
            </a:r>
            <a:endParaRPr lang="it-IT" dirty="0"/>
          </a:p>
          <a:p>
            <a:pPr marL="548640" lvl="2" indent="0">
              <a:buNone/>
            </a:pPr>
            <a:endParaRPr lang="it-IT" dirty="0"/>
          </a:p>
          <a:p>
            <a:pPr lvl="1"/>
            <a:r>
              <a:rPr lang="it-IT" dirty="0"/>
              <a:t>Histoire de la langue &gt; en AF “ne </a:t>
            </a:r>
            <a:r>
              <a:rPr lang="it-IT" dirty="0" err="1"/>
              <a:t>manger</a:t>
            </a:r>
            <a:r>
              <a:rPr lang="it-IT" dirty="0"/>
              <a:t>/</a:t>
            </a:r>
            <a:r>
              <a:rPr lang="it-IT" dirty="0" err="1"/>
              <a:t>avaler</a:t>
            </a:r>
            <a:r>
              <a:rPr lang="it-IT" dirty="0"/>
              <a:t> mie”, “ne </a:t>
            </a:r>
            <a:r>
              <a:rPr lang="it-IT" dirty="0" err="1"/>
              <a:t>boire</a:t>
            </a:r>
            <a:r>
              <a:rPr lang="it-IT" dirty="0"/>
              <a:t> </a:t>
            </a:r>
            <a:r>
              <a:rPr lang="it-IT" dirty="0" err="1"/>
              <a:t>goutte</a:t>
            </a:r>
            <a:r>
              <a:rPr lang="it-IT" dirty="0"/>
              <a:t>”, “ne </a:t>
            </a:r>
            <a:r>
              <a:rPr lang="it-IT" dirty="0" err="1"/>
              <a:t>voir</a:t>
            </a:r>
            <a:r>
              <a:rPr lang="it-IT" dirty="0"/>
              <a:t> </a:t>
            </a:r>
            <a:r>
              <a:rPr lang="it-IT" dirty="0" err="1"/>
              <a:t>point</a:t>
            </a:r>
            <a:r>
              <a:rPr lang="it-IT" dirty="0"/>
              <a:t>” (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même</a:t>
            </a:r>
            <a:r>
              <a:rPr lang="it-IT" dirty="0"/>
              <a:t> un </a:t>
            </a:r>
            <a:r>
              <a:rPr lang="it-IT" dirty="0" err="1"/>
              <a:t>point</a:t>
            </a:r>
            <a:r>
              <a:rPr lang="it-IT" dirty="0"/>
              <a:t>), “ne </a:t>
            </a:r>
            <a:r>
              <a:rPr lang="it-IT" dirty="0" err="1"/>
              <a:t>marcher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”, “ne dire </a:t>
            </a:r>
            <a:r>
              <a:rPr lang="it-IT" dirty="0" err="1"/>
              <a:t>mot</a:t>
            </a:r>
            <a:r>
              <a:rPr lang="it-IT" dirty="0"/>
              <a:t>” &gt; </a:t>
            </a:r>
            <a:r>
              <a:rPr lang="it-IT" dirty="0" err="1"/>
              <a:t>renforcement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i="1" dirty="0"/>
              <a:t>ne</a:t>
            </a:r>
            <a:r>
              <a:rPr lang="it-IT" dirty="0"/>
              <a:t> par un </a:t>
            </a:r>
            <a:r>
              <a:rPr lang="it-IT" dirty="0" err="1"/>
              <a:t>cod</a:t>
            </a:r>
            <a:r>
              <a:rPr lang="it-IT" dirty="0"/>
              <a:t> </a:t>
            </a:r>
            <a:r>
              <a:rPr lang="it-IT" dirty="0" err="1"/>
              <a:t>issu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sémantisme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verbe</a:t>
            </a:r>
            <a:r>
              <a:rPr lang="it-IT" dirty="0"/>
              <a:t> </a:t>
            </a:r>
            <a:r>
              <a:rPr lang="it-IT" dirty="0" err="1"/>
              <a:t>puis</a:t>
            </a:r>
            <a:r>
              <a:rPr lang="it-IT" dirty="0"/>
              <a:t> </a:t>
            </a:r>
            <a:r>
              <a:rPr lang="it-IT" dirty="0" err="1"/>
              <a:t>seuls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adverbes</a:t>
            </a:r>
            <a:r>
              <a:rPr lang="it-IT" dirty="0"/>
              <a:t> </a:t>
            </a:r>
            <a:r>
              <a:rPr lang="it-IT" i="1" dirty="0" err="1"/>
              <a:t>pas</a:t>
            </a:r>
            <a:r>
              <a:rPr lang="it-IT" dirty="0"/>
              <a:t> et </a:t>
            </a:r>
            <a:r>
              <a:rPr lang="it-IT" i="1" dirty="0" err="1"/>
              <a:t>point</a:t>
            </a:r>
            <a:r>
              <a:rPr lang="it-IT" dirty="0"/>
              <a:t> se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spécialisés</a:t>
            </a:r>
            <a:r>
              <a:rPr lang="it-IT" dirty="0"/>
              <a:t> </a:t>
            </a:r>
            <a:r>
              <a:rPr lang="it-IT" dirty="0" err="1"/>
              <a:t>avec</a:t>
            </a:r>
            <a:r>
              <a:rPr lang="it-IT" dirty="0"/>
              <a:t> un </a:t>
            </a:r>
            <a:r>
              <a:rPr lang="it-IT" dirty="0" err="1"/>
              <a:t>sens</a:t>
            </a:r>
            <a:r>
              <a:rPr lang="it-IT" dirty="0"/>
              <a:t> </a:t>
            </a:r>
            <a:r>
              <a:rPr lang="it-IT" dirty="0" err="1"/>
              <a:t>négatif</a:t>
            </a:r>
            <a:r>
              <a:rPr lang="it-IT" dirty="0"/>
              <a:t> et se </a:t>
            </a:r>
            <a:r>
              <a:rPr lang="it-IT" dirty="0" err="1"/>
              <a:t>sont</a:t>
            </a:r>
            <a:r>
              <a:rPr lang="it-IT" dirty="0"/>
              <a:t> </a:t>
            </a:r>
            <a:r>
              <a:rPr lang="it-IT" dirty="0" err="1"/>
              <a:t>étendus</a:t>
            </a:r>
            <a:r>
              <a:rPr lang="it-IT" dirty="0"/>
              <a:t> à </a:t>
            </a:r>
            <a:r>
              <a:rPr lang="it-IT" dirty="0" err="1"/>
              <a:t>tous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verbes</a:t>
            </a:r>
            <a:endParaRPr lang="it-IT" dirty="0"/>
          </a:p>
          <a:p>
            <a:pPr lvl="2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2149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err="1"/>
              <a:t>Effacement</a:t>
            </a:r>
            <a:r>
              <a:rPr lang="it-IT" dirty="0"/>
              <a:t> de </a:t>
            </a:r>
            <a:r>
              <a:rPr lang="it-IT" i="1" dirty="0"/>
              <a:t>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Variation</a:t>
            </a:r>
            <a:r>
              <a:rPr lang="it-IT" dirty="0"/>
              <a:t> de code (</a:t>
            </a:r>
            <a:r>
              <a:rPr lang="it-IT" dirty="0" err="1"/>
              <a:t>écrit</a:t>
            </a:r>
            <a:r>
              <a:rPr lang="it-IT" dirty="0"/>
              <a:t>/</a:t>
            </a:r>
            <a:r>
              <a:rPr lang="it-IT" dirty="0" err="1"/>
              <a:t>oral</a:t>
            </a:r>
            <a:r>
              <a:rPr lang="it-IT" dirty="0"/>
              <a:t>); </a:t>
            </a:r>
            <a:r>
              <a:rPr lang="it-IT" dirty="0" err="1"/>
              <a:t>variation</a:t>
            </a:r>
            <a:r>
              <a:rPr lang="it-IT" dirty="0"/>
              <a:t> de </a:t>
            </a:r>
            <a:r>
              <a:rPr lang="it-IT" dirty="0" err="1"/>
              <a:t>registre</a:t>
            </a:r>
            <a:r>
              <a:rPr lang="it-IT" dirty="0"/>
              <a:t> (</a:t>
            </a:r>
            <a:r>
              <a:rPr lang="it-IT" dirty="0" err="1"/>
              <a:t>français</a:t>
            </a:r>
            <a:r>
              <a:rPr lang="it-IT" dirty="0"/>
              <a:t> </a:t>
            </a:r>
            <a:r>
              <a:rPr lang="it-IT" dirty="0" err="1"/>
              <a:t>courant</a:t>
            </a:r>
            <a:r>
              <a:rPr lang="it-IT" dirty="0"/>
              <a:t>) : </a:t>
            </a:r>
            <a:r>
              <a:rPr lang="it-IT" dirty="0" err="1"/>
              <a:t>phénomène</a:t>
            </a:r>
            <a:r>
              <a:rPr lang="it-IT" dirty="0"/>
              <a:t> </a:t>
            </a:r>
            <a:r>
              <a:rPr lang="it-IT" dirty="0" err="1"/>
              <a:t>généralisé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r>
              <a:rPr lang="it-IT" dirty="0"/>
              <a:t> </a:t>
            </a:r>
            <a:r>
              <a:rPr lang="it-IT" dirty="0" err="1"/>
              <a:t>contemporain</a:t>
            </a:r>
            <a:endParaRPr lang="it-IT" dirty="0"/>
          </a:p>
          <a:p>
            <a:pPr lvl="1"/>
            <a:r>
              <a:rPr lang="it-IT" dirty="0" err="1"/>
              <a:t>Vous</a:t>
            </a:r>
            <a:r>
              <a:rPr lang="it-IT" dirty="0"/>
              <a:t> </a:t>
            </a:r>
            <a:r>
              <a:rPr lang="it-IT" dirty="0" err="1"/>
              <a:t>venez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?</a:t>
            </a:r>
          </a:p>
          <a:p>
            <a:pPr lvl="1"/>
            <a:r>
              <a:rPr lang="it-IT" dirty="0" err="1"/>
              <a:t>J’aime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épinards</a:t>
            </a:r>
            <a:endParaRPr lang="it-IT" dirty="0"/>
          </a:p>
          <a:p>
            <a:pPr lvl="1"/>
            <a:r>
              <a:rPr lang="it-IT" dirty="0"/>
              <a:t>Je </a:t>
            </a:r>
            <a:r>
              <a:rPr lang="it-IT" dirty="0" err="1"/>
              <a:t>sais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 &gt; </a:t>
            </a:r>
            <a:r>
              <a:rPr lang="it-IT" dirty="0" err="1"/>
              <a:t>modifications</a:t>
            </a:r>
            <a:r>
              <a:rPr lang="it-IT" dirty="0"/>
              <a:t> </a:t>
            </a:r>
            <a:r>
              <a:rPr lang="it-IT" dirty="0" err="1"/>
              <a:t>phonétiques</a:t>
            </a:r>
            <a:r>
              <a:rPr lang="it-IT" dirty="0"/>
              <a:t> </a:t>
            </a:r>
            <a:r>
              <a:rPr lang="it-IT" dirty="0" err="1"/>
              <a:t>j</a:t>
            </a:r>
            <a:r>
              <a:rPr lang="it-IT" dirty="0"/>
              <a:t> &gt;</a:t>
            </a:r>
            <a:r>
              <a:rPr lang="it-IT" dirty="0" err="1"/>
              <a:t>ch</a:t>
            </a:r>
            <a:r>
              <a:rPr lang="it-IT" dirty="0"/>
              <a:t> </a:t>
            </a:r>
            <a:r>
              <a:rPr lang="it-IT" dirty="0" err="1"/>
              <a:t>devant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consonnes</a:t>
            </a:r>
            <a:r>
              <a:rPr lang="it-IT" dirty="0"/>
              <a:t> “</a:t>
            </a:r>
            <a:r>
              <a:rPr lang="it-IT" dirty="0" err="1"/>
              <a:t>ch’sais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” “</a:t>
            </a:r>
            <a:r>
              <a:rPr lang="it-IT" dirty="0" err="1"/>
              <a:t>ch’peux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” “</a:t>
            </a:r>
            <a:r>
              <a:rPr lang="it-IT" dirty="0" err="1"/>
              <a:t>ch’fais</a:t>
            </a:r>
            <a:r>
              <a:rPr lang="it-IT" dirty="0"/>
              <a:t> </a:t>
            </a:r>
            <a:r>
              <a:rPr lang="it-IT" dirty="0" err="1"/>
              <a:t>pas</a:t>
            </a:r>
            <a:r>
              <a:rPr lang="it-IT" dirty="0"/>
              <a:t>”</a:t>
            </a:r>
            <a:r>
              <a:rPr lang="mr-IN" dirty="0"/>
              <a:t>…</a:t>
            </a:r>
            <a:r>
              <a:rPr lang="fr-FR" dirty="0"/>
              <a:t>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L’</a:t>
            </a:r>
            <a:r>
              <a:rPr lang="it-IT" dirty="0" err="1"/>
              <a:t>adverbe</a:t>
            </a:r>
            <a:r>
              <a:rPr lang="it-IT" dirty="0"/>
              <a:t> </a:t>
            </a:r>
            <a:r>
              <a:rPr lang="it-IT" i="1" dirty="0" err="1"/>
              <a:t>pas</a:t>
            </a:r>
            <a:r>
              <a:rPr lang="it-IT" dirty="0"/>
              <a:t> est </a:t>
            </a:r>
            <a:r>
              <a:rPr lang="it-IT" dirty="0" err="1"/>
              <a:t>porteur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dirty="0" err="1"/>
              <a:t>sémantisme</a:t>
            </a:r>
            <a:r>
              <a:rPr lang="it-IT" dirty="0"/>
              <a:t> </a:t>
            </a:r>
            <a:r>
              <a:rPr lang="it-IT" dirty="0" err="1"/>
              <a:t>négatif</a:t>
            </a:r>
            <a:r>
              <a:rPr lang="it-IT" dirty="0"/>
              <a:t>; l’</a:t>
            </a:r>
            <a:r>
              <a:rPr lang="it-IT" dirty="0" err="1"/>
              <a:t>emploi</a:t>
            </a:r>
            <a:r>
              <a:rPr lang="it-IT" dirty="0"/>
              <a:t> de </a:t>
            </a:r>
            <a:r>
              <a:rPr lang="it-IT" i="1" dirty="0"/>
              <a:t>ne </a:t>
            </a:r>
            <a:r>
              <a:rPr lang="it-IT" dirty="0" err="1"/>
              <a:t>devient</a:t>
            </a:r>
            <a:r>
              <a:rPr lang="it-IT" dirty="0"/>
              <a:t> </a:t>
            </a:r>
            <a:r>
              <a:rPr lang="it-IT" dirty="0" err="1"/>
              <a:t>alors</a:t>
            </a:r>
            <a:r>
              <a:rPr lang="it-IT" dirty="0"/>
              <a:t> </a:t>
            </a:r>
            <a:r>
              <a:rPr lang="it-IT" dirty="0" err="1"/>
              <a:t>emphatique</a:t>
            </a:r>
            <a:r>
              <a:rPr lang="it-IT" dirty="0"/>
              <a:t> à l’</a:t>
            </a:r>
            <a:r>
              <a:rPr lang="it-IT" dirty="0" err="1"/>
              <a:t>oral</a:t>
            </a:r>
            <a:endParaRPr lang="it-IT" dirty="0"/>
          </a:p>
          <a:p>
            <a:endParaRPr lang="it-IT" dirty="0"/>
          </a:p>
          <a:p>
            <a:r>
              <a:rPr lang="it-IT" dirty="0"/>
              <a:t> Il y a </a:t>
            </a:r>
            <a:r>
              <a:rPr lang="it-IT" dirty="0" err="1"/>
              <a:t>deux</a:t>
            </a:r>
            <a:r>
              <a:rPr lang="it-IT" dirty="0"/>
              <a:t> </a:t>
            </a:r>
            <a:r>
              <a:rPr lang="it-IT" dirty="0" err="1"/>
              <a:t>systèmes</a:t>
            </a:r>
            <a:r>
              <a:rPr lang="it-IT" dirty="0"/>
              <a:t> de </a:t>
            </a:r>
            <a:r>
              <a:rPr lang="it-IT" dirty="0" err="1"/>
              <a:t>négation</a:t>
            </a:r>
            <a:r>
              <a:rPr lang="it-IT" dirty="0"/>
              <a:t> en </a:t>
            </a:r>
            <a:r>
              <a:rPr lang="it-IT" dirty="0" err="1"/>
              <a:t>français</a:t>
            </a:r>
            <a:r>
              <a:rPr lang="it-IT" dirty="0"/>
              <a:t>; l’</a:t>
            </a:r>
            <a:r>
              <a:rPr lang="it-IT" dirty="0" err="1"/>
              <a:t>effacement</a:t>
            </a:r>
            <a:r>
              <a:rPr lang="it-IT" dirty="0"/>
              <a:t> de </a:t>
            </a:r>
            <a:r>
              <a:rPr lang="it-IT" i="1" dirty="0"/>
              <a:t>ne</a:t>
            </a:r>
            <a:r>
              <a:rPr lang="it-IT" dirty="0"/>
              <a:t> n’est plus une </a:t>
            </a:r>
            <a:r>
              <a:rPr lang="it-IT" dirty="0" err="1"/>
              <a:t>faute</a:t>
            </a:r>
            <a:r>
              <a:rPr lang="it-IT" dirty="0"/>
              <a:t>, mais un </a:t>
            </a:r>
            <a:r>
              <a:rPr lang="it-IT" dirty="0" err="1"/>
              <a:t>marqueur</a:t>
            </a:r>
            <a:r>
              <a:rPr lang="it-IT" dirty="0"/>
              <a:t> de code (</a:t>
            </a:r>
            <a:r>
              <a:rPr lang="it-IT" dirty="0" err="1"/>
              <a:t>oral</a:t>
            </a:r>
            <a:r>
              <a:rPr lang="it-IT" dirty="0"/>
              <a:t>) et de </a:t>
            </a:r>
            <a:r>
              <a:rPr lang="it-IT" dirty="0" err="1"/>
              <a:t>registre</a:t>
            </a:r>
            <a:r>
              <a:rPr lang="it-IT" dirty="0"/>
              <a:t>. Grande </a:t>
            </a:r>
            <a:r>
              <a:rPr lang="it-IT" dirty="0" err="1"/>
              <a:t>variabilité</a:t>
            </a:r>
            <a:r>
              <a:rPr lang="it-IT" dirty="0"/>
              <a:t> </a:t>
            </a:r>
            <a:r>
              <a:rPr lang="it-IT" dirty="0" err="1"/>
              <a:t>chez</a:t>
            </a:r>
            <a:r>
              <a:rPr lang="it-IT" dirty="0"/>
              <a:t> un meme </a:t>
            </a:r>
            <a:r>
              <a:rPr lang="it-IT" dirty="0" err="1"/>
              <a:t>locuteur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6916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112683-745E-41F9-DDDA-C89488427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Effacement</a:t>
            </a:r>
            <a:r>
              <a:rPr lang="it-IT" dirty="0"/>
              <a:t> </a:t>
            </a:r>
            <a:r>
              <a:rPr lang="it-IT" dirty="0" err="1"/>
              <a:t>du</a:t>
            </a:r>
            <a:r>
              <a:rPr lang="it-IT" dirty="0"/>
              <a:t> </a:t>
            </a:r>
            <a:r>
              <a:rPr lang="it-IT" i="1" dirty="0"/>
              <a:t>ne </a:t>
            </a:r>
            <a:r>
              <a:rPr lang="it-IT" dirty="0" err="1"/>
              <a:t>dans</a:t>
            </a:r>
            <a:r>
              <a:rPr lang="it-IT" dirty="0"/>
              <a:t> </a:t>
            </a:r>
            <a:r>
              <a:rPr lang="it-IT" dirty="0" err="1"/>
              <a:t>les</a:t>
            </a:r>
            <a:r>
              <a:rPr lang="it-IT" dirty="0"/>
              <a:t> </a:t>
            </a:r>
            <a:r>
              <a:rPr lang="it-IT" dirty="0" err="1"/>
              <a:t>écrits</a:t>
            </a:r>
            <a:r>
              <a:rPr lang="it-IT" dirty="0"/>
              <a:t> </a:t>
            </a:r>
            <a:r>
              <a:rPr lang="it-IT" dirty="0" err="1"/>
              <a:t>informels</a:t>
            </a:r>
            <a:endParaRPr lang="it-IT" dirty="0"/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F78BE317-02DA-7C3C-BC48-E7579C4C68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54323" y="1600200"/>
            <a:ext cx="4835354" cy="4876800"/>
          </a:xfrm>
        </p:spPr>
      </p:pic>
    </p:spTree>
    <p:extLst>
      <p:ext uri="{BB962C8B-B14F-4D97-AF65-F5344CB8AC3E}">
        <p14:creationId xmlns:p14="http://schemas.microsoft.com/office/powerpoint/2010/main" val="3401325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arezza">
  <a:themeElements>
    <a:clrScheme name="Chiarezza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arezz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Chiarezza.thmx</Template>
  <TotalTime>2170</TotalTime>
  <Words>1679</Words>
  <Application>Microsoft Office PowerPoint</Application>
  <PresentationFormat>Presentazione su schermo (4:3)</PresentationFormat>
  <Paragraphs>175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3" baseType="lpstr">
      <vt:lpstr>Arial</vt:lpstr>
      <vt:lpstr>Chiarezza</vt:lpstr>
      <vt:lpstr>    La négation </vt:lpstr>
      <vt:lpstr>Presentazione standard di PowerPoint</vt:lpstr>
      <vt:lpstr>Négation lexicale/négation syntaxique</vt:lpstr>
      <vt:lpstr>La portée de la négation</vt:lpstr>
      <vt:lpstr>Presentazione standard di PowerPoint</vt:lpstr>
      <vt:lpstr>La négation du SV</vt:lpstr>
      <vt:lpstr>Point, Guère et plus</vt:lpstr>
      <vt:lpstr>Effacement de ne</vt:lpstr>
      <vt:lpstr>Effacement du ne dans les écrits informels</vt:lpstr>
      <vt:lpstr>Constructions favorisant l’effacement de ne</vt:lpstr>
      <vt:lpstr>Effacement de pas</vt:lpstr>
      <vt:lpstr>Pronoms, déterminants et adverbes négatifs  personne, rien, (pronoms) aucun (déterminant); jamais, nulle part  (adverbes)  </vt:lpstr>
      <vt:lpstr>Les pronoms négatifs personne, rien</vt:lpstr>
      <vt:lpstr>Propriétés syntaxiques de personne  et rien</vt:lpstr>
      <vt:lpstr>Aucun</vt:lpstr>
      <vt:lpstr>Propriétés syntaxiques de aucun</vt:lpstr>
      <vt:lpstr>Les adverbes jamais, nulle part</vt:lpstr>
      <vt:lpstr>NON OU PAS?</vt:lpstr>
      <vt:lpstr>Emplois de NON seul</vt:lpstr>
      <vt:lpstr>Emploi de PAS</vt:lpstr>
      <vt:lpstr>Alternance non/pas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La négation </dc:title>
  <dc:creator>a a</dc:creator>
  <cp:lastModifiedBy>autore</cp:lastModifiedBy>
  <cp:revision>20</cp:revision>
  <dcterms:created xsi:type="dcterms:W3CDTF">2019-01-06T22:16:30Z</dcterms:created>
  <dcterms:modified xsi:type="dcterms:W3CDTF">2023-01-12T12:35:03Z</dcterms:modified>
</cp:coreProperties>
</file>