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notesMasterIdLst>
    <p:notesMasterId r:id="rId47"/>
  </p:notesMasterIdLst>
  <p:sldIdLst>
    <p:sldId id="256" r:id="rId2"/>
    <p:sldId id="277" r:id="rId3"/>
    <p:sldId id="261" r:id="rId4"/>
    <p:sldId id="257" r:id="rId5"/>
    <p:sldId id="278" r:id="rId6"/>
    <p:sldId id="258" r:id="rId7"/>
    <p:sldId id="259" r:id="rId8"/>
    <p:sldId id="260" r:id="rId9"/>
    <p:sldId id="262" r:id="rId10"/>
    <p:sldId id="279" r:id="rId11"/>
    <p:sldId id="280" r:id="rId12"/>
    <p:sldId id="263" r:id="rId13"/>
    <p:sldId id="281" r:id="rId14"/>
    <p:sldId id="264" r:id="rId15"/>
    <p:sldId id="268" r:id="rId16"/>
    <p:sldId id="270" r:id="rId17"/>
    <p:sldId id="269" r:id="rId18"/>
    <p:sldId id="271" r:id="rId19"/>
    <p:sldId id="272" r:id="rId20"/>
    <p:sldId id="265" r:id="rId21"/>
    <p:sldId id="287" r:id="rId22"/>
    <p:sldId id="299" r:id="rId23"/>
    <p:sldId id="294" r:id="rId24"/>
    <p:sldId id="300" r:id="rId25"/>
    <p:sldId id="301" r:id="rId26"/>
    <p:sldId id="292" r:id="rId27"/>
    <p:sldId id="293" r:id="rId28"/>
    <p:sldId id="297" r:id="rId29"/>
    <p:sldId id="295" r:id="rId30"/>
    <p:sldId id="296" r:id="rId31"/>
    <p:sldId id="298" r:id="rId32"/>
    <p:sldId id="282" r:id="rId33"/>
    <p:sldId id="283" r:id="rId34"/>
    <p:sldId id="266" r:id="rId35"/>
    <p:sldId id="267" r:id="rId36"/>
    <p:sldId id="273" r:id="rId37"/>
    <p:sldId id="290" r:id="rId38"/>
    <p:sldId id="276" r:id="rId39"/>
    <p:sldId id="274" r:id="rId40"/>
    <p:sldId id="289" r:id="rId41"/>
    <p:sldId id="275" r:id="rId42"/>
    <p:sldId id="291" r:id="rId43"/>
    <p:sldId id="288" r:id="rId44"/>
    <p:sldId id="285" r:id="rId45"/>
    <p:sldId id="286" r:id="rId4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34" autoAdjust="0"/>
    <p:restoredTop sz="99151" autoAdjust="0"/>
  </p:normalViewPr>
  <p:slideViewPr>
    <p:cSldViewPr snapToGrid="0" snapToObjects="1">
      <p:cViewPr varScale="1">
        <p:scale>
          <a:sx n="110" d="100"/>
          <a:sy n="110" d="100"/>
        </p:scale>
        <p:origin x="162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0FCF69-03B3-F240-ACB2-F0C4A245D2B6}" type="datetimeFigureOut">
              <a:rPr lang="it-IT" smtClean="0"/>
              <a:t>17/10/2022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Fare clic per modificare gli stili del testo dello schema</a:t>
            </a:r>
          </a:p>
          <a:p>
            <a:pPr lvl="1"/>
            <a:r>
              <a:rPr lang="fr-FR"/>
              <a:t>Secondo livello</a:t>
            </a:r>
          </a:p>
          <a:p>
            <a:pPr lvl="2"/>
            <a:r>
              <a:rPr lang="fr-FR"/>
              <a:t>Terzo livello</a:t>
            </a:r>
          </a:p>
          <a:p>
            <a:pPr lvl="3"/>
            <a:r>
              <a:rPr lang="fr-FR"/>
              <a:t>Quarto livello</a:t>
            </a:r>
          </a:p>
          <a:p>
            <a:pPr lvl="4"/>
            <a:r>
              <a:rPr lang="fr-FR"/>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5EBCF3-9ADC-E44F-93BB-89FAB59D77F9}" type="slidenum">
              <a:rPr lang="it-IT" smtClean="0"/>
              <a:t>‹N›</a:t>
            </a:fld>
            <a:endParaRPr lang="it-IT"/>
          </a:p>
        </p:txBody>
      </p:sp>
    </p:spTree>
    <p:extLst>
      <p:ext uri="{BB962C8B-B14F-4D97-AF65-F5344CB8AC3E}">
        <p14:creationId xmlns:p14="http://schemas.microsoft.com/office/powerpoint/2010/main" val="36055579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95EBCF3-9ADC-E44F-93BB-89FAB59D77F9}" type="slidenum">
              <a:rPr lang="it-IT" smtClean="0"/>
              <a:t>20</a:t>
            </a:fld>
            <a:endParaRPr lang="it-IT"/>
          </a:p>
        </p:txBody>
      </p:sp>
    </p:spTree>
    <p:extLst>
      <p:ext uri="{BB962C8B-B14F-4D97-AF65-F5344CB8AC3E}">
        <p14:creationId xmlns:p14="http://schemas.microsoft.com/office/powerpoint/2010/main" val="96906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95EBCF3-9ADC-E44F-93BB-89FAB59D77F9}" type="slidenum">
              <a:rPr lang="it-IT" smtClean="0"/>
              <a:t>35</a:t>
            </a:fld>
            <a:endParaRPr lang="it-IT"/>
          </a:p>
        </p:txBody>
      </p:sp>
    </p:spTree>
    <p:extLst>
      <p:ext uri="{BB962C8B-B14F-4D97-AF65-F5344CB8AC3E}">
        <p14:creationId xmlns:p14="http://schemas.microsoft.com/office/powerpoint/2010/main" val="2931710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0" y="-1"/>
            <a:ext cx="9144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0000"/>
                    <a:lumOff val="10000"/>
                  </a:schemeClr>
                </a:solidFill>
              </a:defRPr>
            </a:lvl1pPr>
            <a:lvl2pPr marL="457189" indent="0" algn="ctr">
              <a:buNone/>
              <a:defRPr sz="1600"/>
            </a:lvl2pPr>
            <a:lvl3pPr marL="914377" indent="0" algn="ctr">
              <a:buNone/>
              <a:defRPr sz="16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28E80666-FB37-4B36-9149-507F3B0178E3}" type="datetimeFigureOut">
              <a:rPr lang="en-US" smtClean="0"/>
              <a:pPr/>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cxnSp>
        <p:nvCxnSpPr>
          <p:cNvPr id="8" name="Straight Connector 7"/>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9073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Tree>
    <p:extLst>
      <p:ext uri="{BB962C8B-B14F-4D97-AF65-F5344CB8AC3E}">
        <p14:creationId xmlns:p14="http://schemas.microsoft.com/office/powerpoint/2010/main" val="4158512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dirty="0"/>
          </a:p>
        </p:txBody>
      </p:sp>
      <p:cxnSp>
        <p:nvCxnSpPr>
          <p:cNvPr id="7" name="Straight Connector 6"/>
          <p:cNvCxnSpPr/>
          <p:nvPr/>
        </p:nvCxnSpPr>
        <p:spPr>
          <a:xfrm rot="5400000" flipV="1">
            <a:off x="7543800" y="173563"/>
            <a:ext cx="0" cy="6858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269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spTree>
    <p:extLst>
      <p:ext uri="{BB962C8B-B14F-4D97-AF65-F5344CB8AC3E}">
        <p14:creationId xmlns:p14="http://schemas.microsoft.com/office/powerpoint/2010/main" val="2074326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0" y="-1"/>
            <a:ext cx="9144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457189" indent="0">
              <a:buNone/>
              <a:defRPr sz="16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28E80666-FB37-4B36-9149-507F3B0178E3}" type="datetimeFigureOut">
              <a:rPr lang="en-US" smtClean="0"/>
              <a:pPr/>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‹N›</a:t>
            </a:fld>
            <a:endParaRPr lang="en-US"/>
          </a:p>
        </p:txBody>
      </p:sp>
      <p:cxnSp>
        <p:nvCxnSpPr>
          <p:cNvPr id="8" name="Straight Connector 7"/>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113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28E80666-FB37-4B36-9149-507F3B0178E3}" type="datetimeFigureOut">
              <a:rPr lang="en-US" smtClean="0"/>
              <a:pPr/>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E63A33-8271-4DD0-9C48-789913D7C115}" type="slidenum">
              <a:rPr lang="en-US" smtClean="0"/>
              <a:pPr/>
              <a:t>‹N›</a:t>
            </a:fld>
            <a:endParaRPr lang="en-US" dirty="0"/>
          </a:p>
        </p:txBody>
      </p:sp>
    </p:spTree>
    <p:extLst>
      <p:ext uri="{BB962C8B-B14F-4D97-AF65-F5344CB8AC3E}">
        <p14:creationId xmlns:p14="http://schemas.microsoft.com/office/powerpoint/2010/main" val="1908922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2">
                    <a:lumMod val="75000"/>
                  </a:schemeClr>
                </a:solidFill>
                <a:latin typeface="+mn-lt"/>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768096" y="2967788"/>
            <a:ext cx="356616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2">
                    <a:lumMod val="75000"/>
                  </a:schemeClr>
                </a:solidFill>
                <a:latin typeface="+mn-lt"/>
                <a:ea typeface="+mn-ea"/>
                <a:cs typeface="+mn-cs"/>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marL="0" lvl="0" indent="0" algn="l" defTabSz="914377"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4491990" y="2967788"/>
            <a:ext cx="356616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28E80666-FB37-4B36-9149-507F3B0178E3}" type="datetimeFigureOut">
              <a:rPr lang="en-US" smtClean="0"/>
              <a:pPr/>
              <a:t>10/17/2022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E63A33-8271-4DD0-9C48-789913D7C115}" type="slidenum">
              <a:rPr lang="en-US" smtClean="0"/>
              <a:pPr/>
              <a:t>‹N›</a:t>
            </a:fld>
            <a:endParaRPr lang="en-US"/>
          </a:p>
        </p:txBody>
      </p:sp>
    </p:spTree>
    <p:extLst>
      <p:ext uri="{BB962C8B-B14F-4D97-AF65-F5344CB8AC3E}">
        <p14:creationId xmlns:p14="http://schemas.microsoft.com/office/powerpoint/2010/main" val="3381310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28E80666-FB37-4B36-9149-507F3B0178E3}" type="datetimeFigureOut">
              <a:rPr lang="en-US" smtClean="0"/>
              <a:pPr/>
              <a:t>10/17/2022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E63A33-8271-4DD0-9C48-789913D7C115}" type="slidenum">
              <a:rPr lang="en-US" smtClean="0"/>
              <a:pPr/>
              <a:t>‹N›</a:t>
            </a:fld>
            <a:endParaRPr lang="en-US"/>
          </a:p>
        </p:txBody>
      </p:sp>
    </p:spTree>
    <p:extLst>
      <p:ext uri="{BB962C8B-B14F-4D97-AF65-F5344CB8AC3E}">
        <p14:creationId xmlns:p14="http://schemas.microsoft.com/office/powerpoint/2010/main" val="4089584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E80666-FB37-4B36-9149-507F3B0178E3}" type="datetimeFigureOut">
              <a:rPr lang="en-US" smtClean="0"/>
              <a:pPr/>
              <a:t>10/17/2022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7E63A33-8271-4DD0-9C48-789913D7C115}" type="slidenum">
              <a:rPr lang="en-US" smtClean="0"/>
              <a:pPr/>
              <a:t>‹N›</a:t>
            </a:fld>
            <a:endParaRPr lang="en-US" dirty="0"/>
          </a:p>
        </p:txBody>
      </p:sp>
    </p:spTree>
    <p:extLst>
      <p:ext uri="{BB962C8B-B14F-4D97-AF65-F5344CB8AC3E}">
        <p14:creationId xmlns:p14="http://schemas.microsoft.com/office/powerpoint/2010/main" val="1438513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8E80666-FB37-4B36-9149-507F3B0178E3}" type="datetimeFigureOut">
              <a:rPr lang="en-US" smtClean="0"/>
              <a:pPr/>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7E63A33-8271-4DD0-9C48-789913D7C115}" type="slidenum">
              <a:rPr lang="en-US" smtClean="0"/>
              <a:pPr/>
              <a:t>‹N›</a:t>
            </a:fld>
            <a:endParaRPr lang="en-US" dirty="0"/>
          </a:p>
        </p:txBody>
      </p:sp>
    </p:spTree>
    <p:extLst>
      <p:ext uri="{BB962C8B-B14F-4D97-AF65-F5344CB8AC3E}">
        <p14:creationId xmlns:p14="http://schemas.microsoft.com/office/powerpoint/2010/main" val="1417413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9141714" cy="4572000"/>
          </a:xfrm>
          <a:solidFill>
            <a:schemeClr val="accent2">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0000"/>
                    <a:lumOff val="10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28E80666-FB37-4B36-9149-507F3B0178E3}" type="datetimeFigureOut">
              <a:rPr lang="en-US" smtClean="0"/>
              <a:pPr/>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‹N›</a:t>
            </a:fld>
            <a:endParaRPr lang="en-US"/>
          </a:p>
        </p:txBody>
      </p:sp>
      <p:cxnSp>
        <p:nvCxnSpPr>
          <p:cNvPr id="9" name="Straight Connector 8"/>
          <p:cNvCxnSpPr/>
          <p:nvPr/>
        </p:nvCxnSpPr>
        <p:spPr>
          <a:xfrm flipV="1">
            <a:off x="629013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9007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28E80666-FB37-4B36-9149-507F3B0178E3}" type="datetimeFigureOut">
              <a:rPr lang="en-US" smtClean="0"/>
              <a:pPr/>
              <a:t>10/17/2022</a:t>
            </a:fld>
            <a:endParaRPr lang="en-US" dirty="0"/>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D7E63A33-8271-4DD0-9C48-789913D7C115}" type="slidenum">
              <a:rPr lang="en-US" smtClean="0"/>
              <a:pPr/>
              <a:t>‹N›</a:t>
            </a:fld>
            <a:endParaRPr lang="en-US" dirty="0"/>
          </a:p>
        </p:txBody>
      </p:sp>
      <p:cxnSp>
        <p:nvCxnSpPr>
          <p:cNvPr id="7" name="Straight Connector 6"/>
          <p:cNvCxnSpPr/>
          <p:nvPr/>
        </p:nvCxnSpPr>
        <p:spPr>
          <a:xfrm flipV="1">
            <a:off x="5715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1570842"/>
      </p:ext>
    </p:extLst>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defTabSz="914377" rtl="0" eaLnBrk="1" latinLnBrk="0" hangingPunct="1">
        <a:lnSpc>
          <a:spcPct val="80000"/>
        </a:lnSpc>
        <a:spcBef>
          <a:spcPct val="0"/>
        </a:spcBef>
        <a:buNone/>
        <a:defRPr sz="4400" kern="1200" cap="all" spc="100" baseline="0">
          <a:solidFill>
            <a:schemeClr val="tx1">
              <a:lumMod val="90000"/>
              <a:lumOff val="10000"/>
            </a:schemeClr>
          </a:solidFill>
          <a:latin typeface="+mj-lt"/>
          <a:ea typeface="+mj-ea"/>
          <a:cs typeface="+mj-cs"/>
        </a:defRPr>
      </a:lvl1pPr>
    </p:titleStyle>
    <p:bodyStyle>
      <a:lvl1pPr marL="91440" indent="-91440" algn="l" defTabSz="914377"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600" kern="1200">
          <a:solidFill>
            <a:schemeClr val="tx1"/>
          </a:solidFill>
          <a:latin typeface="+mn-lt"/>
          <a:ea typeface="+mn-ea"/>
          <a:cs typeface="+mn-cs"/>
        </a:defRPr>
      </a:lvl2pPr>
      <a:lvl3pPr marL="44805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3pPr>
      <a:lvl4pPr marL="59436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4pPr>
      <a:lvl5pPr marL="77724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5pPr>
      <a:lvl6pPr marL="914400"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6pPr>
      <a:lvl7pPr marL="1060704"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7pPr>
      <a:lvl8pPr marL="1216152"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8pPr>
      <a:lvl9pPr marL="1362456" indent="-137157" algn="l" defTabSz="914377" rtl="0" eaLnBrk="1" latinLnBrk="0" hangingPunct="1">
        <a:lnSpc>
          <a:spcPct val="90000"/>
        </a:lnSpc>
        <a:spcBef>
          <a:spcPts val="200"/>
        </a:spcBef>
        <a:spcAft>
          <a:spcPts val="400"/>
        </a:spcAft>
        <a:buClr>
          <a:schemeClr val="accent2"/>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ctrTitle"/>
          </p:nvPr>
        </p:nvSpPr>
        <p:spPr>
          <a:xfrm>
            <a:off x="970961" y="1395167"/>
            <a:ext cx="7334053" cy="1890522"/>
          </a:xfrm>
        </p:spPr>
        <p:style>
          <a:lnRef idx="2">
            <a:schemeClr val="dk1"/>
          </a:lnRef>
          <a:fillRef idx="1">
            <a:schemeClr val="lt1"/>
          </a:fillRef>
          <a:effectRef idx="0">
            <a:schemeClr val="dk1"/>
          </a:effectRef>
          <a:fontRef idx="minor">
            <a:schemeClr val="dk1"/>
          </a:fontRef>
        </p:style>
        <p:txBody>
          <a:bodyPr>
            <a:normAutofit fontScale="90000"/>
          </a:bodyPr>
          <a:lstStyle/>
          <a:p>
            <a:pPr algn="ctr"/>
            <a:br>
              <a:rPr lang="it-IT" dirty="0"/>
            </a:br>
            <a:br>
              <a:rPr lang="it-IT" dirty="0"/>
            </a:br>
            <a:r>
              <a:rPr lang="it-IT" dirty="0"/>
              <a:t>Le </a:t>
            </a:r>
            <a:r>
              <a:rPr lang="it-IT" dirty="0" err="1"/>
              <a:t>syntagme</a:t>
            </a:r>
            <a:r>
              <a:rPr lang="it-IT" dirty="0"/>
              <a:t> </a:t>
            </a:r>
            <a:r>
              <a:rPr lang="it-IT" dirty="0" err="1"/>
              <a:t>nominal</a:t>
            </a:r>
            <a:r>
              <a:rPr lang="it-IT" dirty="0"/>
              <a:t> </a:t>
            </a:r>
            <a:r>
              <a:rPr lang="it-IT" dirty="0" err="1"/>
              <a:t>étendu</a:t>
            </a:r>
            <a:br>
              <a:rPr lang="it-IT" dirty="0"/>
            </a:br>
            <a:br>
              <a:rPr lang="it-IT" dirty="0"/>
            </a:br>
            <a:endParaRPr lang="it-IT" dirty="0"/>
          </a:p>
        </p:txBody>
      </p:sp>
      <p:sp>
        <p:nvSpPr>
          <p:cNvPr id="2" name="Sottotitolo 1"/>
          <p:cNvSpPr>
            <a:spLocks noGrp="1"/>
          </p:cNvSpPr>
          <p:nvPr>
            <p:ph type="subTitle" idx="1"/>
          </p:nvPr>
        </p:nvSpPr>
        <p:spPr>
          <a:xfrm>
            <a:off x="1326823" y="4668152"/>
            <a:ext cx="7195248" cy="1366887"/>
          </a:xfrm>
        </p:spPr>
        <p:txBody>
          <a:bodyPr>
            <a:noAutofit/>
          </a:bodyPr>
          <a:lstStyle/>
          <a:p>
            <a:pPr algn="ctr"/>
            <a:endParaRPr lang="it-IT" sz="4800" dirty="0"/>
          </a:p>
          <a:p>
            <a:pPr algn="ctr"/>
            <a:r>
              <a:rPr lang="it-IT" sz="4800" dirty="0"/>
              <a:t>1- </a:t>
            </a:r>
            <a:r>
              <a:rPr lang="it-IT" sz="4800" dirty="0" err="1"/>
              <a:t>Les</a:t>
            </a:r>
            <a:r>
              <a:rPr lang="it-IT" sz="4800" dirty="0"/>
              <a:t> </a:t>
            </a:r>
            <a:r>
              <a:rPr lang="it-IT" sz="4800" dirty="0" err="1"/>
              <a:t>modifieurs</a:t>
            </a:r>
            <a:r>
              <a:rPr lang="it-IT" sz="4800" dirty="0"/>
              <a:t> </a:t>
            </a:r>
            <a:r>
              <a:rPr lang="it-IT" sz="4800" dirty="0" err="1"/>
              <a:t>du</a:t>
            </a:r>
            <a:r>
              <a:rPr lang="it-IT" sz="4800" dirty="0"/>
              <a:t> </a:t>
            </a:r>
            <a:r>
              <a:rPr lang="it-IT" sz="4800" dirty="0" err="1"/>
              <a:t>nom</a:t>
            </a:r>
            <a:endParaRPr lang="it-IT" sz="4800" dirty="0"/>
          </a:p>
          <a:p>
            <a:pPr algn="ctr"/>
            <a:endParaRPr lang="it-IT" sz="4800" dirty="0"/>
          </a:p>
        </p:txBody>
      </p:sp>
    </p:spTree>
    <p:extLst>
      <p:ext uri="{BB962C8B-B14F-4D97-AF65-F5344CB8AC3E}">
        <p14:creationId xmlns:p14="http://schemas.microsoft.com/office/powerpoint/2010/main" val="448844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22313" y="4524324"/>
            <a:ext cx="7659687" cy="1168400"/>
          </a:xfrm>
        </p:spPr>
        <p:txBody>
          <a:bodyPr>
            <a:normAutofit fontScale="90000"/>
          </a:bodyPr>
          <a:lstStyle/>
          <a:p>
            <a:r>
              <a:rPr lang="it-IT" dirty="0"/>
              <a:t>2 - L’</a:t>
            </a:r>
            <a:r>
              <a:rPr lang="it-IT" dirty="0" err="1"/>
              <a:t>adJECTif</a:t>
            </a:r>
            <a:r>
              <a:rPr lang="it-IT" dirty="0"/>
              <a:t> et le </a:t>
            </a:r>
            <a:r>
              <a:rPr lang="it-IT" dirty="0" err="1"/>
              <a:t>syntagme</a:t>
            </a:r>
            <a:r>
              <a:rPr lang="it-IT" dirty="0"/>
              <a:t> </a:t>
            </a:r>
            <a:r>
              <a:rPr lang="it-IT" dirty="0" err="1"/>
              <a:t>adjectival</a:t>
            </a:r>
            <a:endParaRPr lang="it-IT" dirty="0"/>
          </a:p>
        </p:txBody>
      </p:sp>
      <p:sp>
        <p:nvSpPr>
          <p:cNvPr id="3" name="Segnaposto testo 2"/>
          <p:cNvSpPr>
            <a:spLocks noGrp="1"/>
          </p:cNvSpPr>
          <p:nvPr>
            <p:ph type="body" idx="1"/>
          </p:nvPr>
        </p:nvSpPr>
        <p:spPr>
          <a:xfrm>
            <a:off x="722313" y="2788165"/>
            <a:ext cx="6135687" cy="1633538"/>
          </a:xfrm>
        </p:spPr>
        <p:txBody>
          <a:bodyPr/>
          <a:lstStyle/>
          <a:p>
            <a:endParaRPr lang="it-IT" dirty="0"/>
          </a:p>
        </p:txBody>
      </p:sp>
    </p:spTree>
    <p:extLst>
      <p:ext uri="{BB962C8B-B14F-4D97-AF65-F5344CB8AC3E}">
        <p14:creationId xmlns:p14="http://schemas.microsoft.com/office/powerpoint/2010/main" val="1041411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err="1"/>
              <a:t>Définition</a:t>
            </a:r>
            <a:r>
              <a:rPr lang="it-IT" dirty="0"/>
              <a:t> </a:t>
            </a:r>
            <a:r>
              <a:rPr lang="it-IT" dirty="0" err="1"/>
              <a:t>syntaxique</a:t>
            </a:r>
            <a:r>
              <a:rPr lang="it-IT" dirty="0"/>
              <a:t> de l’</a:t>
            </a:r>
            <a:r>
              <a:rPr lang="it-IT" dirty="0" err="1"/>
              <a:t>adjectif</a:t>
            </a:r>
            <a:endParaRPr lang="it-IT" dirty="0"/>
          </a:p>
        </p:txBody>
      </p:sp>
      <p:sp>
        <p:nvSpPr>
          <p:cNvPr id="5" name="Segnaposto contenuto 4"/>
          <p:cNvSpPr>
            <a:spLocks noGrp="1"/>
          </p:cNvSpPr>
          <p:nvPr>
            <p:ph idx="1"/>
          </p:nvPr>
        </p:nvSpPr>
        <p:spPr>
          <a:xfrm>
            <a:off x="311085" y="2084832"/>
            <a:ext cx="8625525" cy="4224528"/>
          </a:xfrm>
        </p:spPr>
        <p:txBody>
          <a:bodyPr>
            <a:noAutofit/>
          </a:bodyPr>
          <a:lstStyle/>
          <a:p>
            <a:pPr>
              <a:buFont typeface="Arial" panose="020B0604020202020204" pitchFamily="34" charset="0"/>
              <a:buChar char="•"/>
            </a:pPr>
            <a:r>
              <a:rPr lang="it-IT" sz="2400" dirty="0"/>
              <a:t> </a:t>
            </a:r>
            <a:r>
              <a:rPr lang="it-IT" sz="2400" dirty="0" err="1"/>
              <a:t>Deuxième</a:t>
            </a:r>
            <a:r>
              <a:rPr lang="it-IT" sz="2400" dirty="0"/>
              <a:t> </a:t>
            </a:r>
            <a:r>
              <a:rPr lang="it-IT" sz="2400" dirty="0" err="1"/>
              <a:t>catégorie</a:t>
            </a:r>
            <a:r>
              <a:rPr lang="it-IT" sz="2400" dirty="0"/>
              <a:t> qui </a:t>
            </a:r>
            <a:r>
              <a:rPr lang="it-IT" sz="2400" dirty="0" err="1"/>
              <a:t>accompagne</a:t>
            </a:r>
            <a:r>
              <a:rPr lang="it-IT" sz="2400" dirty="0"/>
              <a:t> le </a:t>
            </a:r>
            <a:r>
              <a:rPr lang="it-IT" sz="2400" dirty="0" err="1"/>
              <a:t>nom</a:t>
            </a:r>
            <a:r>
              <a:rPr lang="it-IT" sz="2400" dirty="0"/>
              <a:t>, </a:t>
            </a:r>
            <a:r>
              <a:rPr lang="it-IT" sz="2400" dirty="0" err="1"/>
              <a:t>après</a:t>
            </a:r>
            <a:r>
              <a:rPr lang="it-IT" sz="2400" dirty="0"/>
              <a:t> le </a:t>
            </a:r>
            <a:r>
              <a:rPr lang="it-IT" sz="2400" dirty="0" err="1"/>
              <a:t>déterminant</a:t>
            </a:r>
            <a:r>
              <a:rPr lang="it-IT" sz="2400" dirty="0"/>
              <a:t>.</a:t>
            </a:r>
          </a:p>
          <a:p>
            <a:pPr>
              <a:buFont typeface="Arial" panose="020B0604020202020204" pitchFamily="34" charset="0"/>
              <a:buChar char="•"/>
            </a:pPr>
            <a:r>
              <a:rPr lang="it-IT" sz="2400" dirty="0"/>
              <a:t> N’a </a:t>
            </a:r>
            <a:r>
              <a:rPr lang="it-IT" sz="2400" dirty="0" err="1"/>
              <a:t>pas</a:t>
            </a:r>
            <a:r>
              <a:rPr lang="it-IT" sz="2400" dirty="0"/>
              <a:t> de </a:t>
            </a:r>
            <a:r>
              <a:rPr lang="it-IT" sz="2400" dirty="0" err="1"/>
              <a:t>genre</a:t>
            </a:r>
            <a:r>
              <a:rPr lang="it-IT" sz="2400" dirty="0"/>
              <a:t> </a:t>
            </a:r>
            <a:r>
              <a:rPr lang="it-IT" sz="2400" dirty="0" err="1"/>
              <a:t>intrinsèque</a:t>
            </a:r>
            <a:r>
              <a:rPr lang="it-IT" sz="2400" dirty="0"/>
              <a:t>/autonome : il s’</a:t>
            </a:r>
            <a:r>
              <a:rPr lang="it-IT" sz="2400" dirty="0" err="1"/>
              <a:t>accorde</a:t>
            </a:r>
            <a:r>
              <a:rPr lang="it-IT" sz="2400" dirty="0"/>
              <a:t> </a:t>
            </a:r>
            <a:r>
              <a:rPr lang="it-IT" sz="2400" dirty="0" err="1"/>
              <a:t>avec</a:t>
            </a:r>
            <a:r>
              <a:rPr lang="it-IT" sz="2400" dirty="0"/>
              <a:t> le N. Varie en </a:t>
            </a:r>
            <a:r>
              <a:rPr lang="it-IT" sz="2400" dirty="0" err="1"/>
              <a:t>genre</a:t>
            </a:r>
            <a:r>
              <a:rPr lang="it-IT" sz="2400" dirty="0"/>
              <a:t> (</a:t>
            </a:r>
            <a:r>
              <a:rPr lang="it-IT" sz="2400" dirty="0" err="1"/>
              <a:t>sauf</a:t>
            </a:r>
            <a:r>
              <a:rPr lang="it-IT" sz="2400" dirty="0"/>
              <a:t> </a:t>
            </a:r>
            <a:r>
              <a:rPr lang="it-IT" sz="2400" dirty="0" err="1"/>
              <a:t>épicène</a:t>
            </a:r>
            <a:r>
              <a:rPr lang="it-IT" sz="2400" dirty="0"/>
              <a:t>: </a:t>
            </a:r>
            <a:r>
              <a:rPr lang="it-IT" sz="2400" i="1" dirty="0" err="1"/>
              <a:t>jaune</a:t>
            </a:r>
            <a:r>
              <a:rPr lang="it-IT" sz="2400" dirty="0"/>
              <a:t>) et en </a:t>
            </a:r>
            <a:r>
              <a:rPr lang="it-IT" sz="2400" dirty="0" err="1"/>
              <a:t>nombre</a:t>
            </a:r>
            <a:r>
              <a:rPr lang="it-IT" sz="2400" dirty="0"/>
              <a:t>.</a:t>
            </a:r>
          </a:p>
          <a:p>
            <a:pPr marL="349250" indent="-342900">
              <a:buFont typeface="Arial" panose="020B0604020202020204" pitchFamily="34" charset="0"/>
              <a:buChar char="•"/>
            </a:pPr>
            <a:r>
              <a:rPr lang="it-IT" sz="2400" dirty="0" err="1"/>
              <a:t>Catégorie</a:t>
            </a:r>
            <a:r>
              <a:rPr lang="it-IT" sz="2400" dirty="0"/>
              <a:t> </a:t>
            </a:r>
            <a:r>
              <a:rPr lang="it-IT" sz="2400" dirty="0" err="1"/>
              <a:t>syntaxique</a:t>
            </a:r>
            <a:r>
              <a:rPr lang="it-IT" sz="2400" dirty="0"/>
              <a:t> “</a:t>
            </a:r>
            <a:r>
              <a:rPr lang="it-IT" sz="2400" dirty="0" err="1"/>
              <a:t>secondaire</a:t>
            </a:r>
            <a:r>
              <a:rPr lang="it-IT" sz="2400" dirty="0"/>
              <a:t>”, qui n’est </a:t>
            </a:r>
            <a:r>
              <a:rPr lang="it-IT" sz="2400" dirty="0" err="1"/>
              <a:t>pas</a:t>
            </a:r>
            <a:r>
              <a:rPr lang="it-IT" sz="2400" dirty="0"/>
              <a:t> un </a:t>
            </a:r>
            <a:r>
              <a:rPr lang="it-IT" sz="2400" dirty="0" err="1"/>
              <a:t>constituant</a:t>
            </a:r>
            <a:r>
              <a:rPr lang="it-IT" sz="2400" dirty="0"/>
              <a:t> </a:t>
            </a:r>
            <a:r>
              <a:rPr lang="it-IT" sz="2400" dirty="0" err="1"/>
              <a:t>immédiat</a:t>
            </a:r>
            <a:r>
              <a:rPr lang="it-IT" sz="2400" dirty="0"/>
              <a:t> de P. L’</a:t>
            </a:r>
            <a:r>
              <a:rPr lang="it-IT" sz="2400" dirty="0" err="1"/>
              <a:t>adjectif</a:t>
            </a:r>
            <a:r>
              <a:rPr lang="it-IT" sz="2400" dirty="0"/>
              <a:t> est </a:t>
            </a:r>
            <a:r>
              <a:rPr lang="it-IT" sz="2400" dirty="0" err="1"/>
              <a:t>facultatif</a:t>
            </a:r>
            <a:r>
              <a:rPr lang="it-IT" sz="2400" dirty="0"/>
              <a:t> </a:t>
            </a:r>
            <a:r>
              <a:rPr lang="it-IT" sz="2400" dirty="0" err="1"/>
              <a:t>dans</a:t>
            </a:r>
            <a:r>
              <a:rPr lang="it-IT" sz="2400" dirty="0"/>
              <a:t> le SN  mais nécessaire </a:t>
            </a:r>
            <a:r>
              <a:rPr lang="it-IT" sz="2400" dirty="0" err="1"/>
              <a:t>dans</a:t>
            </a:r>
            <a:r>
              <a:rPr lang="it-IT" sz="2400" dirty="0"/>
              <a:t> le SV </a:t>
            </a:r>
            <a:r>
              <a:rPr lang="it-IT" sz="2400" dirty="0" err="1"/>
              <a:t>quand</a:t>
            </a:r>
            <a:r>
              <a:rPr lang="it-IT" sz="2400" dirty="0"/>
              <a:t> il est </a:t>
            </a:r>
            <a:r>
              <a:rPr lang="it-IT" sz="2400" dirty="0" err="1"/>
              <a:t>attribut</a:t>
            </a:r>
            <a:r>
              <a:rPr lang="it-IT" sz="2400" dirty="0"/>
              <a:t> </a:t>
            </a:r>
            <a:r>
              <a:rPr lang="it-IT" sz="2400" dirty="0" err="1"/>
              <a:t>du</a:t>
            </a:r>
            <a:r>
              <a:rPr lang="it-IT" sz="2400" dirty="0"/>
              <a:t> </a:t>
            </a:r>
            <a:r>
              <a:rPr lang="it-IT" sz="2400" dirty="0" err="1"/>
              <a:t>sujet</a:t>
            </a:r>
            <a:r>
              <a:rPr lang="it-IT" sz="2400" dirty="0"/>
              <a:t>. (</a:t>
            </a:r>
            <a:r>
              <a:rPr lang="it-IT" sz="2400" dirty="0" err="1"/>
              <a:t>fonction</a:t>
            </a:r>
            <a:r>
              <a:rPr lang="it-IT" sz="2400" dirty="0"/>
              <a:t> de l’</a:t>
            </a:r>
            <a:r>
              <a:rPr lang="it-IT" sz="2400" dirty="0" err="1"/>
              <a:t>adjectif</a:t>
            </a:r>
            <a:r>
              <a:rPr lang="it-IT" sz="2400" dirty="0"/>
              <a:t>)</a:t>
            </a:r>
          </a:p>
          <a:p>
            <a:pPr>
              <a:buFont typeface="Arial" panose="020B0604020202020204" pitchFamily="34" charset="0"/>
              <a:buChar char="•"/>
            </a:pPr>
            <a:r>
              <a:rPr lang="it-IT" sz="2400" dirty="0"/>
              <a:t> Ne </a:t>
            </a:r>
            <a:r>
              <a:rPr lang="it-IT" sz="2400" dirty="0" err="1"/>
              <a:t>peut</a:t>
            </a:r>
            <a:r>
              <a:rPr lang="it-IT" sz="2400" dirty="0"/>
              <a:t> </a:t>
            </a:r>
            <a:r>
              <a:rPr lang="it-IT" sz="2400" dirty="0" err="1"/>
              <a:t>pas</a:t>
            </a:r>
            <a:r>
              <a:rPr lang="it-IT" sz="2400" dirty="0"/>
              <a:t> </a:t>
            </a:r>
            <a:r>
              <a:rPr lang="it-IT" sz="2400" dirty="0" err="1"/>
              <a:t>etre</a:t>
            </a:r>
            <a:r>
              <a:rPr lang="it-IT" sz="2400" dirty="0"/>
              <a:t> </a:t>
            </a:r>
            <a:r>
              <a:rPr lang="it-IT" sz="2400" dirty="0" err="1"/>
              <a:t>sujet</a:t>
            </a:r>
            <a:endParaRPr lang="it-IT" sz="2400" dirty="0"/>
          </a:p>
          <a:p>
            <a:pPr>
              <a:buFont typeface="Arial" panose="020B0604020202020204" pitchFamily="34" charset="0"/>
              <a:buChar char="•"/>
            </a:pPr>
            <a:r>
              <a:rPr lang="it-IT" sz="2400" dirty="0"/>
              <a:t> Il </a:t>
            </a:r>
            <a:r>
              <a:rPr lang="it-IT" sz="2400" dirty="0" err="1"/>
              <a:t>peut</a:t>
            </a:r>
            <a:r>
              <a:rPr lang="it-IT" sz="2400" dirty="0"/>
              <a:t> </a:t>
            </a:r>
            <a:r>
              <a:rPr lang="it-IT" sz="2400" dirty="0" err="1"/>
              <a:t>être</a:t>
            </a:r>
            <a:r>
              <a:rPr lang="it-IT" sz="2400" dirty="0"/>
              <a:t> la </a:t>
            </a:r>
            <a:r>
              <a:rPr lang="it-IT" sz="2400" dirty="0" err="1"/>
              <a:t>tête</a:t>
            </a:r>
            <a:r>
              <a:rPr lang="it-IT" sz="2400" dirty="0"/>
              <a:t> d’un </a:t>
            </a:r>
            <a:r>
              <a:rPr lang="it-IT" sz="2400" dirty="0" err="1"/>
              <a:t>syntagme</a:t>
            </a:r>
            <a:r>
              <a:rPr lang="it-IT" sz="2400" dirty="0"/>
              <a:t> (SA) c’est-à-dire </a:t>
            </a:r>
            <a:r>
              <a:rPr lang="it-IT" sz="2400" dirty="0" err="1"/>
              <a:t>qu’il</a:t>
            </a:r>
            <a:r>
              <a:rPr lang="it-IT" sz="2400" dirty="0"/>
              <a:t> </a:t>
            </a:r>
            <a:r>
              <a:rPr lang="it-IT" sz="2400" dirty="0" err="1"/>
              <a:t>peut</a:t>
            </a:r>
            <a:r>
              <a:rPr lang="it-IT" sz="2400" dirty="0"/>
              <a:t> </a:t>
            </a:r>
            <a:r>
              <a:rPr lang="it-IT" sz="2400" dirty="0" err="1"/>
              <a:t>recevoir</a:t>
            </a:r>
            <a:r>
              <a:rPr lang="it-IT" sz="2400" dirty="0"/>
              <a:t> à son tour </a:t>
            </a:r>
            <a:r>
              <a:rPr lang="it-IT" sz="2400" dirty="0" err="1"/>
              <a:t>des</a:t>
            </a:r>
            <a:r>
              <a:rPr lang="it-IT" sz="2400" dirty="0"/>
              <a:t> </a:t>
            </a:r>
            <a:r>
              <a:rPr lang="it-IT" sz="2400" dirty="0" err="1"/>
              <a:t>expansions</a:t>
            </a:r>
            <a:endParaRPr lang="it-IT" sz="2400" dirty="0"/>
          </a:p>
        </p:txBody>
      </p:sp>
    </p:spTree>
    <p:extLst>
      <p:ext uri="{BB962C8B-B14F-4D97-AF65-F5344CB8AC3E}">
        <p14:creationId xmlns:p14="http://schemas.microsoft.com/office/powerpoint/2010/main" val="3120103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8096" y="717090"/>
            <a:ext cx="7881769" cy="1143000"/>
          </a:xfrm>
        </p:spPr>
        <p:txBody>
          <a:bodyPr/>
          <a:lstStyle/>
          <a:p>
            <a:r>
              <a:rPr lang="it-IT" sz="4000" dirty="0" err="1"/>
              <a:t>Adjectifs</a:t>
            </a:r>
            <a:r>
              <a:rPr lang="it-IT" sz="4000" dirty="0"/>
              <a:t> : </a:t>
            </a:r>
            <a:r>
              <a:rPr lang="it-IT" sz="4000" dirty="0" err="1"/>
              <a:t>classement</a:t>
            </a:r>
            <a:r>
              <a:rPr lang="it-IT" sz="4000" dirty="0"/>
              <a:t> </a:t>
            </a:r>
            <a:r>
              <a:rPr lang="it-IT" sz="4000" dirty="0" err="1"/>
              <a:t>morphologique</a:t>
            </a:r>
            <a:endParaRPr lang="it-IT" sz="4000" dirty="0"/>
          </a:p>
        </p:txBody>
      </p:sp>
      <p:sp>
        <p:nvSpPr>
          <p:cNvPr id="3" name="Segnaposto contenuto 2"/>
          <p:cNvSpPr>
            <a:spLocks noGrp="1"/>
          </p:cNvSpPr>
          <p:nvPr>
            <p:ph idx="1"/>
          </p:nvPr>
        </p:nvSpPr>
        <p:spPr>
          <a:xfrm>
            <a:off x="494136" y="1860090"/>
            <a:ext cx="8286070" cy="4449270"/>
          </a:xfrm>
        </p:spPr>
        <p:txBody>
          <a:bodyPr>
            <a:normAutofit fontScale="85000" lnSpcReduction="20000"/>
          </a:bodyPr>
          <a:lstStyle/>
          <a:p>
            <a:pPr marL="114300" indent="0">
              <a:buNone/>
            </a:pPr>
            <a:r>
              <a:rPr lang="fr-CA" sz="3800" dirty="0"/>
              <a:t>variable en genre et en nombre + hétérogénéité morphologique (classe ouverte)  </a:t>
            </a:r>
          </a:p>
          <a:p>
            <a:pPr marL="514350" indent="-514350">
              <a:buFont typeface="+mj-lt"/>
              <a:buAutoNum type="arabicPeriod"/>
            </a:pPr>
            <a:r>
              <a:rPr lang="fr-CA" sz="3200" dirty="0"/>
              <a:t>Les adjectifs radicaux : </a:t>
            </a:r>
          </a:p>
          <a:p>
            <a:pPr marL="173736" lvl="1" indent="0">
              <a:buNone/>
            </a:pPr>
            <a:r>
              <a:rPr lang="fr-CA" sz="2600" i="1" dirty="0"/>
              <a:t>	grand, vert, beau, bon, chaud, cher, gentil, vieux </a:t>
            </a:r>
            <a:r>
              <a:rPr lang="fr-CA" sz="2600" dirty="0"/>
              <a:t>etc.</a:t>
            </a:r>
          </a:p>
          <a:p>
            <a:pPr marL="514350" indent="-514350">
              <a:buFont typeface="+mj-lt"/>
              <a:buAutoNum type="arabicPeriod"/>
            </a:pPr>
            <a:r>
              <a:rPr lang="fr-CA" sz="3200" dirty="0"/>
              <a:t>Les adjectifs dérivés</a:t>
            </a:r>
          </a:p>
          <a:p>
            <a:pPr marL="128019" lvl="1" indent="0">
              <a:buNone/>
            </a:pPr>
            <a:r>
              <a:rPr lang="fr-CA" sz="2800" dirty="0"/>
              <a:t>	-de nom : suffixes en </a:t>
            </a:r>
            <a:r>
              <a:rPr lang="mr-IN" sz="2800" i="1" dirty="0"/>
              <a:t>–</a:t>
            </a:r>
            <a:r>
              <a:rPr lang="fr-CA" sz="2800" i="1" dirty="0"/>
              <a:t>el; -al;-</a:t>
            </a:r>
            <a:r>
              <a:rPr lang="fr-CA" sz="2800" i="1" dirty="0" err="1"/>
              <a:t>ien</a:t>
            </a:r>
            <a:r>
              <a:rPr lang="fr-CA" sz="2800" i="1" dirty="0"/>
              <a:t>; -</a:t>
            </a:r>
            <a:r>
              <a:rPr lang="fr-CA" sz="2800" i="1" dirty="0" err="1"/>
              <a:t>ain</a:t>
            </a:r>
            <a:r>
              <a:rPr lang="fr-CA" sz="2800" i="1" dirty="0"/>
              <a:t>; </a:t>
            </a:r>
            <a:r>
              <a:rPr lang="fr-CA" sz="2800" i="1" dirty="0" err="1"/>
              <a:t>esque</a:t>
            </a:r>
            <a:r>
              <a:rPr lang="fr-CA" sz="2800" i="1" dirty="0"/>
              <a:t> -</a:t>
            </a:r>
            <a:r>
              <a:rPr lang="fr-CA" sz="2800" i="1" dirty="0" err="1"/>
              <a:t>ique</a:t>
            </a:r>
            <a:r>
              <a:rPr lang="fr-CA" sz="2800" i="1" dirty="0"/>
              <a:t>; -</a:t>
            </a:r>
            <a:r>
              <a:rPr lang="fr-CA" sz="2800" i="1" dirty="0" err="1"/>
              <a:t>iste</a:t>
            </a:r>
            <a:r>
              <a:rPr lang="fr-CA" sz="2800" dirty="0"/>
              <a:t>;</a:t>
            </a:r>
          </a:p>
          <a:p>
            <a:pPr marL="310899" lvl="2" indent="0">
              <a:buNone/>
            </a:pPr>
            <a:r>
              <a:rPr lang="fr-CA" sz="2400" i="1" dirty="0"/>
              <a:t>Exceptionnel, nationale, italien, grotesque, sociologique, communiste, terroriste, trompettiste</a:t>
            </a:r>
          </a:p>
          <a:p>
            <a:pPr marL="128019" lvl="1" indent="0">
              <a:buNone/>
            </a:pPr>
            <a:r>
              <a:rPr lang="fr-CA" sz="2800" dirty="0"/>
              <a:t> 	-de verbe : suffixe </a:t>
            </a:r>
            <a:r>
              <a:rPr lang="fr-CA" sz="2800" i="1" dirty="0"/>
              <a:t>able/</a:t>
            </a:r>
            <a:r>
              <a:rPr lang="fr-CA" sz="2800" i="1" dirty="0" err="1"/>
              <a:t>ible</a:t>
            </a:r>
            <a:r>
              <a:rPr lang="fr-CA" sz="2800" i="1" dirty="0"/>
              <a:t>; </a:t>
            </a:r>
            <a:r>
              <a:rPr lang="fr-CA" sz="2800" dirty="0"/>
              <a:t>participe</a:t>
            </a:r>
          </a:p>
          <a:p>
            <a:pPr marL="128019" lvl="1" indent="0">
              <a:buNone/>
            </a:pPr>
            <a:r>
              <a:rPr lang="fr-CA" sz="2800" i="1" dirty="0"/>
              <a:t>	</a:t>
            </a:r>
            <a:r>
              <a:rPr lang="fr-CA" sz="2600" i="1" dirty="0"/>
              <a:t>détestable; visible,</a:t>
            </a:r>
            <a:r>
              <a:rPr lang="fr-CA" sz="2600" dirty="0"/>
              <a:t> amusé, marié, amusant, dansant, </a:t>
            </a:r>
            <a:endParaRPr lang="fr-CA" sz="1900" dirty="0"/>
          </a:p>
          <a:p>
            <a:pPr marL="514350" indent="-514350">
              <a:buFont typeface="+mj-lt"/>
              <a:buAutoNum type="arabicPeriod"/>
            </a:pPr>
            <a:r>
              <a:rPr lang="fr-CA" sz="3200" dirty="0"/>
              <a:t>Les adjectifs composés</a:t>
            </a:r>
          </a:p>
          <a:p>
            <a:pPr marL="310899" lvl="2" indent="0">
              <a:buNone/>
            </a:pPr>
            <a:r>
              <a:rPr lang="fr-CA" sz="2400" dirty="0"/>
              <a:t>Aigre-doux; franco-italien; judéo-chrétien </a:t>
            </a:r>
          </a:p>
        </p:txBody>
      </p:sp>
    </p:spTree>
    <p:extLst>
      <p:ext uri="{BB962C8B-B14F-4D97-AF65-F5344CB8AC3E}">
        <p14:creationId xmlns:p14="http://schemas.microsoft.com/office/powerpoint/2010/main" val="1285087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Exercices</a:t>
            </a:r>
            <a:r>
              <a:rPr lang="it-IT" dirty="0"/>
              <a:t> : </a:t>
            </a:r>
            <a:r>
              <a:rPr lang="it-IT" dirty="0" err="1"/>
              <a:t>rappel</a:t>
            </a:r>
            <a:endParaRPr lang="it-IT" dirty="0"/>
          </a:p>
        </p:txBody>
      </p:sp>
      <p:pic>
        <p:nvPicPr>
          <p:cNvPr id="4" name="Segnaposto contenuto 3"/>
          <p:cNvPicPr>
            <a:picLocks noGrp="1"/>
          </p:cNvPicPr>
          <p:nvPr>
            <p:ph idx="1"/>
          </p:nvPr>
        </p:nvPicPr>
        <p:blipFill rotWithShape="1">
          <a:blip r:embed="rId2">
            <a:extLst>
              <a:ext uri="{28A0092B-C50C-407E-A947-70E740481C1C}">
                <a14:useLocalDpi xmlns:a14="http://schemas.microsoft.com/office/drawing/2010/main" val="0"/>
              </a:ext>
            </a:extLst>
          </a:blip>
          <a:stretch/>
        </p:blipFill>
        <p:spPr bwMode="auto">
          <a:xfrm>
            <a:off x="934066" y="2015614"/>
            <a:ext cx="7669160" cy="4293112"/>
          </a:xfrm>
          <a:prstGeom prst="rect">
            <a:avLst/>
          </a:prstGeom>
          <a:noFill/>
          <a:ln>
            <a:noFill/>
          </a:ln>
        </p:spPr>
      </p:pic>
    </p:spTree>
    <p:extLst>
      <p:ext uri="{BB962C8B-B14F-4D97-AF65-F5344CB8AC3E}">
        <p14:creationId xmlns:p14="http://schemas.microsoft.com/office/powerpoint/2010/main" val="3603357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32320" y="825244"/>
            <a:ext cx="7620000" cy="897531"/>
          </a:xfrm>
        </p:spPr>
        <p:txBody>
          <a:bodyPr/>
          <a:lstStyle/>
          <a:p>
            <a:r>
              <a:rPr lang="it-IT" dirty="0" err="1"/>
              <a:t>Classement</a:t>
            </a:r>
            <a:r>
              <a:rPr lang="it-IT" dirty="0"/>
              <a:t> </a:t>
            </a:r>
            <a:r>
              <a:rPr lang="it-IT" dirty="0" err="1"/>
              <a:t>sémantique</a:t>
            </a:r>
            <a:endParaRPr lang="it-IT" dirty="0"/>
          </a:p>
        </p:txBody>
      </p:sp>
      <p:sp>
        <p:nvSpPr>
          <p:cNvPr id="3" name="Segnaposto contenuto 2"/>
          <p:cNvSpPr>
            <a:spLocks noGrp="1"/>
          </p:cNvSpPr>
          <p:nvPr>
            <p:ph idx="1"/>
          </p:nvPr>
        </p:nvSpPr>
        <p:spPr>
          <a:xfrm>
            <a:off x="457200" y="1995948"/>
            <a:ext cx="7895120" cy="4630060"/>
          </a:xfrm>
        </p:spPr>
        <p:txBody>
          <a:bodyPr>
            <a:normAutofit fontScale="92500" lnSpcReduction="20000"/>
          </a:bodyPr>
          <a:lstStyle/>
          <a:p>
            <a:pPr marL="0" indent="0">
              <a:buNone/>
            </a:pPr>
            <a:r>
              <a:rPr lang="fr-CA" dirty="0"/>
              <a:t>A la différence du déterminant, l’adjectif n’actualise pas le nom mais il le caractérise.</a:t>
            </a:r>
          </a:p>
          <a:p>
            <a:pPr marL="457200" indent="-457200">
              <a:buFont typeface="+mj-lt"/>
              <a:buAutoNum type="arabicPeriod"/>
            </a:pPr>
            <a:r>
              <a:rPr lang="fr-CA" dirty="0"/>
              <a:t>Les adjectifs </a:t>
            </a:r>
            <a:r>
              <a:rPr lang="fr-CA" b="1" dirty="0"/>
              <a:t>qualificatifs</a:t>
            </a:r>
            <a:r>
              <a:rPr lang="fr-CA" dirty="0"/>
              <a:t> (ou qualifiants) : exprime une qualité intrinsèque du nom dont on parle</a:t>
            </a:r>
          </a:p>
          <a:p>
            <a:pPr marL="1258888" lvl="2" indent="-136525">
              <a:buFont typeface="Arial" panose="020B0604020202020204" pitchFamily="34" charset="0"/>
              <a:buChar char="•"/>
            </a:pPr>
            <a:r>
              <a:rPr lang="fr-CA" sz="1800" dirty="0"/>
              <a:t>Une rue obscure/longue/ parfumée</a:t>
            </a:r>
          </a:p>
          <a:p>
            <a:pPr marL="457200" indent="-457200">
              <a:buFont typeface="+mj-lt"/>
              <a:buAutoNum type="arabicPeriod"/>
            </a:pPr>
            <a:r>
              <a:rPr lang="fr-CA" dirty="0"/>
              <a:t>Les adjectifs </a:t>
            </a:r>
            <a:r>
              <a:rPr lang="fr-CA" b="1" dirty="0" err="1"/>
              <a:t>classifiants</a:t>
            </a:r>
            <a:r>
              <a:rPr lang="fr-CA" dirty="0"/>
              <a:t> (ou relationnels: « qui a à voir avec » </a:t>
            </a:r>
            <a:r>
              <a:rPr lang="fr-CA" dirty="0" err="1"/>
              <a:t>ou“pseudo-adjectif</a:t>
            </a:r>
            <a:r>
              <a:rPr lang="fr-CA" dirty="0"/>
              <a:t>”) </a:t>
            </a:r>
            <a:r>
              <a:rPr lang="fr-CA" i="1" dirty="0"/>
              <a:t>romaine</a:t>
            </a:r>
            <a:r>
              <a:rPr lang="fr-CA" dirty="0"/>
              <a:t>, </a:t>
            </a:r>
            <a:r>
              <a:rPr lang="fr-CA" i="1" dirty="0"/>
              <a:t>solaire</a:t>
            </a:r>
            <a:r>
              <a:rPr lang="fr-CA" dirty="0"/>
              <a:t>, </a:t>
            </a:r>
            <a:r>
              <a:rPr lang="fr-CA" i="1" dirty="0"/>
              <a:t>ministériel</a:t>
            </a:r>
            <a:r>
              <a:rPr lang="fr-CA" dirty="0"/>
              <a:t> </a:t>
            </a:r>
            <a:r>
              <a:rPr lang="fr-CA" dirty="0" err="1"/>
              <a:t>etc</a:t>
            </a:r>
            <a:endParaRPr lang="fr-CA" dirty="0"/>
          </a:p>
          <a:p>
            <a:pPr marL="1458595" lvl="1" indent="-342900">
              <a:buFont typeface="+mj-lt"/>
              <a:buAutoNum type="arabicPeriod"/>
            </a:pPr>
            <a:r>
              <a:rPr lang="fr-CA" sz="2100" dirty="0"/>
              <a:t>Correspondent à un complément du nom (SP) : “de Rome”; “du soleil”; “du ministre”</a:t>
            </a:r>
          </a:p>
          <a:p>
            <a:pPr marL="1458595" lvl="1" indent="-342900">
              <a:buFont typeface="+mj-lt"/>
              <a:buAutoNum type="arabicPeriod"/>
            </a:pPr>
            <a:r>
              <a:rPr lang="fr-CA" sz="2100" dirty="0"/>
              <a:t>Ne peuvent être attribut : *Le système est solaire; *</a:t>
            </a:r>
          </a:p>
          <a:p>
            <a:pPr marL="1458595" lvl="1" indent="-342900">
              <a:buFont typeface="+mj-lt"/>
              <a:buAutoNum type="arabicPeriod"/>
            </a:pPr>
            <a:r>
              <a:rPr lang="fr-CA" sz="2100" dirty="0"/>
              <a:t>N’est pas modifiable en degré : *Le système plus solaire</a:t>
            </a:r>
          </a:p>
          <a:p>
            <a:pPr marL="1458595" lvl="1" indent="-342900">
              <a:buFont typeface="+mj-lt"/>
              <a:buAutoNum type="arabicPeriod"/>
            </a:pPr>
            <a:r>
              <a:rPr lang="fr-CA" sz="2100" dirty="0"/>
              <a:t>Ne peut pas être coordonné avec un qualificatif : * Le système solaire et fondamental</a:t>
            </a:r>
          </a:p>
          <a:p>
            <a:pPr marL="457200" indent="-457200">
              <a:buFont typeface="+mj-lt"/>
              <a:buAutoNum type="arabicPeriod"/>
            </a:pPr>
            <a:r>
              <a:rPr lang="fr-CA" dirty="0"/>
              <a:t>Les adjectifs </a:t>
            </a:r>
            <a:r>
              <a:rPr lang="fr-CA" b="1" dirty="0"/>
              <a:t>évaluatifs</a:t>
            </a:r>
            <a:r>
              <a:rPr lang="fr-CA" dirty="0"/>
              <a:t> : expriment le positionnement de l’énonciateur : affectivité, jugement de valeur (emphase)</a:t>
            </a:r>
          </a:p>
          <a:p>
            <a:pPr marL="653799" lvl="2" indent="-342900">
              <a:buFont typeface="+mj-lt"/>
              <a:buAutoNum type="arabicPeriod"/>
            </a:pPr>
            <a:r>
              <a:rPr lang="fr-CA" sz="1800" dirty="0"/>
              <a:t>Un film </a:t>
            </a:r>
            <a:r>
              <a:rPr lang="fr-CA" sz="1800" i="1" dirty="0"/>
              <a:t>horrible</a:t>
            </a:r>
            <a:r>
              <a:rPr lang="fr-CA" sz="1800" dirty="0"/>
              <a:t>; un paysage </a:t>
            </a:r>
            <a:r>
              <a:rPr lang="fr-CA" sz="1800" i="1" dirty="0"/>
              <a:t>merveilleux</a:t>
            </a:r>
            <a:r>
              <a:rPr lang="fr-CA" sz="1800" dirty="0"/>
              <a:t>; un chien </a:t>
            </a:r>
            <a:r>
              <a:rPr lang="fr-CA" sz="1800" i="1" dirty="0"/>
              <a:t>adorable</a:t>
            </a:r>
            <a:r>
              <a:rPr lang="fr-CA" sz="1800" dirty="0"/>
              <a:t> …</a:t>
            </a:r>
          </a:p>
          <a:p>
            <a:pPr lvl="4"/>
            <a:endParaRPr lang="fr-CA" dirty="0"/>
          </a:p>
        </p:txBody>
      </p:sp>
    </p:spTree>
    <p:extLst>
      <p:ext uri="{BB962C8B-B14F-4D97-AF65-F5344CB8AC3E}">
        <p14:creationId xmlns:p14="http://schemas.microsoft.com/office/powerpoint/2010/main" val="3723606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a:t>
            </a:r>
            <a:r>
              <a:rPr lang="it-IT" dirty="0" err="1"/>
              <a:t>place</a:t>
            </a:r>
            <a:r>
              <a:rPr lang="it-IT" dirty="0"/>
              <a:t> de l’</a:t>
            </a:r>
            <a:r>
              <a:rPr lang="it-IT" dirty="0" err="1"/>
              <a:t>adjectif</a:t>
            </a:r>
            <a:r>
              <a:rPr lang="it-IT" dirty="0"/>
              <a:t> </a:t>
            </a:r>
            <a:r>
              <a:rPr lang="it-IT" dirty="0" err="1"/>
              <a:t>dans</a:t>
            </a:r>
            <a:r>
              <a:rPr lang="it-IT" dirty="0"/>
              <a:t> le SN</a:t>
            </a:r>
          </a:p>
        </p:txBody>
      </p:sp>
      <p:sp>
        <p:nvSpPr>
          <p:cNvPr id="3" name="Segnaposto contenuto 2"/>
          <p:cNvSpPr>
            <a:spLocks noGrp="1"/>
          </p:cNvSpPr>
          <p:nvPr>
            <p:ph idx="1"/>
          </p:nvPr>
        </p:nvSpPr>
        <p:spPr>
          <a:xfrm>
            <a:off x="323493" y="1877961"/>
            <a:ext cx="8702520" cy="4640826"/>
          </a:xfrm>
        </p:spPr>
        <p:txBody>
          <a:bodyPr>
            <a:normAutofit/>
          </a:bodyPr>
          <a:lstStyle/>
          <a:p>
            <a:pPr marL="114300" indent="0">
              <a:buNone/>
            </a:pPr>
            <a:r>
              <a:rPr lang="fr-CA" sz="2800" dirty="0"/>
              <a:t>1) Les adjectifs à place fixe</a:t>
            </a:r>
          </a:p>
          <a:p>
            <a:pPr marL="411480" lvl="1" indent="0">
              <a:buNone/>
            </a:pPr>
            <a:r>
              <a:rPr lang="fr-CA" sz="2800" dirty="0"/>
              <a:t> - Toujours après le nom (postposés).</a:t>
            </a:r>
          </a:p>
          <a:p>
            <a:pPr marL="868680" lvl="1" indent="-457200">
              <a:buFont typeface="Arial" panose="020B0604020202020204" pitchFamily="34" charset="0"/>
              <a:buChar char="•"/>
            </a:pPr>
            <a:r>
              <a:rPr lang="fr-CA" sz="2800" dirty="0"/>
              <a:t>	</a:t>
            </a:r>
            <a:r>
              <a:rPr lang="fr-CA" sz="2000" dirty="0"/>
              <a:t>Les adjectifs relationnels : </a:t>
            </a:r>
            <a:r>
              <a:rPr lang="fr-CA" sz="2000" i="1" dirty="0"/>
              <a:t>le monde animal /*l’animal monde; la beauté idéale</a:t>
            </a:r>
          </a:p>
          <a:p>
            <a:pPr marL="1120140" lvl="2" indent="-342900"/>
            <a:r>
              <a:rPr lang="fr-CA" sz="2000" dirty="0"/>
              <a:t>Les adjectifs qualificatifs de couleur, de forme ou de propriétés objectives: </a:t>
            </a:r>
            <a:r>
              <a:rPr lang="fr-CA" sz="2000" i="1" dirty="0"/>
              <a:t>un blouson noir, une salle carrée, un tissu élastique</a:t>
            </a:r>
          </a:p>
          <a:p>
            <a:pPr marL="1120140" lvl="2" indent="-342900"/>
            <a:r>
              <a:rPr lang="fr-CA" sz="2000" dirty="0"/>
              <a:t>Les adjectifs suivis d’un complément : </a:t>
            </a:r>
            <a:r>
              <a:rPr lang="fr-CA" sz="2000" i="1" dirty="0"/>
              <a:t>un employé gentil avec tout le monde/ *un gentil avec tout le monde employé; des chaussures bonnes à jeter</a:t>
            </a:r>
            <a:r>
              <a:rPr lang="mr-IN" sz="2000" i="1" dirty="0"/>
              <a:t>…</a:t>
            </a:r>
            <a:endParaRPr lang="fr-FR" sz="2000" i="1" dirty="0"/>
          </a:p>
          <a:p>
            <a:pPr marL="1120140" lvl="2" indent="-342900"/>
            <a:r>
              <a:rPr lang="fr-FR" sz="2000" dirty="0"/>
              <a:t>Les adjectifs précédés d’un adverbe en </a:t>
            </a:r>
            <a:r>
              <a:rPr lang="mr-IN" sz="2000" i="1" dirty="0"/>
              <a:t>–</a:t>
            </a:r>
            <a:r>
              <a:rPr lang="fr-FR" sz="2000" i="1" dirty="0"/>
              <a:t>ment </a:t>
            </a:r>
            <a:r>
              <a:rPr lang="fr-FR" sz="2000" dirty="0"/>
              <a:t>:</a:t>
            </a:r>
            <a:r>
              <a:rPr lang="fr-FR" sz="2000" i="1" dirty="0"/>
              <a:t> un long voyage &gt; un voyage extrêmement long/ *un extrêmement long voyage</a:t>
            </a:r>
          </a:p>
          <a:p>
            <a:pPr marL="1120140" lvl="2" indent="-342900"/>
            <a:r>
              <a:rPr lang="fr-FR" sz="2000" dirty="0"/>
              <a:t>Les participes passés ou présents : </a:t>
            </a:r>
            <a:r>
              <a:rPr lang="fr-FR" sz="2000" i="1" dirty="0"/>
              <a:t>une pièce encombrée, le pays aimé, une crème adoucissante</a:t>
            </a:r>
            <a:endParaRPr lang="fr-CA" sz="2000" dirty="0"/>
          </a:p>
          <a:p>
            <a:pPr marL="1234440" lvl="2" indent="-457200">
              <a:buAutoNum type="arabicParenR"/>
            </a:pPr>
            <a:endParaRPr lang="fr-CA" dirty="0"/>
          </a:p>
        </p:txBody>
      </p:sp>
    </p:spTree>
    <p:extLst>
      <p:ext uri="{BB962C8B-B14F-4D97-AF65-F5344CB8AC3E}">
        <p14:creationId xmlns:p14="http://schemas.microsoft.com/office/powerpoint/2010/main" val="1863445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Adjectifs</a:t>
            </a:r>
            <a:r>
              <a:rPr lang="it-IT" dirty="0"/>
              <a:t> </a:t>
            </a:r>
            <a:r>
              <a:rPr lang="it-IT" dirty="0" err="1"/>
              <a:t>antéposés</a:t>
            </a:r>
            <a:endParaRPr lang="it-IT" dirty="0"/>
          </a:p>
        </p:txBody>
      </p:sp>
      <p:sp>
        <p:nvSpPr>
          <p:cNvPr id="3" name="Segnaposto contenuto 2"/>
          <p:cNvSpPr>
            <a:spLocks noGrp="1"/>
          </p:cNvSpPr>
          <p:nvPr>
            <p:ph idx="1"/>
          </p:nvPr>
        </p:nvSpPr>
        <p:spPr/>
        <p:txBody>
          <a:bodyPr>
            <a:normAutofit lnSpcReduction="10000"/>
          </a:bodyPr>
          <a:lstStyle/>
          <a:p>
            <a:r>
              <a:rPr lang="it-IT" sz="2800" dirty="0" err="1"/>
              <a:t>Les</a:t>
            </a:r>
            <a:r>
              <a:rPr lang="it-IT" sz="2800" dirty="0"/>
              <a:t> </a:t>
            </a:r>
            <a:r>
              <a:rPr lang="it-IT" sz="2800" dirty="0" err="1"/>
              <a:t>adjectifs</a:t>
            </a:r>
            <a:r>
              <a:rPr lang="it-IT" sz="2800" dirty="0"/>
              <a:t> </a:t>
            </a:r>
            <a:r>
              <a:rPr lang="it-IT" sz="2800" dirty="0" err="1"/>
              <a:t>toujours</a:t>
            </a:r>
            <a:r>
              <a:rPr lang="it-IT" sz="2800" dirty="0"/>
              <a:t> </a:t>
            </a:r>
            <a:r>
              <a:rPr lang="it-IT" sz="2800" dirty="0" err="1"/>
              <a:t>avant</a:t>
            </a:r>
            <a:r>
              <a:rPr lang="it-IT" sz="2800" dirty="0"/>
              <a:t> le </a:t>
            </a:r>
            <a:r>
              <a:rPr lang="it-IT" sz="2800" dirty="0" err="1"/>
              <a:t>nom</a:t>
            </a:r>
            <a:r>
              <a:rPr lang="it-IT" sz="2800" dirty="0"/>
              <a:t> (</a:t>
            </a:r>
            <a:r>
              <a:rPr lang="it-IT" sz="2800" dirty="0" err="1"/>
              <a:t>antéposés</a:t>
            </a:r>
            <a:r>
              <a:rPr lang="it-IT" sz="2800" dirty="0"/>
              <a:t>)</a:t>
            </a:r>
          </a:p>
          <a:p>
            <a:pPr lvl="1"/>
            <a:r>
              <a:rPr lang="it-IT" sz="2800" dirty="0" err="1"/>
              <a:t>Les</a:t>
            </a:r>
            <a:r>
              <a:rPr lang="it-IT" sz="2800" dirty="0"/>
              <a:t> </a:t>
            </a:r>
            <a:r>
              <a:rPr lang="it-IT" sz="2800" dirty="0" err="1"/>
              <a:t>adjectifs</a:t>
            </a:r>
            <a:r>
              <a:rPr lang="it-IT" sz="2800" dirty="0"/>
              <a:t> </a:t>
            </a:r>
            <a:r>
              <a:rPr lang="it-IT" sz="2800" dirty="0" err="1"/>
              <a:t>ordinaux</a:t>
            </a:r>
            <a:r>
              <a:rPr lang="it-IT" sz="2800" dirty="0"/>
              <a:t> : </a:t>
            </a:r>
          </a:p>
          <a:p>
            <a:pPr lvl="2"/>
            <a:r>
              <a:rPr lang="it-IT" sz="2600" dirty="0"/>
              <a:t>le</a:t>
            </a:r>
            <a:r>
              <a:rPr lang="it-IT" sz="2600" i="1" dirty="0"/>
              <a:t> </a:t>
            </a:r>
            <a:r>
              <a:rPr lang="it-IT" sz="2600" i="1" dirty="0" err="1"/>
              <a:t>troisième</a:t>
            </a:r>
            <a:r>
              <a:rPr lang="it-IT" sz="2600" i="1" dirty="0"/>
              <a:t> </a:t>
            </a:r>
            <a:r>
              <a:rPr lang="it-IT" sz="2600" dirty="0" err="1"/>
              <a:t>homme</a:t>
            </a:r>
            <a:r>
              <a:rPr lang="it-IT" sz="2600" i="1" dirty="0"/>
              <a:t>, le premier </a:t>
            </a:r>
            <a:r>
              <a:rPr lang="it-IT" sz="2600" dirty="0" err="1"/>
              <a:t>dictionnaire</a:t>
            </a:r>
            <a:r>
              <a:rPr lang="it-IT" sz="2600" i="1" dirty="0"/>
              <a:t>, la </a:t>
            </a:r>
            <a:r>
              <a:rPr lang="it-IT" sz="2600" i="1" dirty="0" err="1"/>
              <a:t>dernière</a:t>
            </a:r>
            <a:r>
              <a:rPr lang="it-IT" sz="2600" i="1" dirty="0"/>
              <a:t> </a:t>
            </a:r>
            <a:r>
              <a:rPr lang="it-IT" sz="2600" dirty="0" err="1"/>
              <a:t>heure</a:t>
            </a:r>
            <a:endParaRPr lang="it-IT" sz="2600" dirty="0"/>
          </a:p>
          <a:p>
            <a:pPr lvl="1"/>
            <a:r>
              <a:rPr lang="it-IT" sz="2800" dirty="0"/>
              <a:t> </a:t>
            </a:r>
            <a:r>
              <a:rPr lang="it-IT" sz="2800" dirty="0" err="1"/>
              <a:t>Les</a:t>
            </a:r>
            <a:r>
              <a:rPr lang="it-IT" sz="2800" dirty="0"/>
              <a:t> </a:t>
            </a:r>
            <a:r>
              <a:rPr lang="it-IT" sz="2800" dirty="0" err="1"/>
              <a:t>adjectifs</a:t>
            </a:r>
            <a:r>
              <a:rPr lang="it-IT" sz="2800" dirty="0"/>
              <a:t> </a:t>
            </a:r>
            <a:r>
              <a:rPr lang="it-IT" sz="2800" dirty="0" err="1"/>
              <a:t>descriptifs</a:t>
            </a:r>
            <a:r>
              <a:rPr lang="it-IT" sz="2800" dirty="0"/>
              <a:t> </a:t>
            </a:r>
            <a:r>
              <a:rPr lang="it-IT" sz="2800" dirty="0" err="1"/>
              <a:t>courts</a:t>
            </a:r>
            <a:r>
              <a:rPr lang="it-IT" sz="2800" dirty="0"/>
              <a:t> et </a:t>
            </a:r>
            <a:r>
              <a:rPr lang="it-IT" sz="2800" dirty="0" err="1"/>
              <a:t>fréquents</a:t>
            </a:r>
            <a:r>
              <a:rPr lang="it-IT" sz="2800" dirty="0"/>
              <a:t> </a:t>
            </a:r>
            <a:r>
              <a:rPr lang="it-IT" sz="2800" dirty="0" err="1"/>
              <a:t>sont</a:t>
            </a:r>
            <a:r>
              <a:rPr lang="it-IT" sz="2800" dirty="0"/>
              <a:t> </a:t>
            </a:r>
            <a:r>
              <a:rPr lang="it-IT" sz="2800" dirty="0" err="1"/>
              <a:t>généralement</a:t>
            </a:r>
            <a:r>
              <a:rPr lang="it-IT" sz="2800" dirty="0"/>
              <a:t> </a:t>
            </a:r>
            <a:r>
              <a:rPr lang="it-IT" sz="2800" dirty="0" err="1"/>
              <a:t>antéposés</a:t>
            </a:r>
            <a:r>
              <a:rPr lang="it-IT" sz="2800" dirty="0"/>
              <a:t>:   </a:t>
            </a:r>
          </a:p>
          <a:p>
            <a:pPr lvl="2"/>
            <a:r>
              <a:rPr lang="it-IT" sz="2600" i="1" dirty="0" err="1"/>
              <a:t>beau</a:t>
            </a:r>
            <a:r>
              <a:rPr lang="it-IT" sz="2600" i="1" dirty="0"/>
              <a:t>, bon/</a:t>
            </a:r>
            <a:r>
              <a:rPr lang="it-IT" sz="2600" i="1" dirty="0" err="1"/>
              <a:t>mauvais</a:t>
            </a:r>
            <a:r>
              <a:rPr lang="it-IT" sz="2600" i="1" dirty="0"/>
              <a:t>, </a:t>
            </a:r>
            <a:r>
              <a:rPr lang="it-IT" sz="2600" i="1" dirty="0" err="1"/>
              <a:t>grand</a:t>
            </a:r>
            <a:r>
              <a:rPr lang="it-IT" sz="2600" i="1" dirty="0"/>
              <a:t>, petit, gros, </a:t>
            </a:r>
            <a:r>
              <a:rPr lang="it-IT" sz="2600" i="1" dirty="0" err="1"/>
              <a:t>haut</a:t>
            </a:r>
            <a:r>
              <a:rPr lang="it-IT" sz="2600" i="1" dirty="0"/>
              <a:t>, </a:t>
            </a:r>
            <a:r>
              <a:rPr lang="it-IT" sz="2600" i="1" dirty="0" err="1"/>
              <a:t>joli</a:t>
            </a:r>
            <a:r>
              <a:rPr lang="it-IT" sz="2600" i="1" dirty="0"/>
              <a:t>, </a:t>
            </a:r>
            <a:r>
              <a:rPr lang="it-IT" sz="2600" i="1" dirty="0" err="1"/>
              <a:t>vieux</a:t>
            </a:r>
            <a:r>
              <a:rPr lang="it-IT" sz="2600" i="1" dirty="0"/>
              <a:t>/</a:t>
            </a:r>
            <a:r>
              <a:rPr lang="it-IT" sz="2600" i="1" dirty="0" err="1"/>
              <a:t>jeune</a:t>
            </a:r>
            <a:r>
              <a:rPr lang="it-IT" sz="2600" i="1" dirty="0"/>
              <a:t>, </a:t>
            </a:r>
            <a:r>
              <a:rPr lang="it-IT" sz="2600" i="1" dirty="0" err="1"/>
              <a:t>bref</a:t>
            </a:r>
            <a:r>
              <a:rPr lang="it-IT" sz="2600" i="1" dirty="0"/>
              <a:t>, long, </a:t>
            </a:r>
            <a:r>
              <a:rPr lang="it-IT" sz="2600" i="1" dirty="0" err="1"/>
              <a:t>meilleur</a:t>
            </a:r>
            <a:r>
              <a:rPr lang="it-IT" sz="2600" i="1" dirty="0"/>
              <a:t>, sale</a:t>
            </a:r>
          </a:p>
          <a:p>
            <a:pPr marL="777240" lvl="2" indent="0">
              <a:buNone/>
            </a:pPr>
            <a:r>
              <a:rPr lang="it-IT" sz="2800" dirty="0"/>
              <a:t>&gt; </a:t>
            </a:r>
            <a:r>
              <a:rPr lang="it-IT" sz="2800" dirty="0" err="1"/>
              <a:t>Raison</a:t>
            </a:r>
            <a:r>
              <a:rPr lang="it-IT" sz="2800" dirty="0"/>
              <a:t> </a:t>
            </a:r>
            <a:r>
              <a:rPr lang="it-IT" sz="2800" dirty="0" err="1"/>
              <a:t>prosodique</a:t>
            </a:r>
            <a:r>
              <a:rPr lang="it-IT" sz="2800" dirty="0"/>
              <a:t>: </a:t>
            </a:r>
            <a:r>
              <a:rPr lang="it-IT" sz="2800" dirty="0" err="1"/>
              <a:t>tendance</a:t>
            </a:r>
            <a:r>
              <a:rPr lang="it-IT" sz="2800" dirty="0"/>
              <a:t> à </a:t>
            </a:r>
            <a:r>
              <a:rPr lang="it-IT" sz="2800" dirty="0" err="1"/>
              <a:t>mettre</a:t>
            </a:r>
            <a:r>
              <a:rPr lang="it-IT" sz="2800" dirty="0"/>
              <a:t> d’</a:t>
            </a:r>
            <a:r>
              <a:rPr lang="it-IT" sz="2800" dirty="0" err="1"/>
              <a:t>abord</a:t>
            </a:r>
            <a:r>
              <a:rPr lang="it-IT" sz="2800" dirty="0"/>
              <a:t> le + court </a:t>
            </a:r>
          </a:p>
        </p:txBody>
      </p:sp>
    </p:spTree>
    <p:extLst>
      <p:ext uri="{BB962C8B-B14F-4D97-AF65-F5344CB8AC3E}">
        <p14:creationId xmlns:p14="http://schemas.microsoft.com/office/powerpoint/2010/main" val="1936489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Adjectifs</a:t>
            </a:r>
            <a:r>
              <a:rPr lang="it-IT" dirty="0"/>
              <a:t> à </a:t>
            </a:r>
            <a:r>
              <a:rPr lang="it-IT" dirty="0" err="1"/>
              <a:t>place</a:t>
            </a:r>
            <a:r>
              <a:rPr lang="it-IT" dirty="0"/>
              <a:t> </a:t>
            </a:r>
            <a:r>
              <a:rPr lang="it-IT" dirty="0" err="1"/>
              <a:t>variable</a:t>
            </a:r>
            <a:endParaRPr lang="it-IT" dirty="0"/>
          </a:p>
        </p:txBody>
      </p:sp>
      <p:sp>
        <p:nvSpPr>
          <p:cNvPr id="3" name="Segnaposto contenuto 2"/>
          <p:cNvSpPr>
            <a:spLocks noGrp="1"/>
          </p:cNvSpPr>
          <p:nvPr>
            <p:ph idx="1"/>
          </p:nvPr>
        </p:nvSpPr>
        <p:spPr>
          <a:xfrm>
            <a:off x="668594" y="1927123"/>
            <a:ext cx="7389557" cy="4382237"/>
          </a:xfrm>
        </p:spPr>
        <p:txBody>
          <a:bodyPr>
            <a:normAutofit fontScale="92500" lnSpcReduction="20000"/>
          </a:bodyPr>
          <a:lstStyle/>
          <a:p>
            <a:r>
              <a:rPr lang="it-IT" dirty="0" err="1"/>
              <a:t>Les</a:t>
            </a:r>
            <a:r>
              <a:rPr lang="it-IT" dirty="0"/>
              <a:t> </a:t>
            </a:r>
            <a:r>
              <a:rPr lang="it-IT" dirty="0" err="1"/>
              <a:t>adjectifs</a:t>
            </a:r>
            <a:r>
              <a:rPr lang="it-IT" dirty="0"/>
              <a:t> </a:t>
            </a:r>
            <a:r>
              <a:rPr lang="it-IT" dirty="0" err="1"/>
              <a:t>avec</a:t>
            </a:r>
            <a:r>
              <a:rPr lang="it-IT" dirty="0"/>
              <a:t> </a:t>
            </a:r>
            <a:r>
              <a:rPr lang="it-IT" dirty="0" err="1"/>
              <a:t>changement</a:t>
            </a:r>
            <a:r>
              <a:rPr lang="it-IT" dirty="0"/>
              <a:t> de </a:t>
            </a:r>
            <a:r>
              <a:rPr lang="it-IT" dirty="0" err="1"/>
              <a:t>sens</a:t>
            </a:r>
            <a:r>
              <a:rPr lang="it-IT" dirty="0"/>
              <a:t>/double </a:t>
            </a:r>
            <a:r>
              <a:rPr lang="it-IT" dirty="0" err="1"/>
              <a:t>interprétation</a:t>
            </a:r>
            <a:endParaRPr lang="it-IT" dirty="0"/>
          </a:p>
          <a:p>
            <a:pPr lvl="1"/>
            <a:r>
              <a:rPr lang="it-IT" sz="2600" dirty="0"/>
              <a:t>Un gros </a:t>
            </a:r>
            <a:r>
              <a:rPr lang="it-IT" sz="2600" dirty="0" err="1"/>
              <a:t>mangeur</a:t>
            </a:r>
            <a:r>
              <a:rPr lang="it-IT" sz="2600" dirty="0"/>
              <a:t>	vs	un </a:t>
            </a:r>
            <a:r>
              <a:rPr lang="it-IT" sz="2600" dirty="0" err="1"/>
              <a:t>mangeur</a:t>
            </a:r>
            <a:r>
              <a:rPr lang="it-IT" sz="2600" dirty="0"/>
              <a:t> gros</a:t>
            </a:r>
          </a:p>
          <a:p>
            <a:pPr lvl="1"/>
            <a:r>
              <a:rPr lang="it-IT" sz="2600" dirty="0"/>
              <a:t>Un </a:t>
            </a:r>
            <a:r>
              <a:rPr lang="it-IT" sz="2600" dirty="0" err="1"/>
              <a:t>grand</a:t>
            </a:r>
            <a:r>
              <a:rPr lang="it-IT" sz="2600" dirty="0"/>
              <a:t> </a:t>
            </a:r>
            <a:r>
              <a:rPr lang="it-IT" sz="2600" dirty="0" err="1"/>
              <a:t>fumeur</a:t>
            </a:r>
            <a:r>
              <a:rPr lang="it-IT" sz="2600" dirty="0"/>
              <a:t>		un </a:t>
            </a:r>
            <a:r>
              <a:rPr lang="it-IT" sz="2600" dirty="0" err="1"/>
              <a:t>fumeur</a:t>
            </a:r>
            <a:r>
              <a:rPr lang="it-IT" sz="2600" dirty="0"/>
              <a:t> </a:t>
            </a:r>
            <a:r>
              <a:rPr lang="it-IT" sz="2600" dirty="0" err="1"/>
              <a:t>grand</a:t>
            </a:r>
            <a:endParaRPr lang="it-IT" sz="2600" dirty="0"/>
          </a:p>
          <a:p>
            <a:pPr lvl="1"/>
            <a:r>
              <a:rPr lang="it-IT" sz="2600" dirty="0"/>
              <a:t>Un bon </a:t>
            </a:r>
            <a:r>
              <a:rPr lang="it-IT" sz="2600" dirty="0" err="1"/>
              <a:t>élève</a:t>
            </a:r>
            <a:r>
              <a:rPr lang="it-IT" sz="2600" dirty="0"/>
              <a:t>		un </a:t>
            </a:r>
            <a:r>
              <a:rPr lang="it-IT" sz="2600" dirty="0" err="1"/>
              <a:t>élève</a:t>
            </a:r>
            <a:r>
              <a:rPr lang="it-IT" sz="2600" dirty="0"/>
              <a:t> bon</a:t>
            </a:r>
          </a:p>
          <a:p>
            <a:pPr lvl="1"/>
            <a:r>
              <a:rPr lang="it-IT" sz="2600" dirty="0"/>
              <a:t>Un sale </a:t>
            </a:r>
            <a:r>
              <a:rPr lang="it-IT" sz="2600" dirty="0" err="1"/>
              <a:t>type</a:t>
            </a:r>
            <a:r>
              <a:rPr lang="it-IT" sz="2600" dirty="0"/>
              <a:t>			un </a:t>
            </a:r>
            <a:r>
              <a:rPr lang="it-IT" sz="2600" dirty="0" err="1"/>
              <a:t>type</a:t>
            </a:r>
            <a:r>
              <a:rPr lang="it-IT" sz="2600" dirty="0"/>
              <a:t> sale</a:t>
            </a:r>
          </a:p>
          <a:p>
            <a:pPr lvl="1"/>
            <a:r>
              <a:rPr lang="it-IT" sz="2600" dirty="0"/>
              <a:t>Une </a:t>
            </a:r>
            <a:r>
              <a:rPr lang="it-IT" sz="2600" dirty="0" err="1"/>
              <a:t>sacrée</a:t>
            </a:r>
            <a:r>
              <a:rPr lang="it-IT" sz="2600" dirty="0"/>
              <a:t> histoire		une histoire </a:t>
            </a:r>
            <a:r>
              <a:rPr lang="it-IT" sz="2600" dirty="0" err="1"/>
              <a:t>sacrée</a:t>
            </a:r>
            <a:endParaRPr lang="it-IT" sz="2600" dirty="0"/>
          </a:p>
          <a:p>
            <a:pPr lvl="1"/>
            <a:r>
              <a:rPr lang="it-IT" sz="2600" dirty="0"/>
              <a:t>Un </a:t>
            </a:r>
            <a:r>
              <a:rPr lang="it-IT" sz="2600" dirty="0" err="1"/>
              <a:t>pauvre</a:t>
            </a:r>
            <a:r>
              <a:rPr lang="it-IT" sz="2600" dirty="0"/>
              <a:t> </a:t>
            </a:r>
            <a:r>
              <a:rPr lang="it-IT" sz="2600" dirty="0" err="1"/>
              <a:t>gars</a:t>
            </a:r>
            <a:r>
              <a:rPr lang="it-IT" sz="2600" dirty="0"/>
              <a:t>		un </a:t>
            </a:r>
            <a:r>
              <a:rPr lang="it-IT" sz="2600" dirty="0" err="1"/>
              <a:t>gars</a:t>
            </a:r>
            <a:r>
              <a:rPr lang="it-IT" sz="2600" dirty="0"/>
              <a:t> </a:t>
            </a:r>
            <a:r>
              <a:rPr lang="it-IT" sz="2600" dirty="0" err="1"/>
              <a:t>pauvre</a:t>
            </a:r>
            <a:endParaRPr lang="it-IT" sz="2600" dirty="0"/>
          </a:p>
          <a:p>
            <a:pPr lvl="1"/>
            <a:r>
              <a:rPr lang="it-IT" sz="2600" dirty="0"/>
              <a:t>Un </a:t>
            </a:r>
            <a:r>
              <a:rPr lang="it-IT" sz="2600" dirty="0" err="1"/>
              <a:t>simple</a:t>
            </a:r>
            <a:r>
              <a:rPr lang="it-IT" sz="2600" dirty="0"/>
              <a:t> </a:t>
            </a:r>
            <a:r>
              <a:rPr lang="it-IT" sz="2600" dirty="0" err="1"/>
              <a:t>citoyen</a:t>
            </a:r>
            <a:r>
              <a:rPr lang="it-IT" sz="2600" dirty="0"/>
              <a:t>		un </a:t>
            </a:r>
            <a:r>
              <a:rPr lang="it-IT" sz="2600" dirty="0" err="1"/>
              <a:t>citoyen</a:t>
            </a:r>
            <a:r>
              <a:rPr lang="it-IT" sz="2600" dirty="0"/>
              <a:t> </a:t>
            </a:r>
            <a:r>
              <a:rPr lang="it-IT" sz="2600" dirty="0" err="1"/>
              <a:t>simple</a:t>
            </a:r>
            <a:endParaRPr lang="it-IT" sz="2600" dirty="0"/>
          </a:p>
          <a:p>
            <a:pPr lvl="1"/>
            <a:r>
              <a:rPr lang="it-IT" sz="2600" dirty="0"/>
              <a:t>Une </a:t>
            </a:r>
            <a:r>
              <a:rPr lang="it-IT" sz="2600" dirty="0" err="1"/>
              <a:t>vraie</a:t>
            </a:r>
            <a:r>
              <a:rPr lang="it-IT" sz="2600" dirty="0"/>
              <a:t> histoire		une histoire </a:t>
            </a:r>
            <a:r>
              <a:rPr lang="it-IT" sz="2600" dirty="0" err="1"/>
              <a:t>vraie</a:t>
            </a:r>
            <a:endParaRPr lang="it-IT" sz="2600" dirty="0"/>
          </a:p>
          <a:p>
            <a:pPr lvl="1"/>
            <a:r>
              <a:rPr lang="it-IT" sz="2600" dirty="0" err="1"/>
              <a:t>Mon</a:t>
            </a:r>
            <a:r>
              <a:rPr lang="it-IT" sz="2600" dirty="0"/>
              <a:t> </a:t>
            </a:r>
            <a:r>
              <a:rPr lang="it-IT" sz="2600" dirty="0" err="1"/>
              <a:t>seul</a:t>
            </a:r>
            <a:r>
              <a:rPr lang="it-IT" sz="2600" dirty="0"/>
              <a:t> ami		un ami </a:t>
            </a:r>
            <a:r>
              <a:rPr lang="it-IT" sz="2600" dirty="0" err="1"/>
              <a:t>seul</a:t>
            </a:r>
            <a:endParaRPr lang="it-IT" sz="2600" dirty="0"/>
          </a:p>
          <a:p>
            <a:pPr lvl="1"/>
            <a:r>
              <a:rPr lang="it-IT" sz="2600" dirty="0" err="1"/>
              <a:t>Différents</a:t>
            </a:r>
            <a:r>
              <a:rPr lang="it-IT" sz="2600" dirty="0"/>
              <a:t> </a:t>
            </a:r>
            <a:r>
              <a:rPr lang="it-IT" sz="2600" dirty="0" err="1"/>
              <a:t>âges</a:t>
            </a:r>
            <a:r>
              <a:rPr lang="it-IT" sz="2600" dirty="0"/>
              <a:t>		</a:t>
            </a:r>
            <a:r>
              <a:rPr lang="it-IT" sz="2600" dirty="0" err="1"/>
              <a:t>des</a:t>
            </a:r>
            <a:r>
              <a:rPr lang="it-IT" sz="2600" dirty="0"/>
              <a:t> </a:t>
            </a:r>
            <a:r>
              <a:rPr lang="it-IT" sz="2600" dirty="0" err="1"/>
              <a:t>métiers</a:t>
            </a:r>
            <a:r>
              <a:rPr lang="it-IT" sz="2600" dirty="0"/>
              <a:t> </a:t>
            </a:r>
            <a:r>
              <a:rPr lang="it-IT" sz="2600" dirty="0" err="1"/>
              <a:t>différents</a:t>
            </a:r>
            <a:endParaRPr lang="it-IT" sz="2600" dirty="0"/>
          </a:p>
          <a:p>
            <a:pPr lvl="1"/>
            <a:r>
              <a:rPr lang="it-IT" sz="2600" dirty="0"/>
              <a:t>Un </a:t>
            </a:r>
            <a:r>
              <a:rPr lang="it-IT" sz="2600" dirty="0" err="1"/>
              <a:t>certain</a:t>
            </a:r>
            <a:r>
              <a:rPr lang="it-IT" sz="2600" dirty="0"/>
              <a:t> </a:t>
            </a:r>
            <a:r>
              <a:rPr lang="it-IT" sz="2600" dirty="0" err="1"/>
              <a:t>succès</a:t>
            </a:r>
            <a:r>
              <a:rPr lang="it-IT" sz="2600" dirty="0"/>
              <a:t>		un </a:t>
            </a:r>
            <a:r>
              <a:rPr lang="it-IT" sz="2600" dirty="0" err="1"/>
              <a:t>succès</a:t>
            </a:r>
            <a:r>
              <a:rPr lang="it-IT" sz="2600" dirty="0"/>
              <a:t> </a:t>
            </a:r>
            <a:r>
              <a:rPr lang="it-IT" sz="2600" dirty="0" err="1"/>
              <a:t>certain</a:t>
            </a:r>
            <a:endParaRPr lang="it-IT" sz="2600" dirty="0"/>
          </a:p>
          <a:p>
            <a:pPr lvl="1"/>
            <a:r>
              <a:rPr lang="it-IT" sz="2600" dirty="0" err="1"/>
              <a:t>Mon</a:t>
            </a:r>
            <a:r>
              <a:rPr lang="it-IT" sz="2600" dirty="0"/>
              <a:t> </a:t>
            </a:r>
            <a:r>
              <a:rPr lang="it-IT" sz="2600" dirty="0" err="1"/>
              <a:t>ancienne</a:t>
            </a:r>
            <a:r>
              <a:rPr lang="it-IT" sz="2600" dirty="0"/>
              <a:t> maison	une maison </a:t>
            </a:r>
            <a:r>
              <a:rPr lang="it-IT" sz="2600" dirty="0" err="1"/>
              <a:t>ancienne</a:t>
            </a:r>
            <a:endParaRPr lang="it-IT" sz="2600" dirty="0"/>
          </a:p>
          <a:p>
            <a:pPr marL="411480" lvl="1" indent="0">
              <a:buNone/>
            </a:pPr>
            <a:endParaRPr lang="it-IT" dirty="0"/>
          </a:p>
        </p:txBody>
      </p:sp>
    </p:spTree>
    <p:extLst>
      <p:ext uri="{BB962C8B-B14F-4D97-AF65-F5344CB8AC3E}">
        <p14:creationId xmlns:p14="http://schemas.microsoft.com/office/powerpoint/2010/main" val="331225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Adjectifs</a:t>
            </a:r>
            <a:r>
              <a:rPr lang="it-IT" dirty="0"/>
              <a:t> à </a:t>
            </a:r>
            <a:r>
              <a:rPr lang="it-IT" dirty="0" err="1"/>
              <a:t>place</a:t>
            </a:r>
            <a:r>
              <a:rPr lang="it-IT" dirty="0"/>
              <a:t> </a:t>
            </a:r>
            <a:r>
              <a:rPr lang="it-IT" dirty="0" err="1"/>
              <a:t>variable</a:t>
            </a:r>
            <a:endParaRPr lang="it-IT" dirty="0"/>
          </a:p>
        </p:txBody>
      </p:sp>
      <p:sp>
        <p:nvSpPr>
          <p:cNvPr id="3" name="Segnaposto contenuto 2"/>
          <p:cNvSpPr>
            <a:spLocks noGrp="1"/>
          </p:cNvSpPr>
          <p:nvPr>
            <p:ph idx="1"/>
          </p:nvPr>
        </p:nvSpPr>
        <p:spPr>
          <a:xfrm>
            <a:off x="540774" y="2084832"/>
            <a:ext cx="7944465" cy="4224528"/>
          </a:xfrm>
        </p:spPr>
        <p:txBody>
          <a:bodyPr>
            <a:normAutofit fontScale="92500" lnSpcReduction="10000"/>
          </a:bodyPr>
          <a:lstStyle/>
          <a:p>
            <a:r>
              <a:rPr lang="fr-CA" sz="2600" dirty="0"/>
              <a:t>Les adjectifs expressifs/appréciatifs, avec effet d’emphase : Le changement de place n’induit pas de changement de sens:</a:t>
            </a:r>
          </a:p>
          <a:p>
            <a:pPr marL="114300" indent="0">
              <a:buNone/>
            </a:pPr>
            <a:endParaRPr lang="fr-CA" sz="2600" dirty="0"/>
          </a:p>
          <a:p>
            <a:pPr lvl="1"/>
            <a:r>
              <a:rPr lang="fr-CA" sz="2600" dirty="0"/>
              <a:t>Macky </a:t>
            </a:r>
            <a:r>
              <a:rPr lang="fr-CA" sz="2600" dirty="0" err="1"/>
              <a:t>sall</a:t>
            </a:r>
            <a:r>
              <a:rPr lang="fr-CA" sz="2600" dirty="0"/>
              <a:t> évoque ‘’</a:t>
            </a:r>
            <a:r>
              <a:rPr lang="fr-CA" sz="2600" i="1" dirty="0"/>
              <a:t>l’extraordinaire</a:t>
            </a:r>
            <a:r>
              <a:rPr lang="fr-CA" sz="2600" dirty="0"/>
              <a:t> potentiel africain’’/ une vie </a:t>
            </a:r>
            <a:r>
              <a:rPr lang="fr-CA" sz="2600" i="1" dirty="0"/>
              <a:t>extraordinaire</a:t>
            </a:r>
            <a:endParaRPr lang="fr-CA" sz="4000" dirty="0"/>
          </a:p>
          <a:p>
            <a:pPr lvl="1"/>
            <a:r>
              <a:rPr lang="fr-CA" sz="2600" dirty="0"/>
              <a:t>Un livre sur </a:t>
            </a:r>
            <a:r>
              <a:rPr lang="fr-CA" sz="2600" i="1" dirty="0"/>
              <a:t>l'incroyable</a:t>
            </a:r>
            <a:r>
              <a:rPr lang="fr-CA" sz="2600" dirty="0"/>
              <a:t> histoire de « Mamadou le guérisseur » / Retour sur le parcours </a:t>
            </a:r>
            <a:r>
              <a:rPr lang="fr-CA" sz="2600" i="1" dirty="0"/>
              <a:t>incroyable</a:t>
            </a:r>
            <a:r>
              <a:rPr lang="fr-CA" sz="2600" dirty="0"/>
              <a:t> de Rosa Parks</a:t>
            </a:r>
            <a:endParaRPr lang="fr-CA" sz="4000" dirty="0"/>
          </a:p>
          <a:p>
            <a:pPr lvl="1"/>
            <a:r>
              <a:rPr lang="fr-CA" sz="2600" dirty="0"/>
              <a:t>Le </a:t>
            </a:r>
            <a:r>
              <a:rPr lang="fr-CA" sz="2600" i="1" dirty="0"/>
              <a:t>puissant</a:t>
            </a:r>
            <a:r>
              <a:rPr lang="fr-CA" sz="2600" dirty="0"/>
              <a:t> discours féministe de Natalie </a:t>
            </a:r>
            <a:r>
              <a:rPr lang="fr-CA" sz="2600" dirty="0" err="1"/>
              <a:t>Portman</a:t>
            </a:r>
            <a:endParaRPr lang="fr-CA" sz="2600" dirty="0"/>
          </a:p>
          <a:p>
            <a:pPr lvl="1"/>
            <a:r>
              <a:rPr lang="fr-CA" sz="2600" dirty="0"/>
              <a:t>Arthur H, la promesse d'un souffle </a:t>
            </a:r>
            <a:r>
              <a:rPr lang="fr-CA" sz="2600" i="1" dirty="0"/>
              <a:t>puissant</a:t>
            </a:r>
            <a:r>
              <a:rPr lang="fr-CA" sz="2600" dirty="0"/>
              <a:t> et poétique</a:t>
            </a:r>
            <a:endParaRPr lang="fr-CA" sz="4000" dirty="0"/>
          </a:p>
          <a:p>
            <a:pPr lvl="1"/>
            <a:r>
              <a:rPr lang="fr-CA" sz="2600" dirty="0"/>
              <a:t>Un </a:t>
            </a:r>
            <a:r>
              <a:rPr lang="fr-CA" sz="2600" i="1" dirty="0"/>
              <a:t>étonnant</a:t>
            </a:r>
            <a:r>
              <a:rPr lang="fr-CA" sz="2600" dirty="0"/>
              <a:t> tourbillon aperçu tout près de la côte italienne/ Dernier concert en Flandre d'un duo </a:t>
            </a:r>
            <a:r>
              <a:rPr lang="fr-CA" sz="2600" i="1" dirty="0"/>
              <a:t>étonnant</a:t>
            </a:r>
          </a:p>
          <a:p>
            <a:pPr lvl="2"/>
            <a:endParaRPr lang="fr-CA" dirty="0"/>
          </a:p>
        </p:txBody>
      </p:sp>
    </p:spTree>
    <p:extLst>
      <p:ext uri="{BB962C8B-B14F-4D97-AF65-F5344CB8AC3E}">
        <p14:creationId xmlns:p14="http://schemas.microsoft.com/office/powerpoint/2010/main" val="2995208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8096" y="585216"/>
            <a:ext cx="7290054" cy="1066603"/>
          </a:xfrm>
        </p:spPr>
        <p:txBody>
          <a:bodyPr/>
          <a:lstStyle/>
          <a:p>
            <a:r>
              <a:rPr lang="it-IT" dirty="0" err="1"/>
              <a:t>Cumul</a:t>
            </a:r>
            <a:r>
              <a:rPr lang="it-IT" dirty="0"/>
              <a:t> d’</a:t>
            </a:r>
            <a:r>
              <a:rPr lang="it-IT" dirty="0" err="1"/>
              <a:t>adjectifs</a:t>
            </a:r>
            <a:endParaRPr lang="it-IT" dirty="0"/>
          </a:p>
        </p:txBody>
      </p:sp>
      <p:sp>
        <p:nvSpPr>
          <p:cNvPr id="3" name="Segnaposto contenuto 2"/>
          <p:cNvSpPr>
            <a:spLocks noGrp="1"/>
          </p:cNvSpPr>
          <p:nvPr>
            <p:ph idx="1"/>
          </p:nvPr>
        </p:nvSpPr>
        <p:spPr>
          <a:xfrm>
            <a:off x="689046" y="1574954"/>
            <a:ext cx="8125260" cy="5141384"/>
          </a:xfrm>
        </p:spPr>
        <p:txBody>
          <a:bodyPr>
            <a:normAutofit fontScale="92500" lnSpcReduction="10000"/>
          </a:bodyPr>
          <a:lstStyle/>
          <a:p>
            <a:r>
              <a:rPr lang="fr-CA" sz="2400" dirty="0"/>
              <a:t>Juxtaposition  (pour les </a:t>
            </a:r>
            <a:r>
              <a:rPr lang="fr-CA" sz="2400" dirty="0" err="1"/>
              <a:t>adjs</a:t>
            </a:r>
            <a:r>
              <a:rPr lang="fr-CA" sz="2400" dirty="0"/>
              <a:t> </a:t>
            </a:r>
            <a:r>
              <a:rPr lang="fr-CA" sz="2400" dirty="0" err="1"/>
              <a:t>post-posés</a:t>
            </a:r>
            <a:r>
              <a:rPr lang="fr-CA" sz="2400" dirty="0"/>
              <a:t>)</a:t>
            </a:r>
          </a:p>
          <a:p>
            <a:pPr lvl="1"/>
            <a:r>
              <a:rPr lang="fr-CA" dirty="0"/>
              <a:t>“Les plus jolies femmes de Paris, les plus riches, les mieux titrées, éclatantes, pompeuses, éblouissantes de diamants!” </a:t>
            </a:r>
            <a:r>
              <a:rPr lang="fr-CA" i="1" dirty="0"/>
              <a:t>Sarrasine</a:t>
            </a:r>
            <a:r>
              <a:rPr lang="fr-CA" dirty="0"/>
              <a:t> (Balzac)</a:t>
            </a:r>
            <a:endParaRPr lang="fr-CA" i="1" dirty="0"/>
          </a:p>
          <a:p>
            <a:r>
              <a:rPr lang="fr-CA" dirty="0"/>
              <a:t>Coordination</a:t>
            </a:r>
          </a:p>
          <a:p>
            <a:pPr lvl="1"/>
            <a:r>
              <a:rPr lang="fr-CA" dirty="0"/>
              <a:t>Une idée jugée folle ou ridicule</a:t>
            </a:r>
          </a:p>
          <a:p>
            <a:pPr lvl="1"/>
            <a:r>
              <a:rPr lang="fr-CA" dirty="0"/>
              <a:t>Le rêve est d’abord individuel et irréalisable</a:t>
            </a:r>
          </a:p>
          <a:p>
            <a:pPr lvl="1"/>
            <a:r>
              <a:rPr lang="fr-CA" dirty="0"/>
              <a:t>Un homme froid, méchant et stupide.</a:t>
            </a:r>
          </a:p>
          <a:p>
            <a:r>
              <a:rPr lang="fr-CA" dirty="0"/>
              <a:t>Le plus déterminatif/figé en premier</a:t>
            </a:r>
          </a:p>
          <a:p>
            <a:pPr lvl="1"/>
            <a:r>
              <a:rPr lang="fr-CA" dirty="0"/>
              <a:t>à sept mois d’élections européennes cruciales</a:t>
            </a:r>
          </a:p>
          <a:p>
            <a:pPr lvl="1"/>
            <a:r>
              <a:rPr lang="fr-CA" dirty="0"/>
              <a:t>Moody’s a revu mardi la note de plusieurs banques et institutions financières italiennes </a:t>
            </a:r>
          </a:p>
          <a:p>
            <a:r>
              <a:rPr lang="fr-CA" dirty="0"/>
              <a:t>Participe en dernier :</a:t>
            </a:r>
          </a:p>
          <a:p>
            <a:pPr lvl="1"/>
            <a:r>
              <a:rPr lang="fr-CA" dirty="0"/>
              <a:t>les objectifs budgétaires </a:t>
            </a:r>
            <a:r>
              <a:rPr lang="fr-CA" i="1" dirty="0"/>
              <a:t>fixés</a:t>
            </a:r>
          </a:p>
          <a:p>
            <a:pPr lvl="1"/>
            <a:r>
              <a:rPr lang="fr-CA" dirty="0"/>
              <a:t>un aménagement </a:t>
            </a:r>
            <a:r>
              <a:rPr lang="fr-CA" i="1" dirty="0"/>
              <a:t>urbain</a:t>
            </a:r>
            <a:r>
              <a:rPr lang="fr-CA" dirty="0"/>
              <a:t> volontairement </a:t>
            </a:r>
            <a:r>
              <a:rPr lang="fr-CA" i="1" dirty="0"/>
              <a:t>imaginé</a:t>
            </a:r>
            <a:r>
              <a:rPr lang="fr-CA" dirty="0"/>
              <a:t> pour empêcher les sans-abris de s’installer</a:t>
            </a:r>
            <a:r>
              <a:rPr lang="it-IT" i="1" dirty="0"/>
              <a:t>. </a:t>
            </a:r>
            <a:endParaRPr lang="fr-CA" dirty="0"/>
          </a:p>
          <a:p>
            <a:r>
              <a:rPr lang="fr-CA" dirty="0"/>
              <a:t>Autour du nom</a:t>
            </a:r>
          </a:p>
          <a:p>
            <a:pPr lvl="1"/>
            <a:r>
              <a:rPr lang="fr-CA" dirty="0"/>
              <a:t>De </a:t>
            </a:r>
            <a:r>
              <a:rPr lang="fr-CA" i="1" u="sng" dirty="0"/>
              <a:t>nouveaux</a:t>
            </a:r>
            <a:r>
              <a:rPr lang="fr-CA" dirty="0"/>
              <a:t> colis </a:t>
            </a:r>
            <a:r>
              <a:rPr lang="fr-CA" i="1" u="sng" dirty="0"/>
              <a:t>suspects</a:t>
            </a:r>
            <a:r>
              <a:rPr lang="fr-CA" dirty="0"/>
              <a:t>; </a:t>
            </a:r>
            <a:r>
              <a:rPr lang="fr-CA" u="sng" dirty="0"/>
              <a:t>l’</a:t>
            </a:r>
            <a:r>
              <a:rPr lang="fr-CA" i="1" u="sng" dirty="0"/>
              <a:t>extraordinaire</a:t>
            </a:r>
            <a:r>
              <a:rPr lang="fr-CA" dirty="0"/>
              <a:t> productivité </a:t>
            </a:r>
            <a:r>
              <a:rPr lang="fr-CA" i="1" u="sng" dirty="0"/>
              <a:t>chinoise</a:t>
            </a:r>
          </a:p>
          <a:p>
            <a:pPr lvl="1"/>
            <a:r>
              <a:rPr lang="fr-CA" dirty="0"/>
              <a:t>Un </a:t>
            </a:r>
            <a:r>
              <a:rPr lang="fr-CA" i="1" u="sng" dirty="0"/>
              <a:t>sale petit </a:t>
            </a:r>
            <a:r>
              <a:rPr lang="fr-CA" dirty="0"/>
              <a:t>insecte</a:t>
            </a:r>
          </a:p>
          <a:p>
            <a:pPr lvl="1"/>
            <a:r>
              <a:rPr lang="fr-CA" dirty="0"/>
              <a:t>Une </a:t>
            </a:r>
            <a:r>
              <a:rPr lang="fr-CA" i="1" u="sng" dirty="0"/>
              <a:t>jeune</a:t>
            </a:r>
            <a:r>
              <a:rPr lang="fr-CA" dirty="0"/>
              <a:t> fille </a:t>
            </a:r>
            <a:r>
              <a:rPr lang="fr-CA" i="1" u="sng" dirty="0"/>
              <a:t>drôle et intelligente</a:t>
            </a:r>
          </a:p>
        </p:txBody>
      </p:sp>
    </p:spTree>
    <p:extLst>
      <p:ext uri="{BB962C8B-B14F-4D97-AF65-F5344CB8AC3E}">
        <p14:creationId xmlns:p14="http://schemas.microsoft.com/office/powerpoint/2010/main" val="3210001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RAPPELS</a:t>
            </a:r>
          </a:p>
        </p:txBody>
      </p:sp>
      <p:sp>
        <p:nvSpPr>
          <p:cNvPr id="3" name="Segnaposto contenuto 2"/>
          <p:cNvSpPr>
            <a:spLocks noGrp="1"/>
          </p:cNvSpPr>
          <p:nvPr>
            <p:ph idx="1"/>
          </p:nvPr>
        </p:nvSpPr>
        <p:spPr>
          <a:xfrm>
            <a:off x="631596" y="1998482"/>
            <a:ext cx="7843101" cy="4310878"/>
          </a:xfrm>
        </p:spPr>
        <p:txBody>
          <a:bodyPr/>
          <a:lstStyle/>
          <a:p>
            <a:r>
              <a:rPr lang="it-IT" dirty="0"/>
              <a:t>SYNTAGME : </a:t>
            </a:r>
            <a:r>
              <a:rPr lang="it-IT" dirty="0" err="1"/>
              <a:t>groupe</a:t>
            </a:r>
            <a:r>
              <a:rPr lang="it-IT" dirty="0"/>
              <a:t> de </a:t>
            </a:r>
            <a:r>
              <a:rPr lang="it-IT" dirty="0" err="1"/>
              <a:t>mot</a:t>
            </a:r>
            <a:r>
              <a:rPr lang="it-IT" dirty="0"/>
              <a:t> qui forme une </a:t>
            </a:r>
            <a:r>
              <a:rPr lang="it-IT" dirty="0" err="1"/>
              <a:t>unité</a:t>
            </a:r>
            <a:r>
              <a:rPr lang="it-IT" dirty="0"/>
              <a:t> </a:t>
            </a:r>
            <a:r>
              <a:rPr lang="it-IT" dirty="0" err="1"/>
              <a:t>syntaxique</a:t>
            </a:r>
            <a:r>
              <a:rPr lang="it-IT" dirty="0"/>
              <a:t> </a:t>
            </a:r>
            <a:r>
              <a:rPr lang="it-IT" dirty="0" err="1"/>
              <a:t>dans</a:t>
            </a:r>
            <a:r>
              <a:rPr lang="it-IT" dirty="0"/>
              <a:t> une </a:t>
            </a:r>
            <a:r>
              <a:rPr lang="it-IT" dirty="0" err="1"/>
              <a:t>phrase</a:t>
            </a:r>
            <a:endParaRPr lang="it-IT" dirty="0"/>
          </a:p>
          <a:p>
            <a:pPr lvl="1"/>
            <a:r>
              <a:rPr lang="it-IT" dirty="0" err="1"/>
              <a:t>Les</a:t>
            </a:r>
            <a:r>
              <a:rPr lang="it-IT" dirty="0"/>
              <a:t> </a:t>
            </a:r>
            <a:r>
              <a:rPr lang="it-IT" dirty="0" err="1"/>
              <a:t>syntagmes</a:t>
            </a:r>
            <a:r>
              <a:rPr lang="it-IT" dirty="0"/>
              <a:t> </a:t>
            </a:r>
            <a:r>
              <a:rPr lang="it-IT" dirty="0" err="1"/>
              <a:t>constituants</a:t>
            </a:r>
            <a:r>
              <a:rPr lang="it-IT" dirty="0"/>
              <a:t> </a:t>
            </a:r>
            <a:r>
              <a:rPr lang="it-IT" dirty="0" err="1"/>
              <a:t>immédiats</a:t>
            </a:r>
            <a:r>
              <a:rPr lang="it-IT" dirty="0"/>
              <a:t> de la </a:t>
            </a:r>
            <a:r>
              <a:rPr lang="it-IT" dirty="0" err="1"/>
              <a:t>phrase</a:t>
            </a:r>
            <a:r>
              <a:rPr lang="it-IT" dirty="0"/>
              <a:t> en </a:t>
            </a:r>
            <a:r>
              <a:rPr lang="it-IT" dirty="0" err="1"/>
              <a:t>français</a:t>
            </a:r>
            <a:r>
              <a:rPr lang="it-IT" dirty="0"/>
              <a:t> : 	</a:t>
            </a:r>
          </a:p>
          <a:p>
            <a:pPr lvl="2"/>
            <a:r>
              <a:rPr lang="it-IT" dirty="0"/>
              <a:t>SN</a:t>
            </a:r>
          </a:p>
          <a:p>
            <a:pPr lvl="2"/>
            <a:r>
              <a:rPr lang="it-IT" dirty="0"/>
              <a:t>SV</a:t>
            </a:r>
          </a:p>
          <a:p>
            <a:pPr lvl="2"/>
            <a:r>
              <a:rPr lang="it-IT" dirty="0"/>
              <a:t>SP</a:t>
            </a:r>
          </a:p>
          <a:p>
            <a:r>
              <a:rPr lang="it-IT" dirty="0"/>
              <a:t>Le </a:t>
            </a:r>
            <a:r>
              <a:rPr lang="it-IT" dirty="0" err="1"/>
              <a:t>syntagme</a:t>
            </a:r>
            <a:r>
              <a:rPr lang="it-IT" dirty="0"/>
              <a:t> est </a:t>
            </a:r>
            <a:r>
              <a:rPr lang="it-IT" dirty="0" err="1"/>
              <a:t>formé</a:t>
            </a:r>
            <a:r>
              <a:rPr lang="it-IT" dirty="0"/>
              <a:t> d’une </a:t>
            </a:r>
            <a:r>
              <a:rPr lang="it-IT" dirty="0" err="1"/>
              <a:t>tête</a:t>
            </a:r>
            <a:r>
              <a:rPr lang="it-IT" dirty="0"/>
              <a:t> (</a:t>
            </a:r>
            <a:r>
              <a:rPr lang="it-IT" dirty="0" err="1"/>
              <a:t>élément</a:t>
            </a:r>
            <a:r>
              <a:rPr lang="it-IT" dirty="0"/>
              <a:t> qui donne sa </a:t>
            </a:r>
            <a:r>
              <a:rPr lang="it-IT" dirty="0" err="1"/>
              <a:t>catégorie</a:t>
            </a:r>
            <a:r>
              <a:rPr lang="it-IT" dirty="0"/>
              <a:t> </a:t>
            </a:r>
            <a:r>
              <a:rPr lang="it-IT" dirty="0" err="1"/>
              <a:t>au</a:t>
            </a:r>
            <a:r>
              <a:rPr lang="it-IT" dirty="0"/>
              <a:t> </a:t>
            </a:r>
            <a:r>
              <a:rPr lang="it-IT" dirty="0" err="1"/>
              <a:t>syntagme</a:t>
            </a:r>
            <a:r>
              <a:rPr lang="it-IT" dirty="0"/>
              <a:t>) qui est </a:t>
            </a:r>
            <a:r>
              <a:rPr lang="it-IT" dirty="0" err="1"/>
              <a:t>obligatoire</a:t>
            </a:r>
            <a:endParaRPr lang="it-IT" dirty="0"/>
          </a:p>
          <a:p>
            <a:r>
              <a:rPr lang="it-IT" dirty="0"/>
              <a:t>Il </a:t>
            </a:r>
            <a:r>
              <a:rPr lang="it-IT" dirty="0" err="1"/>
              <a:t>peut</a:t>
            </a:r>
            <a:r>
              <a:rPr lang="it-IT" dirty="0"/>
              <a:t> </a:t>
            </a:r>
            <a:r>
              <a:rPr lang="it-IT" dirty="0" err="1"/>
              <a:t>aussi</a:t>
            </a:r>
            <a:r>
              <a:rPr lang="it-IT" dirty="0"/>
              <a:t> </a:t>
            </a:r>
            <a:r>
              <a:rPr lang="it-IT" dirty="0" err="1"/>
              <a:t>avoir</a:t>
            </a:r>
            <a:r>
              <a:rPr lang="it-IT" dirty="0"/>
              <a:t> </a:t>
            </a:r>
            <a:r>
              <a:rPr lang="it-IT" dirty="0" err="1"/>
              <a:t>des</a:t>
            </a:r>
            <a:r>
              <a:rPr lang="it-IT" dirty="0"/>
              <a:t> </a:t>
            </a:r>
            <a:r>
              <a:rPr lang="it-IT" b="1" dirty="0" err="1"/>
              <a:t>expansions</a:t>
            </a:r>
            <a:r>
              <a:rPr lang="it-IT" dirty="0"/>
              <a:t> : </a:t>
            </a:r>
            <a:r>
              <a:rPr lang="it-IT" dirty="0" err="1"/>
              <a:t>des</a:t>
            </a:r>
            <a:r>
              <a:rPr lang="it-IT" dirty="0"/>
              <a:t> </a:t>
            </a:r>
            <a:r>
              <a:rPr lang="it-IT" dirty="0" err="1"/>
              <a:t>éléments</a:t>
            </a:r>
            <a:r>
              <a:rPr lang="it-IT" dirty="0"/>
              <a:t> </a:t>
            </a:r>
            <a:r>
              <a:rPr lang="it-IT" dirty="0" err="1"/>
              <a:t>appartenant</a:t>
            </a:r>
            <a:r>
              <a:rPr lang="it-IT" dirty="0"/>
              <a:t> à une </a:t>
            </a:r>
            <a:r>
              <a:rPr lang="it-IT" dirty="0" err="1"/>
              <a:t>autre</a:t>
            </a:r>
            <a:r>
              <a:rPr lang="it-IT" dirty="0"/>
              <a:t> </a:t>
            </a:r>
            <a:r>
              <a:rPr lang="it-IT" dirty="0" err="1"/>
              <a:t>catégorie</a:t>
            </a:r>
            <a:r>
              <a:rPr lang="it-IT" dirty="0"/>
              <a:t> </a:t>
            </a:r>
            <a:r>
              <a:rPr lang="it-IT" dirty="0" err="1"/>
              <a:t>syntaxique</a:t>
            </a:r>
            <a:r>
              <a:rPr lang="it-IT" dirty="0"/>
              <a:t> </a:t>
            </a:r>
            <a:r>
              <a:rPr lang="it-IT" dirty="0" err="1"/>
              <a:t>que</a:t>
            </a:r>
            <a:r>
              <a:rPr lang="it-IT" dirty="0"/>
              <a:t> la </a:t>
            </a:r>
            <a:r>
              <a:rPr lang="it-IT" dirty="0" err="1"/>
              <a:t>tête</a:t>
            </a:r>
            <a:r>
              <a:rPr lang="it-IT" dirty="0"/>
              <a:t> </a:t>
            </a:r>
            <a:r>
              <a:rPr lang="it-IT" dirty="0" err="1"/>
              <a:t>du</a:t>
            </a:r>
            <a:r>
              <a:rPr lang="it-IT" dirty="0"/>
              <a:t> </a:t>
            </a:r>
            <a:r>
              <a:rPr lang="it-IT" dirty="0" err="1"/>
              <a:t>syntagme</a:t>
            </a:r>
            <a:r>
              <a:rPr lang="it-IT" dirty="0"/>
              <a:t>: </a:t>
            </a:r>
          </a:p>
          <a:p>
            <a:pPr lvl="1"/>
            <a:r>
              <a:rPr lang="it-IT" dirty="0" err="1"/>
              <a:t>les</a:t>
            </a:r>
            <a:r>
              <a:rPr lang="it-IT" dirty="0"/>
              <a:t> </a:t>
            </a:r>
            <a:r>
              <a:rPr lang="it-IT" dirty="0" err="1"/>
              <a:t>modifieurs</a:t>
            </a:r>
            <a:r>
              <a:rPr lang="it-IT" dirty="0"/>
              <a:t>, </a:t>
            </a:r>
            <a:r>
              <a:rPr lang="it-IT" dirty="0" err="1"/>
              <a:t>généralement</a:t>
            </a:r>
            <a:r>
              <a:rPr lang="it-IT" dirty="0"/>
              <a:t> </a:t>
            </a:r>
            <a:r>
              <a:rPr lang="it-IT" dirty="0" err="1"/>
              <a:t>facultatifs</a:t>
            </a:r>
            <a:r>
              <a:rPr lang="it-IT" dirty="0"/>
              <a:t> &gt; </a:t>
            </a:r>
            <a:r>
              <a:rPr lang="it-IT" dirty="0" err="1"/>
              <a:t>expansions</a:t>
            </a:r>
            <a:r>
              <a:rPr lang="it-IT" dirty="0"/>
              <a:t> </a:t>
            </a:r>
            <a:r>
              <a:rPr lang="it-IT" dirty="0" err="1"/>
              <a:t>du</a:t>
            </a:r>
            <a:r>
              <a:rPr lang="it-IT" dirty="0"/>
              <a:t> SN</a:t>
            </a:r>
          </a:p>
          <a:p>
            <a:pPr lvl="1"/>
            <a:r>
              <a:rPr lang="it-IT" dirty="0" err="1"/>
              <a:t>Les</a:t>
            </a:r>
            <a:r>
              <a:rPr lang="it-IT" dirty="0"/>
              <a:t> </a:t>
            </a:r>
            <a:r>
              <a:rPr lang="it-IT" dirty="0" err="1"/>
              <a:t>compléments</a:t>
            </a:r>
            <a:r>
              <a:rPr lang="it-IT" dirty="0"/>
              <a:t>, </a:t>
            </a:r>
            <a:r>
              <a:rPr lang="it-IT" dirty="0" err="1"/>
              <a:t>généralement</a:t>
            </a:r>
            <a:r>
              <a:rPr lang="it-IT" dirty="0"/>
              <a:t> </a:t>
            </a:r>
            <a:r>
              <a:rPr lang="it-IT" dirty="0" err="1"/>
              <a:t>obligatoires</a:t>
            </a:r>
            <a:r>
              <a:rPr lang="it-IT" dirty="0"/>
              <a:t> &gt; </a:t>
            </a:r>
            <a:r>
              <a:rPr lang="it-IT" dirty="0" err="1"/>
              <a:t>expansions</a:t>
            </a:r>
            <a:r>
              <a:rPr lang="it-IT" dirty="0"/>
              <a:t> </a:t>
            </a:r>
            <a:r>
              <a:rPr lang="it-IT" dirty="0" err="1"/>
              <a:t>du</a:t>
            </a:r>
            <a:r>
              <a:rPr lang="it-IT" dirty="0"/>
              <a:t> SV</a:t>
            </a:r>
          </a:p>
        </p:txBody>
      </p:sp>
    </p:spTree>
    <p:extLst>
      <p:ext uri="{BB962C8B-B14F-4D97-AF65-F5344CB8AC3E}">
        <p14:creationId xmlns:p14="http://schemas.microsoft.com/office/powerpoint/2010/main" val="256004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2" end="2"/>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a:t>
            </a:r>
            <a:r>
              <a:rPr lang="it-IT" dirty="0" err="1"/>
              <a:t>Syntagme</a:t>
            </a:r>
            <a:r>
              <a:rPr lang="it-IT" dirty="0"/>
              <a:t> </a:t>
            </a:r>
            <a:r>
              <a:rPr lang="it-IT" dirty="0" err="1"/>
              <a:t>adjectival</a:t>
            </a:r>
            <a:endParaRPr lang="it-IT" dirty="0"/>
          </a:p>
        </p:txBody>
      </p:sp>
      <p:sp>
        <p:nvSpPr>
          <p:cNvPr id="3" name="Segnaposto contenuto 2"/>
          <p:cNvSpPr>
            <a:spLocks noGrp="1"/>
          </p:cNvSpPr>
          <p:nvPr>
            <p:ph idx="1"/>
          </p:nvPr>
        </p:nvSpPr>
        <p:spPr>
          <a:xfrm>
            <a:off x="334298" y="2084832"/>
            <a:ext cx="8603226" cy="4224528"/>
          </a:xfrm>
        </p:spPr>
        <p:txBody>
          <a:bodyPr>
            <a:noAutofit/>
          </a:bodyPr>
          <a:lstStyle/>
          <a:p>
            <a:pPr marL="114300" indent="0">
              <a:buNone/>
            </a:pPr>
            <a:r>
              <a:rPr lang="fr-CA" sz="2000" dirty="0"/>
              <a:t>Les adjectifs  peuvent être à leur tour tête d’un syntagme et être accompagnés de </a:t>
            </a:r>
            <a:r>
              <a:rPr lang="fr-CA" sz="2000" dirty="0" err="1"/>
              <a:t>modifieurs</a:t>
            </a:r>
            <a:r>
              <a:rPr lang="fr-CA" sz="2000" dirty="0"/>
              <a:t>: les </a:t>
            </a:r>
            <a:r>
              <a:rPr lang="fr-CA" sz="2000" dirty="0" err="1"/>
              <a:t>spécifieurs</a:t>
            </a:r>
            <a:r>
              <a:rPr lang="fr-CA" sz="2000" dirty="0"/>
              <a:t> (adv) et les compléments (SP, complétives)</a:t>
            </a:r>
            <a:endParaRPr lang="fr-CA" sz="2000" b="1" dirty="0"/>
          </a:p>
          <a:p>
            <a:pPr marL="114300" indent="0">
              <a:buNone/>
            </a:pPr>
            <a:r>
              <a:rPr lang="fr-CA" sz="2000" dirty="0"/>
              <a:t>I – Les </a:t>
            </a:r>
            <a:r>
              <a:rPr lang="fr-CA" sz="2000" dirty="0" err="1"/>
              <a:t>spécifieurs</a:t>
            </a:r>
            <a:endParaRPr lang="fr-CA" sz="2000" dirty="0"/>
          </a:p>
          <a:p>
            <a:r>
              <a:rPr lang="fr-CA" sz="2000" dirty="0"/>
              <a:t>Adverbes :  </a:t>
            </a:r>
          </a:p>
          <a:p>
            <a:pPr lvl="1"/>
            <a:r>
              <a:rPr lang="fr-CA" sz="1800" dirty="0"/>
              <a:t>Adverbes de degré : Londres est une ville [</a:t>
            </a:r>
            <a:r>
              <a:rPr lang="fr-CA" sz="1800" i="1" u="sng" dirty="0"/>
              <a:t>très</a:t>
            </a:r>
            <a:r>
              <a:rPr lang="fr-CA" sz="1800" u="sng" dirty="0"/>
              <a:t> grande]</a:t>
            </a:r>
            <a:r>
              <a:rPr lang="fr-CA" sz="1800" dirty="0"/>
              <a:t>, [</a:t>
            </a:r>
            <a:r>
              <a:rPr lang="fr-CA" sz="1800" i="1" u="sng" dirty="0"/>
              <a:t>si</a:t>
            </a:r>
            <a:r>
              <a:rPr lang="fr-CA" sz="1800" u="sng" dirty="0"/>
              <a:t> belle]</a:t>
            </a:r>
            <a:r>
              <a:rPr lang="fr-CA" sz="1800" dirty="0"/>
              <a:t>, une description [</a:t>
            </a:r>
            <a:r>
              <a:rPr lang="fr-CA" sz="1800" i="1" u="sng" dirty="0"/>
              <a:t>excessivement</a:t>
            </a:r>
            <a:r>
              <a:rPr lang="fr-CA" sz="1800" u="sng" dirty="0"/>
              <a:t> longue]</a:t>
            </a:r>
            <a:r>
              <a:rPr lang="fr-CA" sz="1800" dirty="0"/>
              <a:t>….</a:t>
            </a:r>
          </a:p>
          <a:p>
            <a:pPr lvl="1"/>
            <a:r>
              <a:rPr lang="fr-CA" sz="1800" dirty="0"/>
              <a:t>Maud aime être </a:t>
            </a:r>
            <a:r>
              <a:rPr lang="fr-CA" sz="1800" i="1" u="sng" dirty="0"/>
              <a:t>bien</a:t>
            </a:r>
            <a:r>
              <a:rPr lang="fr-CA" sz="1800" u="sng" dirty="0"/>
              <a:t> habillée; </a:t>
            </a:r>
            <a:r>
              <a:rPr lang="fr-CA" sz="1800" dirty="0"/>
              <a:t>Benoît sera [</a:t>
            </a:r>
            <a:r>
              <a:rPr lang="fr-CA" sz="1800" i="1" u="sng" dirty="0"/>
              <a:t>certainement</a:t>
            </a:r>
            <a:r>
              <a:rPr lang="fr-CA" sz="1800" u="sng" dirty="0"/>
              <a:t> heureux de le voir].</a:t>
            </a:r>
          </a:p>
          <a:p>
            <a:pPr marL="0" indent="0">
              <a:buNone/>
            </a:pPr>
            <a:r>
              <a:rPr lang="fr-CA" sz="2000" dirty="0"/>
              <a:t>Adverbes exprimant le degré avec comparaison:</a:t>
            </a:r>
          </a:p>
          <a:p>
            <a:pPr lvl="1"/>
            <a:r>
              <a:rPr lang="fr-CA" sz="1800" dirty="0"/>
              <a:t>Jean est </a:t>
            </a:r>
            <a:r>
              <a:rPr lang="fr-CA" sz="1800" u="sng" dirty="0"/>
              <a:t>plus</a:t>
            </a:r>
            <a:r>
              <a:rPr lang="fr-CA" sz="1800" dirty="0"/>
              <a:t> généreux </a:t>
            </a:r>
            <a:r>
              <a:rPr lang="fr-CA" sz="1800" u="sng" dirty="0"/>
              <a:t>que Marie</a:t>
            </a:r>
          </a:p>
          <a:p>
            <a:pPr lvl="1"/>
            <a:r>
              <a:rPr lang="fr-CA" sz="1800" dirty="0"/>
              <a:t>Jean est le </a:t>
            </a:r>
            <a:r>
              <a:rPr lang="fr-CA" sz="1800" u="sng" dirty="0"/>
              <a:t>plus</a:t>
            </a:r>
            <a:r>
              <a:rPr lang="fr-CA" sz="1800" dirty="0"/>
              <a:t> bête </a:t>
            </a:r>
            <a:r>
              <a:rPr lang="fr-CA" sz="1800" u="sng" dirty="0"/>
              <a:t>de la classe</a:t>
            </a:r>
            <a:endParaRPr lang="fr-CA" u="sng" dirty="0"/>
          </a:p>
          <a:p>
            <a:pPr lvl="1"/>
            <a:r>
              <a:rPr lang="fr-CA" sz="1800" dirty="0"/>
              <a:t>Jean est </a:t>
            </a:r>
            <a:r>
              <a:rPr lang="fr-CA" sz="1800" u="sng" dirty="0"/>
              <a:t>plus</a:t>
            </a:r>
            <a:r>
              <a:rPr lang="fr-CA" sz="1800" dirty="0"/>
              <a:t> intelligent </a:t>
            </a:r>
            <a:r>
              <a:rPr lang="fr-CA" sz="1800" u="sng" dirty="0"/>
              <a:t>que tu ne le penses</a:t>
            </a:r>
          </a:p>
          <a:p>
            <a:pPr marL="777240" lvl="2" indent="0">
              <a:buNone/>
            </a:pPr>
            <a:endParaRPr lang="fr-CA" sz="1600" dirty="0"/>
          </a:p>
          <a:p>
            <a:endParaRPr lang="fr-CA" sz="2000" dirty="0"/>
          </a:p>
          <a:p>
            <a:pPr marL="1554480" lvl="5" indent="0">
              <a:buNone/>
            </a:pPr>
            <a:r>
              <a:rPr lang="fr-CA" dirty="0"/>
              <a:t>	</a:t>
            </a:r>
          </a:p>
          <a:p>
            <a:pPr lvl="1"/>
            <a:endParaRPr lang="fr-CA" sz="1800" dirty="0"/>
          </a:p>
        </p:txBody>
      </p:sp>
    </p:spTree>
    <p:extLst>
      <p:ext uri="{BB962C8B-B14F-4D97-AF65-F5344CB8AC3E}">
        <p14:creationId xmlns:p14="http://schemas.microsoft.com/office/powerpoint/2010/main" val="25251855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8096" y="585216"/>
            <a:ext cx="7290054" cy="1121664"/>
          </a:xfrm>
        </p:spPr>
        <p:txBody>
          <a:bodyPr/>
          <a:lstStyle/>
          <a:p>
            <a:r>
              <a:rPr lang="it-IT" dirty="0"/>
              <a:t>2-Les </a:t>
            </a:r>
            <a:r>
              <a:rPr lang="it-IT" dirty="0" err="1"/>
              <a:t>compléments</a:t>
            </a:r>
            <a:r>
              <a:rPr lang="it-IT" dirty="0"/>
              <a:t> de l’</a:t>
            </a:r>
            <a:r>
              <a:rPr lang="it-IT" dirty="0" err="1"/>
              <a:t>adjectif</a:t>
            </a:r>
            <a:endParaRPr lang="it-IT" dirty="0"/>
          </a:p>
        </p:txBody>
      </p:sp>
      <p:sp>
        <p:nvSpPr>
          <p:cNvPr id="3" name="Segnaposto contenuto 2"/>
          <p:cNvSpPr>
            <a:spLocks noGrp="1"/>
          </p:cNvSpPr>
          <p:nvPr>
            <p:ph idx="1"/>
          </p:nvPr>
        </p:nvSpPr>
        <p:spPr>
          <a:xfrm>
            <a:off x="768096" y="1917290"/>
            <a:ext cx="7607808" cy="4392070"/>
          </a:xfrm>
        </p:spPr>
        <p:txBody>
          <a:bodyPr>
            <a:normAutofit fontScale="92500" lnSpcReduction="20000"/>
          </a:bodyPr>
          <a:lstStyle/>
          <a:p>
            <a:pPr marL="128019" lvl="1" indent="0">
              <a:buNone/>
            </a:pPr>
            <a:r>
              <a:rPr lang="fr-CA" sz="2400" dirty="0"/>
              <a:t>Les adjectifs opérateurs peuvent recevoir des compléments de différentes natures: </a:t>
            </a:r>
          </a:p>
          <a:p>
            <a:pPr marL="0" indent="0">
              <a:buNone/>
            </a:pPr>
            <a:r>
              <a:rPr lang="fr-CA" sz="2000" dirty="0"/>
              <a:t>- Des SP introduit par </a:t>
            </a:r>
            <a:r>
              <a:rPr lang="fr-CA" sz="2000" i="1" dirty="0"/>
              <a:t>de</a:t>
            </a:r>
            <a:r>
              <a:rPr lang="fr-CA" sz="2000" dirty="0"/>
              <a:t> ou </a:t>
            </a:r>
            <a:r>
              <a:rPr lang="fr-CA" sz="2000" i="1" dirty="0"/>
              <a:t>à</a:t>
            </a:r>
          </a:p>
          <a:p>
            <a:pPr lvl="1"/>
            <a:r>
              <a:rPr lang="fr-CA" sz="1800" dirty="0"/>
              <a:t>Introduisant un SN : Content </a:t>
            </a:r>
            <a:r>
              <a:rPr lang="fr-CA" sz="1800" i="1" u="sng" dirty="0"/>
              <a:t>de son départ</a:t>
            </a:r>
            <a:r>
              <a:rPr lang="fr-CA" sz="1800" u="sng" dirty="0"/>
              <a:t>,</a:t>
            </a:r>
            <a:r>
              <a:rPr lang="fr-CA" sz="1800" dirty="0"/>
              <a:t> </a:t>
            </a:r>
            <a:endParaRPr lang="fr-CA" sz="1800" i="1" u="sng" dirty="0"/>
          </a:p>
          <a:p>
            <a:pPr lvl="1"/>
            <a:r>
              <a:rPr lang="fr-CA" sz="1800" dirty="0"/>
              <a:t>Introduisant un infinitif: content </a:t>
            </a:r>
            <a:r>
              <a:rPr lang="fr-CA" sz="1800" i="1" u="sng" dirty="0"/>
              <a:t>de partir</a:t>
            </a:r>
            <a:r>
              <a:rPr lang="fr-CA" sz="1800" dirty="0"/>
              <a:t>, </a:t>
            </a:r>
            <a:r>
              <a:rPr lang="fr-CA" sz="1800" i="1" dirty="0"/>
              <a:t> </a:t>
            </a:r>
            <a:r>
              <a:rPr lang="fr-CA" sz="1800" dirty="0"/>
              <a:t>enclin </a:t>
            </a:r>
            <a:r>
              <a:rPr lang="fr-CA" sz="1800" i="1" u="sng" dirty="0"/>
              <a:t>à travailler le week-end</a:t>
            </a:r>
          </a:p>
          <a:p>
            <a:pPr lvl="1"/>
            <a:r>
              <a:rPr lang="fr-CA" sz="1800" dirty="0"/>
              <a:t>Adjectif + à + infinitif  (d’un verbe transitif)</a:t>
            </a:r>
          </a:p>
          <a:p>
            <a:pPr lvl="2"/>
            <a:r>
              <a:rPr lang="it-IT" sz="1600" dirty="0"/>
              <a:t>Ceci </a:t>
            </a:r>
            <a:r>
              <a:rPr lang="it-IT" sz="1600" dirty="0" err="1"/>
              <a:t>peut</a:t>
            </a:r>
            <a:r>
              <a:rPr lang="it-IT" sz="1600" dirty="0"/>
              <a:t> </a:t>
            </a:r>
            <a:r>
              <a:rPr lang="it-IT" sz="1600" dirty="0" err="1"/>
              <a:t>sembler</a:t>
            </a:r>
            <a:r>
              <a:rPr lang="it-IT" sz="1600" dirty="0"/>
              <a:t> stupide </a:t>
            </a:r>
            <a:r>
              <a:rPr lang="it-IT" sz="1600" i="1" dirty="0"/>
              <a:t>à</a:t>
            </a:r>
            <a:r>
              <a:rPr lang="it-IT" sz="1600" dirty="0"/>
              <a:t> dire, mais je le </a:t>
            </a:r>
            <a:r>
              <a:rPr lang="it-IT" sz="1600" dirty="0" err="1"/>
              <a:t>trouve</a:t>
            </a:r>
            <a:r>
              <a:rPr lang="it-IT" sz="1600" dirty="0"/>
              <a:t> </a:t>
            </a:r>
            <a:r>
              <a:rPr lang="it-IT" sz="1600" dirty="0" err="1"/>
              <a:t>adorable</a:t>
            </a:r>
            <a:r>
              <a:rPr lang="it-IT" sz="1600" dirty="0"/>
              <a:t>.</a:t>
            </a:r>
            <a:br>
              <a:rPr lang="it-IT" sz="1600" dirty="0"/>
            </a:br>
            <a:r>
              <a:rPr lang="it-IT" sz="1600" dirty="0" err="1"/>
              <a:t>Cette</a:t>
            </a:r>
            <a:r>
              <a:rPr lang="it-IT" sz="1600" dirty="0"/>
              <a:t> </a:t>
            </a:r>
            <a:r>
              <a:rPr lang="it-IT" sz="1600" dirty="0" err="1"/>
              <a:t>vérité</a:t>
            </a:r>
            <a:r>
              <a:rPr lang="it-IT" sz="1600" dirty="0"/>
              <a:t> est dure </a:t>
            </a:r>
            <a:r>
              <a:rPr lang="it-IT" sz="1600" i="1" dirty="0"/>
              <a:t>à</a:t>
            </a:r>
            <a:r>
              <a:rPr lang="it-IT" sz="1600" dirty="0"/>
              <a:t> </a:t>
            </a:r>
            <a:r>
              <a:rPr lang="it-IT" sz="1600" dirty="0" err="1"/>
              <a:t>admettre</a:t>
            </a:r>
            <a:r>
              <a:rPr lang="it-IT" sz="1600" dirty="0"/>
              <a:t>.</a:t>
            </a:r>
            <a:br>
              <a:rPr lang="it-IT" sz="1600" dirty="0"/>
            </a:br>
            <a:r>
              <a:rPr lang="it-IT" sz="1600" dirty="0"/>
              <a:t>Le film est </a:t>
            </a:r>
            <a:r>
              <a:rPr lang="it-IT" sz="1600" dirty="0" err="1"/>
              <a:t>trop</a:t>
            </a:r>
            <a:r>
              <a:rPr lang="it-IT" sz="1600" dirty="0"/>
              <a:t> long </a:t>
            </a:r>
            <a:r>
              <a:rPr lang="it-IT" sz="1600" i="1" dirty="0"/>
              <a:t>à</a:t>
            </a:r>
            <a:r>
              <a:rPr lang="it-IT" sz="1600" dirty="0"/>
              <a:t> </a:t>
            </a:r>
            <a:r>
              <a:rPr lang="it-IT" sz="1600" dirty="0" err="1"/>
              <a:t>raconter</a:t>
            </a:r>
            <a:r>
              <a:rPr lang="it-IT" sz="1600" dirty="0"/>
              <a:t>.</a:t>
            </a:r>
            <a:br>
              <a:rPr lang="it-IT" sz="1600" dirty="0"/>
            </a:br>
            <a:r>
              <a:rPr lang="it-IT" sz="1600" dirty="0"/>
              <a:t>(</a:t>
            </a:r>
            <a:r>
              <a:rPr lang="it-IT" sz="1600" i="1" dirty="0"/>
              <a:t>da + infinito</a:t>
            </a:r>
            <a:r>
              <a:rPr lang="it-IT" sz="1600" dirty="0"/>
              <a:t>)</a:t>
            </a:r>
            <a:endParaRPr lang="fr-CA" sz="1600" dirty="0"/>
          </a:p>
          <a:p>
            <a:pPr lvl="1"/>
            <a:r>
              <a:rPr lang="fr-CA" sz="1800" dirty="0"/>
              <a:t>SP comparatif : frais </a:t>
            </a:r>
            <a:r>
              <a:rPr lang="fr-CA" sz="1800" u="sng" dirty="0"/>
              <a:t>comme une rose</a:t>
            </a:r>
          </a:p>
          <a:p>
            <a:pPr lvl="1"/>
            <a:r>
              <a:rPr lang="fr-CA" sz="1800" dirty="0"/>
              <a:t>Participe passé </a:t>
            </a:r>
            <a:r>
              <a:rPr lang="fr-CA" sz="1800" dirty="0" err="1"/>
              <a:t>adj</a:t>
            </a:r>
            <a:r>
              <a:rPr lang="fr-CA" sz="1800" dirty="0"/>
              <a:t> : fatigué </a:t>
            </a:r>
            <a:r>
              <a:rPr lang="fr-CA" sz="1800" u="sng" dirty="0"/>
              <a:t>par son travail</a:t>
            </a:r>
            <a:r>
              <a:rPr lang="fr-CA" sz="1800" dirty="0"/>
              <a:t>, connu </a:t>
            </a:r>
            <a:r>
              <a:rPr lang="fr-CA" sz="1800" u="sng" dirty="0"/>
              <a:t>de tout le monde </a:t>
            </a:r>
            <a:r>
              <a:rPr lang="fr-CA" sz="1800" dirty="0"/>
              <a:t>(sens passif)</a:t>
            </a:r>
          </a:p>
          <a:p>
            <a:pPr lvl="1"/>
            <a:r>
              <a:rPr lang="fr-CA" sz="1800" dirty="0"/>
              <a:t>Participe présent adj : un incendie </a:t>
            </a:r>
            <a:r>
              <a:rPr lang="fr-CA" sz="1800" u="sng" dirty="0"/>
              <a:t>dévastant la plaine</a:t>
            </a:r>
          </a:p>
          <a:p>
            <a:r>
              <a:rPr lang="fr-CA" sz="1800" dirty="0"/>
              <a:t>- </a:t>
            </a:r>
            <a:r>
              <a:rPr lang="fr-CA" sz="2000" dirty="0"/>
              <a:t>Des complétives</a:t>
            </a:r>
          </a:p>
          <a:p>
            <a:pPr lvl="1"/>
            <a:r>
              <a:rPr lang="fr-CA" sz="1800" dirty="0"/>
              <a:t>Content </a:t>
            </a:r>
            <a:r>
              <a:rPr lang="fr-CA" sz="1800" u="sng" dirty="0"/>
              <a:t>que tu viennes</a:t>
            </a:r>
            <a:r>
              <a:rPr lang="fr-CA" sz="1800" dirty="0"/>
              <a:t>; heureux </a:t>
            </a:r>
            <a:r>
              <a:rPr lang="fr-CA" sz="1800" u="sng" dirty="0"/>
              <a:t>que les choses se passent bien</a:t>
            </a:r>
            <a:r>
              <a:rPr lang="fr-CA" sz="1800" dirty="0"/>
              <a:t>; désireux que tu te soignes</a:t>
            </a:r>
          </a:p>
          <a:p>
            <a:pPr marL="128019" lvl="1" indent="0">
              <a:buNone/>
            </a:pPr>
            <a:endParaRPr lang="fr-CA" sz="1800" u="sng" dirty="0"/>
          </a:p>
          <a:p>
            <a:pPr marL="114300" indent="0">
              <a:buNone/>
            </a:pPr>
            <a:endParaRPr lang="fr-CA" sz="2000" dirty="0"/>
          </a:p>
          <a:p>
            <a:endParaRPr lang="fr-CA" sz="2000" dirty="0"/>
          </a:p>
          <a:p>
            <a:endParaRPr lang="it-IT" dirty="0"/>
          </a:p>
        </p:txBody>
      </p:sp>
    </p:spTree>
    <p:extLst>
      <p:ext uri="{BB962C8B-B14F-4D97-AF65-F5344CB8AC3E}">
        <p14:creationId xmlns:p14="http://schemas.microsoft.com/office/powerpoint/2010/main" val="2277882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AA0501-B864-8C57-0C1D-30CF509C8483}"/>
              </a:ext>
            </a:extLst>
          </p:cNvPr>
          <p:cNvSpPr>
            <a:spLocks noGrp="1"/>
          </p:cNvSpPr>
          <p:nvPr>
            <p:ph type="title"/>
          </p:nvPr>
        </p:nvSpPr>
        <p:spPr>
          <a:xfrm>
            <a:off x="768096" y="585216"/>
            <a:ext cx="7290054" cy="921367"/>
          </a:xfrm>
        </p:spPr>
        <p:txBody>
          <a:bodyPr/>
          <a:lstStyle/>
          <a:p>
            <a:r>
              <a:rPr lang="it-IT" dirty="0" err="1"/>
              <a:t>Les</a:t>
            </a:r>
            <a:r>
              <a:rPr lang="it-IT" dirty="0"/>
              <a:t> </a:t>
            </a:r>
            <a:r>
              <a:rPr lang="it-IT" dirty="0" err="1"/>
              <a:t>compléments</a:t>
            </a:r>
            <a:r>
              <a:rPr lang="it-IT" dirty="0"/>
              <a:t> de l’</a:t>
            </a:r>
            <a:r>
              <a:rPr lang="it-IT" dirty="0" err="1"/>
              <a:t>adjectif</a:t>
            </a:r>
            <a:endParaRPr lang="it-IT" dirty="0"/>
          </a:p>
        </p:txBody>
      </p:sp>
      <p:sp>
        <p:nvSpPr>
          <p:cNvPr id="3" name="Segnaposto contenuto 2">
            <a:extLst>
              <a:ext uri="{FF2B5EF4-FFF2-40B4-BE49-F238E27FC236}">
                <a16:creationId xmlns:a16="http://schemas.microsoft.com/office/drawing/2014/main" id="{65C6B190-8382-7B9E-455C-74A2E256D54B}"/>
              </a:ext>
            </a:extLst>
          </p:cNvPr>
          <p:cNvSpPr>
            <a:spLocks noGrp="1"/>
          </p:cNvSpPr>
          <p:nvPr>
            <p:ph idx="1"/>
          </p:nvPr>
        </p:nvSpPr>
        <p:spPr>
          <a:xfrm>
            <a:off x="768096" y="2286000"/>
            <a:ext cx="7290055" cy="4023360"/>
          </a:xfrm>
        </p:spPr>
        <p:txBody>
          <a:bodyPr>
            <a:normAutofit/>
          </a:bodyPr>
          <a:lstStyle/>
          <a:p>
            <a:r>
              <a:rPr lang="fr-CA" dirty="0"/>
              <a:t>Ces compléments peuvent être facultatifs (</a:t>
            </a:r>
            <a:r>
              <a:rPr lang="fr-CA" i="1" dirty="0"/>
              <a:t>prêt (à), agréable (pour), gentil (avec), fier (de)</a:t>
            </a:r>
            <a:r>
              <a:rPr lang="fr-CA" dirty="0"/>
              <a:t>…) ou obligatoires (</a:t>
            </a:r>
            <a:r>
              <a:rPr lang="fr-CA" i="1" dirty="0"/>
              <a:t>comparable à, identique à, incompatible avec, pareil à, </a:t>
            </a:r>
            <a:r>
              <a:rPr lang="fr-CA" dirty="0"/>
              <a:t>(au </a:t>
            </a:r>
            <a:r>
              <a:rPr lang="fr-CA" dirty="0" err="1"/>
              <a:t>sing</a:t>
            </a:r>
            <a:r>
              <a:rPr lang="fr-CA" dirty="0"/>
              <a:t>)</a:t>
            </a:r>
            <a:r>
              <a:rPr lang="fr-CA" i="1" dirty="0"/>
              <a:t> considéré comme</a:t>
            </a:r>
            <a:r>
              <a:rPr lang="fr-CA" dirty="0"/>
              <a:t> )</a:t>
            </a:r>
          </a:p>
          <a:p>
            <a:pPr marL="1254125" indent="-1254125">
              <a:spcBef>
                <a:spcPts val="0"/>
              </a:spcBef>
            </a:pPr>
            <a:r>
              <a:rPr lang="it-IT" dirty="0"/>
              <a:t> mais il </a:t>
            </a:r>
            <a:r>
              <a:rPr lang="it-IT" dirty="0" err="1"/>
              <a:t>peut</a:t>
            </a:r>
            <a:r>
              <a:rPr lang="it-IT" dirty="0"/>
              <a:t> y </a:t>
            </a:r>
            <a:r>
              <a:rPr lang="it-IT" dirty="0" err="1"/>
              <a:t>avoir</a:t>
            </a:r>
            <a:r>
              <a:rPr lang="it-IT" dirty="0"/>
              <a:t> une </a:t>
            </a:r>
            <a:r>
              <a:rPr lang="it-IT" dirty="0" err="1"/>
              <a:t>différence</a:t>
            </a:r>
            <a:r>
              <a:rPr lang="it-IT" dirty="0"/>
              <a:t> </a:t>
            </a:r>
            <a:r>
              <a:rPr lang="it-IT" dirty="0" err="1"/>
              <a:t>sémantique</a:t>
            </a:r>
            <a:r>
              <a:rPr lang="it-IT" dirty="0"/>
              <a:t>:</a:t>
            </a:r>
          </a:p>
          <a:p>
            <a:pPr marL="1254125" indent="-1254125">
              <a:spcBef>
                <a:spcPts val="0"/>
              </a:spcBef>
            </a:pPr>
            <a:endParaRPr lang="it-IT" dirty="0"/>
          </a:p>
          <a:p>
            <a:pPr marL="1254125" indent="-1254125">
              <a:spcBef>
                <a:spcPts val="0"/>
              </a:spcBef>
            </a:pPr>
            <a:endParaRPr lang="it-IT" dirty="0"/>
          </a:p>
          <a:p>
            <a:pPr marL="1254125" indent="-1254125">
              <a:spcBef>
                <a:spcPts val="0"/>
              </a:spcBef>
            </a:pPr>
            <a:r>
              <a:rPr lang="it-IT" dirty="0"/>
              <a:t>Lise est </a:t>
            </a:r>
            <a:r>
              <a:rPr lang="it-IT" dirty="0" err="1"/>
              <a:t>heureuse</a:t>
            </a:r>
            <a:r>
              <a:rPr lang="it-IT" dirty="0"/>
              <a:t> de son voyage.</a:t>
            </a:r>
          </a:p>
          <a:p>
            <a:pPr marL="1254125" indent="-1254125">
              <a:spcBef>
                <a:spcPts val="0"/>
              </a:spcBef>
            </a:pPr>
            <a:r>
              <a:rPr lang="it-IT" dirty="0"/>
              <a:t>Lise est </a:t>
            </a:r>
            <a:r>
              <a:rPr lang="it-IT" dirty="0" err="1"/>
              <a:t>heureuse</a:t>
            </a:r>
            <a:r>
              <a:rPr lang="it-IT" dirty="0"/>
              <a:t>.</a:t>
            </a:r>
          </a:p>
          <a:p>
            <a:pPr marL="1254125" indent="-1254125">
              <a:spcBef>
                <a:spcPts val="0"/>
              </a:spcBef>
            </a:pPr>
            <a:endParaRPr lang="it-IT" dirty="0"/>
          </a:p>
          <a:p>
            <a:pPr marL="1254125" indent="-1254125">
              <a:spcBef>
                <a:spcPts val="0"/>
              </a:spcBef>
            </a:pPr>
            <a:r>
              <a:rPr lang="it-IT" dirty="0"/>
              <a:t>Thomas est </a:t>
            </a:r>
            <a:r>
              <a:rPr lang="it-IT" dirty="0" err="1"/>
              <a:t>susceptible</a:t>
            </a:r>
            <a:r>
              <a:rPr lang="it-IT" dirty="0"/>
              <a:t> de </a:t>
            </a:r>
            <a:r>
              <a:rPr lang="it-IT" dirty="0" err="1"/>
              <a:t>progrès</a:t>
            </a:r>
            <a:r>
              <a:rPr lang="it-IT" dirty="0"/>
              <a:t>.</a:t>
            </a:r>
          </a:p>
          <a:p>
            <a:pPr marL="1254125" indent="-1254125">
              <a:spcBef>
                <a:spcPts val="0"/>
              </a:spcBef>
            </a:pPr>
            <a:r>
              <a:rPr lang="it-IT" dirty="0"/>
              <a:t>Thomas est </a:t>
            </a:r>
            <a:r>
              <a:rPr lang="it-IT" dirty="0" err="1"/>
              <a:t>susceptible</a:t>
            </a:r>
            <a:r>
              <a:rPr lang="it-IT" dirty="0"/>
              <a:t>.</a:t>
            </a:r>
          </a:p>
          <a:p>
            <a:r>
              <a:rPr lang="it-IT" dirty="0"/>
              <a:t> </a:t>
            </a:r>
          </a:p>
        </p:txBody>
      </p:sp>
    </p:spTree>
    <p:extLst>
      <p:ext uri="{BB962C8B-B14F-4D97-AF65-F5344CB8AC3E}">
        <p14:creationId xmlns:p14="http://schemas.microsoft.com/office/powerpoint/2010/main" val="656085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CA" dirty="0"/>
              <a:t>Prépositions introduisant un complément de l’adjectif</a:t>
            </a:r>
          </a:p>
        </p:txBody>
      </p:sp>
      <p:sp>
        <p:nvSpPr>
          <p:cNvPr id="3" name="Segnaposto contenuto 2"/>
          <p:cNvSpPr>
            <a:spLocks noGrp="1"/>
          </p:cNvSpPr>
          <p:nvPr>
            <p:ph idx="1"/>
          </p:nvPr>
        </p:nvSpPr>
        <p:spPr/>
        <p:txBody>
          <a:bodyPr>
            <a:normAutofit/>
          </a:bodyPr>
          <a:lstStyle/>
          <a:p>
            <a:r>
              <a:rPr lang="fr-CA" dirty="0"/>
              <a:t>Prépositions pouvant introduire un </a:t>
            </a:r>
            <a:r>
              <a:rPr lang="fr-CA" dirty="0" err="1"/>
              <a:t>modifieur</a:t>
            </a:r>
            <a:r>
              <a:rPr lang="fr-CA" dirty="0"/>
              <a:t> de l’adjectif: </a:t>
            </a:r>
            <a:r>
              <a:rPr lang="fr-CA" sz="2000" dirty="0"/>
              <a:t>:</a:t>
            </a:r>
            <a:endParaRPr lang="fr-CA" dirty="0"/>
          </a:p>
          <a:p>
            <a:pPr marL="539750" indent="-90488">
              <a:buFont typeface="Wingdings" panose="05000000000000000000" pitchFamily="2" charset="2"/>
              <a:buChar char="q"/>
            </a:pPr>
            <a:r>
              <a:rPr lang="fr-CA" dirty="0"/>
              <a:t>De : </a:t>
            </a:r>
            <a:r>
              <a:rPr lang="fr-CA" i="1" dirty="0"/>
              <a:t>las, âgé, différent, conscient, jaloux, responsable, avide…</a:t>
            </a:r>
          </a:p>
          <a:p>
            <a:pPr marL="539750" indent="-90488">
              <a:buFont typeface="Wingdings" panose="05000000000000000000" pitchFamily="2" charset="2"/>
              <a:buChar char="q"/>
            </a:pPr>
            <a:r>
              <a:rPr lang="fr-CA" dirty="0"/>
              <a:t>À : </a:t>
            </a:r>
            <a:r>
              <a:rPr lang="fr-CA" i="1" dirty="0"/>
              <a:t>semblable, égal, favorable, attentif, indifférent, réfractaire, opposé…</a:t>
            </a:r>
          </a:p>
          <a:p>
            <a:pPr marL="539750" indent="-90488">
              <a:buFont typeface="Wingdings" panose="05000000000000000000" pitchFamily="2" charset="2"/>
              <a:buChar char="q"/>
            </a:pPr>
            <a:r>
              <a:rPr lang="fr-CA" dirty="0"/>
              <a:t>Contre: </a:t>
            </a:r>
            <a:r>
              <a:rPr lang="fr-CA" i="1" dirty="0"/>
              <a:t>furieux, (</a:t>
            </a:r>
            <a:r>
              <a:rPr lang="fr-CA" i="1" dirty="0" err="1"/>
              <a:t>re</a:t>
            </a:r>
            <a:r>
              <a:rPr lang="fr-CA" i="1" dirty="0"/>
              <a:t>)monté</a:t>
            </a:r>
          </a:p>
          <a:p>
            <a:pPr marL="539750" indent="-90488">
              <a:buFont typeface="Wingdings" panose="05000000000000000000" pitchFamily="2" charset="2"/>
              <a:buChar char="q"/>
            </a:pPr>
            <a:r>
              <a:rPr lang="fr-CA" dirty="0"/>
              <a:t>Envers : </a:t>
            </a:r>
            <a:r>
              <a:rPr lang="fr-CA" i="1" dirty="0"/>
              <a:t>cruel, généreux, indifférent…</a:t>
            </a:r>
          </a:p>
          <a:p>
            <a:pPr marL="539750" indent="-90488">
              <a:buFont typeface="Wingdings" panose="05000000000000000000" pitchFamily="2" charset="2"/>
              <a:buChar char="q"/>
            </a:pPr>
            <a:r>
              <a:rPr lang="fr-CA" dirty="0"/>
              <a:t>Pour : </a:t>
            </a:r>
            <a:r>
              <a:rPr lang="fr-CA" i="1" dirty="0"/>
              <a:t>bienveillant, mûr, doué</a:t>
            </a:r>
          </a:p>
          <a:p>
            <a:pPr marL="539750" indent="-90488">
              <a:buFont typeface="Wingdings" panose="05000000000000000000" pitchFamily="2" charset="2"/>
              <a:buChar char="q"/>
            </a:pPr>
            <a:r>
              <a:rPr lang="fr-CA" dirty="0"/>
              <a:t>Avec: </a:t>
            </a:r>
            <a:r>
              <a:rPr lang="fr-CA" i="1" dirty="0"/>
              <a:t>aimable, gentil, brutal…</a:t>
            </a:r>
          </a:p>
          <a:p>
            <a:pPr marL="539750" indent="-90488">
              <a:buFont typeface="Wingdings" panose="05000000000000000000" pitchFamily="2" charset="2"/>
              <a:buChar char="q"/>
            </a:pPr>
            <a:r>
              <a:rPr lang="fr-CA" dirty="0"/>
              <a:t>En : </a:t>
            </a:r>
            <a:r>
              <a:rPr lang="fr-CA" i="1" dirty="0"/>
              <a:t>fort, expert, nul</a:t>
            </a:r>
          </a:p>
          <a:p>
            <a:endParaRPr lang="fr-CA" i="1" dirty="0"/>
          </a:p>
        </p:txBody>
      </p:sp>
    </p:spTree>
    <p:extLst>
      <p:ext uri="{BB962C8B-B14F-4D97-AF65-F5344CB8AC3E}">
        <p14:creationId xmlns:p14="http://schemas.microsoft.com/office/powerpoint/2010/main" val="28060789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7D8CDC8E-AD53-58D4-4FCB-92342148AC3C}"/>
              </a:ext>
            </a:extLst>
          </p:cNvPr>
          <p:cNvSpPr>
            <a:spLocks noGrp="1"/>
          </p:cNvSpPr>
          <p:nvPr>
            <p:ph type="title"/>
          </p:nvPr>
        </p:nvSpPr>
        <p:spPr>
          <a:xfrm>
            <a:off x="768096" y="585216"/>
            <a:ext cx="7290054" cy="1164926"/>
          </a:xfrm>
        </p:spPr>
        <p:txBody>
          <a:bodyPr/>
          <a:lstStyle/>
          <a:p>
            <a:r>
              <a:rPr lang="it-IT" dirty="0" err="1"/>
              <a:t>Exemples</a:t>
            </a:r>
            <a:r>
              <a:rPr lang="it-IT" dirty="0"/>
              <a:t> – </a:t>
            </a:r>
            <a:r>
              <a:rPr lang="it-IT" dirty="0" err="1"/>
              <a:t>octobre</a:t>
            </a:r>
            <a:r>
              <a:rPr lang="it-IT" dirty="0"/>
              <a:t> 2022</a:t>
            </a:r>
          </a:p>
        </p:txBody>
      </p:sp>
      <p:sp>
        <p:nvSpPr>
          <p:cNvPr id="4" name="Segnaposto contenuto 3">
            <a:extLst>
              <a:ext uri="{FF2B5EF4-FFF2-40B4-BE49-F238E27FC236}">
                <a16:creationId xmlns:a16="http://schemas.microsoft.com/office/drawing/2014/main" id="{12BC7607-4F2B-7B2F-FA04-DFD0A5A67012}"/>
              </a:ext>
            </a:extLst>
          </p:cNvPr>
          <p:cNvSpPr>
            <a:spLocks noGrp="1"/>
          </p:cNvSpPr>
          <p:nvPr>
            <p:ph idx="1"/>
          </p:nvPr>
        </p:nvSpPr>
        <p:spPr>
          <a:xfrm>
            <a:off x="629266" y="1986116"/>
            <a:ext cx="7428886" cy="4323244"/>
          </a:xfrm>
        </p:spPr>
        <p:txBody>
          <a:bodyPr>
            <a:normAutofit/>
          </a:bodyPr>
          <a:lstStyle/>
          <a:p>
            <a:r>
              <a:rPr lang="fr-FR" b="0" i="0" dirty="0">
                <a:solidFill>
                  <a:srgbClr val="383F4E"/>
                </a:solidFill>
                <a:effectLst/>
                <a:latin typeface="The Antiqua B"/>
              </a:rPr>
              <a:t>[Las de la polémique], il veut s’enthousiasmer – sincèrement – pour les autres dossiers chers à sa nouvelle maison. </a:t>
            </a:r>
            <a:r>
              <a:rPr lang="it-IT" b="0" i="0" dirty="0">
                <a:solidFill>
                  <a:srgbClr val="383F4E"/>
                </a:solidFill>
                <a:effectLst/>
                <a:latin typeface="The Antiqua B"/>
              </a:rPr>
              <a:t> «</a:t>
            </a:r>
            <a:r>
              <a:rPr lang="fr-FR" b="1" i="0" dirty="0">
                <a:effectLst/>
                <a:latin typeface="Marr Sans Condensed"/>
              </a:rPr>
              <a:t>Benoît </a:t>
            </a:r>
            <a:r>
              <a:rPr lang="fr-FR" b="1" i="0" dirty="0" err="1">
                <a:effectLst/>
                <a:latin typeface="Marr Sans Condensed"/>
              </a:rPr>
              <a:t>Cœuré</a:t>
            </a:r>
            <a:r>
              <a:rPr lang="fr-FR" b="1" i="0" dirty="0">
                <a:effectLst/>
                <a:latin typeface="Marr Sans Condensed"/>
              </a:rPr>
              <a:t>, l’homme qui a dit non à la fusion TF1-M6 »</a:t>
            </a:r>
            <a:r>
              <a:rPr lang="fr-FR" b="0" i="0" dirty="0">
                <a:solidFill>
                  <a:srgbClr val="333333"/>
                </a:solidFill>
                <a:effectLst/>
                <a:latin typeface="FranklinGothic-Book"/>
              </a:rPr>
              <a:t>  </a:t>
            </a:r>
          </a:p>
          <a:p>
            <a:r>
              <a:rPr lang="fr-FR" dirty="0">
                <a:solidFill>
                  <a:srgbClr val="333333"/>
                </a:solidFill>
                <a:latin typeface="FranklinGothic-Book"/>
              </a:rPr>
              <a:t>U</a:t>
            </a:r>
            <a:r>
              <a:rPr lang="fr-FR" b="0" i="0" dirty="0">
                <a:solidFill>
                  <a:srgbClr val="333333"/>
                </a:solidFill>
                <a:effectLst/>
                <a:latin typeface="FranklinGothic-Book"/>
              </a:rPr>
              <a:t>ne étude allemande révèle que les membres du réseau social Facebook sont souvent [jaloux de leurs amis] et malheureux ! </a:t>
            </a:r>
          </a:p>
          <a:p>
            <a:r>
              <a:rPr lang="fr-FR" dirty="0">
                <a:solidFill>
                  <a:srgbClr val="333333"/>
                </a:solidFill>
                <a:latin typeface="FranklinGothic-Book"/>
              </a:rPr>
              <a:t>Aujourd’hui, certains jettent peut-être un regard [indifférent à la vue des bâtiments], souvent anciens, qui s’étendent sur deux kilomètres dans notre ville, en bordure du Tarn.</a:t>
            </a:r>
          </a:p>
          <a:p>
            <a:r>
              <a:rPr lang="fr-FR" b="0" i="0" dirty="0">
                <a:solidFill>
                  <a:srgbClr val="454545"/>
                </a:solidFill>
                <a:effectLst/>
                <a:latin typeface="Source Serif 4"/>
              </a:rPr>
              <a:t>L’homme riche n’est pas [cruel envers Lazare], il ne le maltraite pas. Non, il l’ignore tout simplement.</a:t>
            </a:r>
          </a:p>
          <a:p>
            <a:r>
              <a:rPr lang="fr-FR" i="0" dirty="0">
                <a:effectLst/>
                <a:latin typeface="Marr Sans Condensed"/>
              </a:rPr>
              <a:t>Malgré la victoire de Naples contre Milan, </a:t>
            </a:r>
            <a:r>
              <a:rPr lang="fr-FR" i="0" dirty="0" err="1">
                <a:effectLst/>
                <a:latin typeface="Marr Sans Condensed"/>
              </a:rPr>
              <a:t>Spalletti</a:t>
            </a:r>
            <a:r>
              <a:rPr lang="fr-FR" i="0" dirty="0">
                <a:effectLst/>
                <a:latin typeface="Marr Sans Condensed"/>
              </a:rPr>
              <a:t> est [furieux contre un de ses joueurs].</a:t>
            </a:r>
          </a:p>
          <a:p>
            <a:endParaRPr lang="it-IT" dirty="0"/>
          </a:p>
        </p:txBody>
      </p:sp>
    </p:spTree>
    <p:extLst>
      <p:ext uri="{BB962C8B-B14F-4D97-AF65-F5344CB8AC3E}">
        <p14:creationId xmlns:p14="http://schemas.microsoft.com/office/powerpoint/2010/main" val="696714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11AB44-10F7-6809-BD48-A621A4F0E5F8}"/>
              </a:ext>
            </a:extLst>
          </p:cNvPr>
          <p:cNvSpPr>
            <a:spLocks noGrp="1"/>
          </p:cNvSpPr>
          <p:nvPr>
            <p:ph type="title"/>
          </p:nvPr>
        </p:nvSpPr>
        <p:spPr/>
        <p:txBody>
          <a:bodyPr/>
          <a:lstStyle/>
          <a:p>
            <a:r>
              <a:rPr lang="it-IT" dirty="0" err="1"/>
              <a:t>représenter</a:t>
            </a:r>
            <a:endParaRPr lang="it-IT" dirty="0"/>
          </a:p>
        </p:txBody>
      </p:sp>
      <p:sp>
        <p:nvSpPr>
          <p:cNvPr id="3" name="Segnaposto contenuto 2">
            <a:extLst>
              <a:ext uri="{FF2B5EF4-FFF2-40B4-BE49-F238E27FC236}">
                <a16:creationId xmlns:a16="http://schemas.microsoft.com/office/drawing/2014/main" id="{F7941DF8-44FE-C446-E0A7-6B1017997436}"/>
              </a:ext>
            </a:extLst>
          </p:cNvPr>
          <p:cNvSpPr>
            <a:spLocks noGrp="1"/>
          </p:cNvSpPr>
          <p:nvPr>
            <p:ph idx="1"/>
          </p:nvPr>
        </p:nvSpPr>
        <p:spPr/>
        <p:txBody>
          <a:bodyPr/>
          <a:lstStyle/>
          <a:p>
            <a:r>
              <a:rPr lang="it-IT" dirty="0"/>
              <a:t>Il est </a:t>
            </a:r>
            <a:r>
              <a:rPr lang="it-IT" dirty="0" err="1"/>
              <a:t>heureux</a:t>
            </a:r>
            <a:r>
              <a:rPr lang="it-IT" dirty="0"/>
              <a:t> d’</a:t>
            </a:r>
            <a:r>
              <a:rPr lang="it-IT" dirty="0" err="1"/>
              <a:t>avoir</a:t>
            </a:r>
            <a:r>
              <a:rPr lang="it-IT" dirty="0"/>
              <a:t> </a:t>
            </a:r>
            <a:r>
              <a:rPr lang="it-IT" dirty="0" err="1"/>
              <a:t>terminé</a:t>
            </a:r>
            <a:r>
              <a:rPr lang="it-IT" dirty="0"/>
              <a:t> son </a:t>
            </a:r>
            <a:r>
              <a:rPr lang="it-IT" dirty="0" err="1"/>
              <a:t>travail</a:t>
            </a:r>
            <a:r>
              <a:rPr lang="it-IT" dirty="0"/>
              <a:t> à </a:t>
            </a:r>
            <a:r>
              <a:rPr lang="it-IT" dirty="0" err="1"/>
              <a:t>temps</a:t>
            </a:r>
            <a:r>
              <a:rPr lang="it-IT" dirty="0"/>
              <a:t>.</a:t>
            </a:r>
          </a:p>
          <a:p>
            <a:pPr marL="0" indent="0">
              <a:buNone/>
            </a:pPr>
            <a:endParaRPr lang="it-IT" dirty="0"/>
          </a:p>
          <a:p>
            <a:r>
              <a:rPr lang="it-IT" dirty="0" err="1"/>
              <a:t>Vous</a:t>
            </a:r>
            <a:r>
              <a:rPr lang="it-IT" dirty="0"/>
              <a:t> </a:t>
            </a:r>
            <a:r>
              <a:rPr lang="it-IT" dirty="0" err="1"/>
              <a:t>trouverez</a:t>
            </a:r>
            <a:r>
              <a:rPr lang="it-IT" dirty="0"/>
              <a:t> le </a:t>
            </a:r>
            <a:r>
              <a:rPr lang="it-IT" dirty="0" err="1"/>
              <a:t>magasin</a:t>
            </a:r>
            <a:r>
              <a:rPr lang="it-IT" dirty="0"/>
              <a:t> </a:t>
            </a:r>
            <a:r>
              <a:rPr lang="it-IT" dirty="0" err="1"/>
              <a:t>dans</a:t>
            </a:r>
            <a:r>
              <a:rPr lang="it-IT" dirty="0"/>
              <a:t> la rue la plus </a:t>
            </a:r>
            <a:r>
              <a:rPr lang="it-IT" dirty="0" err="1"/>
              <a:t>commerçante</a:t>
            </a:r>
            <a:r>
              <a:rPr lang="it-IT" dirty="0"/>
              <a:t> de la ville.</a:t>
            </a:r>
          </a:p>
          <a:p>
            <a:endParaRPr lang="it-IT" dirty="0"/>
          </a:p>
          <a:p>
            <a:r>
              <a:rPr lang="it-IT" dirty="0" err="1"/>
              <a:t>L’association</a:t>
            </a:r>
            <a:r>
              <a:rPr lang="it-IT" dirty="0"/>
              <a:t> est </a:t>
            </a:r>
            <a:r>
              <a:rPr lang="it-IT" dirty="0" err="1"/>
              <a:t>indépendante</a:t>
            </a:r>
            <a:r>
              <a:rPr lang="it-IT" dirty="0"/>
              <a:t> de tout parti </a:t>
            </a:r>
            <a:r>
              <a:rPr lang="it-IT" dirty="0" err="1"/>
              <a:t>politique</a:t>
            </a:r>
            <a:r>
              <a:rPr lang="it-IT" dirty="0"/>
              <a:t>.</a:t>
            </a:r>
          </a:p>
        </p:txBody>
      </p:sp>
    </p:spTree>
    <p:extLst>
      <p:ext uri="{BB962C8B-B14F-4D97-AF65-F5344CB8AC3E}">
        <p14:creationId xmlns:p14="http://schemas.microsoft.com/office/powerpoint/2010/main" val="879181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239952"/>
          </a:xfrm>
        </p:spPr>
        <p:txBody>
          <a:bodyPr>
            <a:normAutofit fontScale="90000"/>
          </a:bodyPr>
          <a:lstStyle/>
          <a:p>
            <a:r>
              <a:rPr lang="it-IT" dirty="0" err="1"/>
              <a:t>Extrait</a:t>
            </a:r>
            <a:r>
              <a:rPr lang="it-IT" dirty="0"/>
              <a:t> </a:t>
            </a:r>
            <a:r>
              <a:rPr lang="it-IT" dirty="0" err="1"/>
              <a:t>du</a:t>
            </a:r>
            <a:r>
              <a:rPr lang="it-IT" dirty="0"/>
              <a:t> </a:t>
            </a:r>
            <a:r>
              <a:rPr lang="it-IT" dirty="0" err="1"/>
              <a:t>TLFi</a:t>
            </a:r>
            <a:r>
              <a:rPr lang="it-IT" dirty="0"/>
              <a:t> </a:t>
            </a:r>
            <a:r>
              <a:rPr lang="mr-IN" dirty="0"/>
              <a:t>–</a:t>
            </a:r>
            <a:r>
              <a:rPr lang="it-IT" dirty="0"/>
              <a:t> </a:t>
            </a:r>
            <a:r>
              <a:rPr lang="it-IT" dirty="0" err="1"/>
              <a:t>article</a:t>
            </a:r>
            <a:r>
              <a:rPr lang="it-IT" dirty="0"/>
              <a:t> </a:t>
            </a:r>
            <a:r>
              <a:rPr lang="it-IT" i="1" dirty="0" err="1"/>
              <a:t>comme</a:t>
            </a:r>
            <a:endParaRPr lang="it-IT" i="1" dirty="0"/>
          </a:p>
        </p:txBody>
      </p:sp>
      <p:sp>
        <p:nvSpPr>
          <p:cNvPr id="3" name="Segnaposto contenuto 2"/>
          <p:cNvSpPr>
            <a:spLocks noGrp="1"/>
          </p:cNvSpPr>
          <p:nvPr>
            <p:ph idx="1"/>
          </p:nvPr>
        </p:nvSpPr>
        <p:spPr>
          <a:xfrm>
            <a:off x="457200" y="788307"/>
            <a:ext cx="7620000" cy="5612493"/>
          </a:xfrm>
        </p:spPr>
        <p:txBody>
          <a:bodyPr>
            <a:normAutofit fontScale="85000" lnSpcReduction="20000"/>
          </a:bodyPr>
          <a:lstStyle/>
          <a:p>
            <a:r>
              <a:rPr lang="fr-CA" b="1" dirty="0"/>
              <a:t>b)</a:t>
            </a:r>
            <a:r>
              <a:rPr lang="fr-CA" dirty="0"/>
              <a:t> Adj. + </a:t>
            </a:r>
            <a:r>
              <a:rPr lang="fr-CA" b="1" dirty="0"/>
              <a:t>comme</a:t>
            </a:r>
            <a:endParaRPr lang="fr-CA" dirty="0"/>
          </a:p>
          <a:p>
            <a:r>
              <a:rPr lang="fr-CA" dirty="0"/>
              <a:t>− Adj. + </a:t>
            </a:r>
            <a:r>
              <a:rPr lang="fr-CA" b="1" dirty="0"/>
              <a:t>comme</a:t>
            </a:r>
            <a:r>
              <a:rPr lang="fr-CA" dirty="0"/>
              <a:t> + subst. </a:t>
            </a:r>
            <a:r>
              <a:rPr lang="fr-CA" i="1" dirty="0"/>
              <a:t>Amer comme chicotin, barbu comme chèvre, bête comme chou, bête comme cochon, blanc comme neige, chaud comme braise, doux comme miel, roué comme potence, rouge comme carotte, vert comme pré,</a:t>
            </a:r>
            <a:r>
              <a:rPr lang="fr-CA" dirty="0"/>
              <a:t> etc. (</a:t>
            </a:r>
            <a:r>
              <a:rPr lang="fr-CA" i="1" dirty="0"/>
              <a:t>cf.</a:t>
            </a:r>
            <a:r>
              <a:rPr lang="fr-CA" dirty="0"/>
              <a:t> </a:t>
            </a:r>
            <a:r>
              <a:rPr lang="fr-CA" cap="small" dirty="0"/>
              <a:t>Dam.-</a:t>
            </a:r>
            <a:r>
              <a:rPr lang="fr-CA" cap="small" dirty="0" err="1"/>
              <a:t>Pich</a:t>
            </a:r>
            <a:r>
              <a:rPr lang="fr-CA" cap="small" dirty="0"/>
              <a:t>.</a:t>
            </a:r>
            <a:r>
              <a:rPr lang="fr-CA" dirty="0"/>
              <a:t> </a:t>
            </a:r>
            <a:r>
              <a:rPr lang="fr-CA" dirty="0" err="1"/>
              <a:t>t</a:t>
            </a:r>
            <a:r>
              <a:rPr lang="fr-CA" dirty="0"/>
              <a:t>. 2 1930, § 722).</a:t>
            </a:r>
          </a:p>
          <a:p>
            <a:r>
              <a:rPr lang="fr-CA" dirty="0"/>
              <a:t>− Adj. + </a:t>
            </a:r>
            <a:r>
              <a:rPr lang="fr-CA" b="1" dirty="0"/>
              <a:t>comme</a:t>
            </a:r>
            <a:r>
              <a:rPr lang="fr-CA" dirty="0"/>
              <a:t> + déterminatif + subst. </a:t>
            </a:r>
            <a:r>
              <a:rPr lang="fr-CA" i="1" dirty="0"/>
              <a:t>Bavard comme une pie, beau comme un astre, beau comme le jour, bête comme ses pieds, blanc comme un lys, bon comme le bon Dieu, clair comme le jour, courageux comme un lion, doux comme un mouton, droit comme un piquet, dur comme l'acier, embêtant comme la pluie, faux comme un jeton, fier comme un paon, fin comme une mouche, fort comme un lion, gai comme un pinson, grand comme le monde, heureux comme un roi, insolent comme une porte cochère, jaune comme un citron, lourd comme un plomb, malade comme un chien, mou comme une chiffe, pâle comme un mort (comme la mort), nu comme la main, plate comme une planche, raide comme des baguettes de tambour, rouge comme un coq, sage comme une image, sérieux comme un pape, sourd comme un pot, têtu comme une mule, vilain comme un singe,</a:t>
            </a:r>
            <a:r>
              <a:rPr lang="fr-CA" dirty="0"/>
              <a:t> etc. (</a:t>
            </a:r>
            <a:r>
              <a:rPr lang="fr-CA" i="1" dirty="0"/>
              <a:t>cf.</a:t>
            </a:r>
            <a:r>
              <a:rPr lang="fr-CA" dirty="0"/>
              <a:t> </a:t>
            </a:r>
            <a:r>
              <a:rPr lang="fr-CA" cap="small" dirty="0"/>
              <a:t>Dam.-</a:t>
            </a:r>
            <a:r>
              <a:rPr lang="fr-CA" cap="small" dirty="0" err="1"/>
              <a:t>Pich</a:t>
            </a:r>
            <a:r>
              <a:rPr lang="fr-CA" cap="small" dirty="0"/>
              <a:t>.</a:t>
            </a:r>
            <a:r>
              <a:rPr lang="fr-CA" dirty="0"/>
              <a:t> </a:t>
            </a:r>
            <a:r>
              <a:rPr lang="fr-CA" dirty="0" err="1"/>
              <a:t>t</a:t>
            </a:r>
            <a:r>
              <a:rPr lang="fr-CA" dirty="0"/>
              <a:t>. 2 1930, § 722:</a:t>
            </a:r>
          </a:p>
          <a:p>
            <a:r>
              <a:rPr lang="fr-CA" dirty="0"/>
              <a:t>− Adj. + </a:t>
            </a:r>
            <a:r>
              <a:rPr lang="fr-CA" b="1" dirty="0"/>
              <a:t>comme</a:t>
            </a:r>
            <a:r>
              <a:rPr lang="fr-CA" dirty="0"/>
              <a:t> + nom propre. </a:t>
            </a:r>
            <a:r>
              <a:rPr lang="fr-CA" i="1" dirty="0"/>
              <a:t>Blond comme </a:t>
            </a:r>
            <a:r>
              <a:rPr lang="fr-CA" i="1" dirty="0" err="1"/>
              <a:t>Phœbus</a:t>
            </a:r>
            <a:r>
              <a:rPr lang="fr-CA" i="1" dirty="0"/>
              <a:t>, fier comme Artaban, fort comme Hercule, gueux comme Job, pauvre comme Job, riche comme Crésus, tranquille comme Baptiste, vieux comme Hérode,</a:t>
            </a:r>
            <a:r>
              <a:rPr lang="fr-CA" dirty="0"/>
              <a:t> etc. (</a:t>
            </a:r>
            <a:r>
              <a:rPr lang="fr-CA" i="1" dirty="0"/>
              <a:t>cf.</a:t>
            </a:r>
            <a:r>
              <a:rPr lang="fr-CA" dirty="0"/>
              <a:t> </a:t>
            </a:r>
            <a:r>
              <a:rPr lang="fr-CA" cap="small" dirty="0"/>
              <a:t>Dam.-</a:t>
            </a:r>
            <a:r>
              <a:rPr lang="fr-CA" cap="small" dirty="0" err="1"/>
              <a:t>Pich</a:t>
            </a:r>
            <a:r>
              <a:rPr lang="fr-CA" cap="small" dirty="0"/>
              <a:t>.</a:t>
            </a:r>
            <a:r>
              <a:rPr lang="fr-CA" dirty="0"/>
              <a:t> </a:t>
            </a:r>
            <a:r>
              <a:rPr lang="fr-CA" dirty="0" err="1"/>
              <a:t>t</a:t>
            </a:r>
            <a:r>
              <a:rPr lang="fr-CA" dirty="0"/>
              <a:t>. 2 1930, § 722). </a:t>
            </a:r>
            <a:r>
              <a:rPr lang="fr-CA" i="1" dirty="0"/>
              <a:t>C'est un miracle de culture. Sage comme Montaigne; sensible comme Mozart </a:t>
            </a:r>
            <a:r>
              <a:rPr lang="fr-CA" dirty="0"/>
              <a:t>(</a:t>
            </a:r>
            <a:r>
              <a:rPr lang="fr-CA" cap="small" dirty="0"/>
              <a:t>Gide</a:t>
            </a:r>
            <a:r>
              <a:rPr lang="fr-CA" dirty="0"/>
              <a:t>, </a:t>
            </a:r>
            <a:r>
              <a:rPr lang="fr-CA" i="1" dirty="0"/>
              <a:t>Voyage au Congo,</a:t>
            </a:r>
            <a:r>
              <a:rPr lang="fr-CA" dirty="0"/>
              <a:t>1927, p. 684).</a:t>
            </a:r>
          </a:p>
          <a:p>
            <a:r>
              <a:rPr lang="fr-CA" dirty="0"/>
              <a:t>− Adj. en </a:t>
            </a:r>
            <a:r>
              <a:rPr lang="fr-CA" dirty="0" err="1"/>
              <a:t>gén</a:t>
            </a:r>
            <a:r>
              <a:rPr lang="fr-CA" dirty="0"/>
              <a:t>. de valeur laudative + </a:t>
            </a:r>
            <a:r>
              <a:rPr lang="fr-CA" b="1" dirty="0"/>
              <a:t>comme</a:t>
            </a:r>
            <a:r>
              <a:rPr lang="fr-CA" dirty="0"/>
              <a:t> + </a:t>
            </a:r>
            <a:r>
              <a:rPr lang="fr-CA" i="1" dirty="0"/>
              <a:t>tout. Vous voyez que je suis gentille comme tout, que je vous parle en camarade, que je ne vous cache rien</a:t>
            </a:r>
            <a:r>
              <a:rPr lang="fr-CA" dirty="0"/>
              <a:t> (</a:t>
            </a:r>
            <a:r>
              <a:rPr lang="fr-CA" cap="small" dirty="0"/>
              <a:t>Maupassant</a:t>
            </a:r>
            <a:r>
              <a:rPr lang="fr-CA" dirty="0"/>
              <a:t>, </a:t>
            </a:r>
            <a:r>
              <a:rPr lang="fr-CA" i="1" dirty="0"/>
              <a:t>Notre cœur,</a:t>
            </a:r>
            <a:r>
              <a:rPr lang="fr-CA" dirty="0"/>
              <a:t>1890, p. 332).</a:t>
            </a:r>
          </a:p>
          <a:p>
            <a:endParaRPr lang="fr-CA" dirty="0"/>
          </a:p>
        </p:txBody>
      </p:sp>
    </p:spTree>
    <p:extLst>
      <p:ext uri="{BB962C8B-B14F-4D97-AF65-F5344CB8AC3E}">
        <p14:creationId xmlns:p14="http://schemas.microsoft.com/office/powerpoint/2010/main" val="1969389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Les</a:t>
            </a:r>
            <a:r>
              <a:rPr lang="it-IT" dirty="0"/>
              <a:t> </a:t>
            </a:r>
            <a:r>
              <a:rPr lang="it-IT" dirty="0" err="1"/>
              <a:t>degrés</a:t>
            </a:r>
            <a:r>
              <a:rPr lang="it-IT" dirty="0"/>
              <a:t> de l’</a:t>
            </a:r>
            <a:r>
              <a:rPr lang="it-IT" dirty="0" err="1"/>
              <a:t>adjectif</a:t>
            </a:r>
            <a:endParaRPr lang="it-IT" dirty="0"/>
          </a:p>
        </p:txBody>
      </p:sp>
      <p:sp>
        <p:nvSpPr>
          <p:cNvPr id="3" name="Segnaposto contenuto 2"/>
          <p:cNvSpPr>
            <a:spLocks noGrp="1"/>
          </p:cNvSpPr>
          <p:nvPr>
            <p:ph idx="1"/>
          </p:nvPr>
        </p:nvSpPr>
        <p:spPr/>
        <p:txBody>
          <a:bodyPr>
            <a:normAutofit fontScale="92500"/>
          </a:bodyPr>
          <a:lstStyle/>
          <a:p>
            <a:r>
              <a:rPr lang="fr-CA" dirty="0"/>
              <a:t>Degré sans comparaison (adverbe seul)</a:t>
            </a:r>
          </a:p>
          <a:p>
            <a:pPr lvl="1"/>
            <a:r>
              <a:rPr lang="fr-CA" sz="2400" dirty="0"/>
              <a:t>Degré faible : </a:t>
            </a:r>
            <a:r>
              <a:rPr lang="fr-CA" sz="2400" i="1" dirty="0"/>
              <a:t>faiblement, peu</a:t>
            </a:r>
            <a:r>
              <a:rPr lang="fr-CA" sz="2400" dirty="0"/>
              <a:t>, </a:t>
            </a:r>
            <a:r>
              <a:rPr lang="fr-CA" sz="2400" i="1" dirty="0"/>
              <a:t>à peine, légèrement</a:t>
            </a:r>
          </a:p>
          <a:p>
            <a:pPr lvl="2"/>
            <a:r>
              <a:rPr lang="fr-CA" sz="1800" dirty="0"/>
              <a:t>Ex: Après deux heures de travail, je suis </a:t>
            </a:r>
            <a:r>
              <a:rPr lang="fr-CA" sz="1800" u="sng" dirty="0"/>
              <a:t>peu fatiguée</a:t>
            </a:r>
            <a:r>
              <a:rPr lang="fr-CA" sz="1800" dirty="0"/>
              <a:t>.</a:t>
            </a:r>
          </a:p>
          <a:p>
            <a:pPr lvl="2"/>
            <a:r>
              <a:rPr lang="fr-CA" sz="1800" dirty="0"/>
              <a:t>Il est </a:t>
            </a:r>
            <a:r>
              <a:rPr lang="fr-CA" sz="1800" u="sng" dirty="0"/>
              <a:t>à peine capable de lire cette nouvelle sur Internet</a:t>
            </a:r>
            <a:r>
              <a:rPr lang="fr-CA" sz="1800" dirty="0"/>
              <a:t>.</a:t>
            </a:r>
          </a:p>
          <a:p>
            <a:pPr marL="777240" lvl="2" indent="0">
              <a:buNone/>
            </a:pPr>
            <a:endParaRPr lang="fr-CA" sz="1800" dirty="0"/>
          </a:p>
          <a:p>
            <a:pPr lvl="1"/>
            <a:r>
              <a:rPr lang="fr-CA" sz="2400" dirty="0"/>
              <a:t>Degré moyen: </a:t>
            </a:r>
            <a:r>
              <a:rPr lang="fr-CA" sz="2400" i="1" dirty="0"/>
              <a:t>quasi, presque</a:t>
            </a:r>
            <a:r>
              <a:rPr lang="fr-CA" sz="2400" dirty="0"/>
              <a:t>, </a:t>
            </a:r>
            <a:r>
              <a:rPr lang="fr-CA" sz="2400" i="1" dirty="0"/>
              <a:t>assez, plutôt, (pas mal (</a:t>
            </a:r>
            <a:r>
              <a:rPr lang="fr-CA" sz="2400" dirty="0" err="1"/>
              <a:t>fam</a:t>
            </a:r>
            <a:r>
              <a:rPr lang="fr-CA" sz="2400" i="1" dirty="0"/>
              <a:t>.))</a:t>
            </a:r>
          </a:p>
          <a:p>
            <a:pPr lvl="2"/>
            <a:r>
              <a:rPr lang="fr-CA" sz="1800" dirty="0"/>
              <a:t>Ex:  La façon dont il s’exprime est </a:t>
            </a:r>
            <a:r>
              <a:rPr lang="fr-CA" sz="1800" u="sng" dirty="0"/>
              <a:t>presque incompréhensible</a:t>
            </a:r>
            <a:r>
              <a:rPr lang="fr-CA" sz="1800" dirty="0"/>
              <a:t>.</a:t>
            </a:r>
          </a:p>
          <a:p>
            <a:pPr lvl="2"/>
            <a:r>
              <a:rPr lang="fr-CA" sz="1800" dirty="0"/>
              <a:t>Elle est </a:t>
            </a:r>
            <a:r>
              <a:rPr lang="fr-CA" sz="1800" u="sng" dirty="0"/>
              <a:t>plutôt gentille</a:t>
            </a:r>
            <a:r>
              <a:rPr lang="fr-CA" sz="1800" dirty="0"/>
              <a:t>.</a:t>
            </a:r>
          </a:p>
          <a:p>
            <a:pPr marL="777240" lvl="2" indent="0">
              <a:buNone/>
            </a:pPr>
            <a:endParaRPr lang="fr-CA" sz="1800" dirty="0"/>
          </a:p>
          <a:p>
            <a:pPr lvl="1"/>
            <a:r>
              <a:rPr lang="fr-CA" sz="2400" dirty="0"/>
              <a:t>Degré élevé </a:t>
            </a:r>
            <a:r>
              <a:rPr lang="fr-CA" sz="2400" i="1" dirty="0"/>
              <a:t>: très, extrêmement, complètement, trop </a:t>
            </a:r>
            <a:r>
              <a:rPr lang="fr-CA" sz="2400" dirty="0"/>
              <a:t>… etc.</a:t>
            </a:r>
          </a:p>
          <a:p>
            <a:pPr lvl="2"/>
            <a:r>
              <a:rPr lang="fr-CA" sz="1800" dirty="0"/>
              <a:t>Ex: Ils sont extrêmement satisfaits.</a:t>
            </a:r>
          </a:p>
          <a:p>
            <a:pPr lvl="2"/>
            <a:r>
              <a:rPr lang="fr-CA" sz="1800" dirty="0"/>
              <a:t>Tu es trop entêté!</a:t>
            </a:r>
          </a:p>
          <a:p>
            <a:pPr lvl="1"/>
            <a:endParaRPr lang="fr-CA" dirty="0"/>
          </a:p>
        </p:txBody>
      </p:sp>
    </p:spTree>
    <p:extLst>
      <p:ext uri="{BB962C8B-B14F-4D97-AF65-F5344CB8AC3E}">
        <p14:creationId xmlns:p14="http://schemas.microsoft.com/office/powerpoint/2010/main" val="608954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FR" dirty="0"/>
              <a:t>Degré avec comparaison  </a:t>
            </a:r>
            <a:endParaRPr lang="it-IT" dirty="0"/>
          </a:p>
        </p:txBody>
      </p:sp>
      <p:sp>
        <p:nvSpPr>
          <p:cNvPr id="3" name="Segnaposto contenuto 2"/>
          <p:cNvSpPr>
            <a:spLocks noGrp="1"/>
          </p:cNvSpPr>
          <p:nvPr>
            <p:ph idx="1"/>
          </p:nvPr>
        </p:nvSpPr>
        <p:spPr/>
        <p:txBody>
          <a:bodyPr>
            <a:normAutofit fontScale="92500"/>
          </a:bodyPr>
          <a:lstStyle/>
          <a:p>
            <a:r>
              <a:rPr lang="fr-FR" dirty="0"/>
              <a:t>adverbe +Adj+ complément de l’adj</a:t>
            </a:r>
          </a:p>
          <a:p>
            <a:endParaRPr lang="fr-FR" sz="3200" dirty="0"/>
          </a:p>
          <a:p>
            <a:pPr lvl="1"/>
            <a:r>
              <a:rPr lang="fr-FR" sz="2400" dirty="0"/>
              <a:t>Supériorité : </a:t>
            </a:r>
            <a:r>
              <a:rPr lang="fr-FR" sz="2400" i="1" dirty="0"/>
              <a:t>plus</a:t>
            </a:r>
            <a:r>
              <a:rPr lang="fr-FR" sz="2400" dirty="0"/>
              <a:t> + </a:t>
            </a:r>
            <a:r>
              <a:rPr lang="fr-FR" sz="2400" dirty="0" err="1"/>
              <a:t>adj</a:t>
            </a:r>
            <a:r>
              <a:rPr lang="fr-FR" sz="2400" dirty="0"/>
              <a:t> + </a:t>
            </a:r>
            <a:r>
              <a:rPr lang="fr-FR" sz="2400" i="1" dirty="0"/>
              <a:t>que</a:t>
            </a:r>
            <a:r>
              <a:rPr lang="fr-FR" sz="2400" dirty="0"/>
              <a:t> + SN/A/SP/P</a:t>
            </a:r>
            <a:r>
              <a:rPr lang="fr-FR" sz="2400" baseline="-25000" dirty="0"/>
              <a:t>2</a:t>
            </a:r>
          </a:p>
          <a:p>
            <a:pPr lvl="1"/>
            <a:r>
              <a:rPr lang="fr-FR" sz="2400" dirty="0"/>
              <a:t>Égalité : </a:t>
            </a:r>
            <a:r>
              <a:rPr lang="fr-FR" sz="2400" i="1" dirty="0"/>
              <a:t>aussi</a:t>
            </a:r>
            <a:r>
              <a:rPr lang="fr-FR" sz="2400" dirty="0"/>
              <a:t>+ </a:t>
            </a:r>
            <a:r>
              <a:rPr lang="fr-FR" sz="2400" dirty="0" err="1"/>
              <a:t>adj</a:t>
            </a:r>
            <a:r>
              <a:rPr lang="fr-FR" sz="2400" dirty="0"/>
              <a:t>+ </a:t>
            </a:r>
            <a:r>
              <a:rPr lang="fr-FR" sz="2400" i="1" dirty="0"/>
              <a:t>que </a:t>
            </a:r>
            <a:r>
              <a:rPr lang="fr-FR" sz="2400" dirty="0"/>
              <a:t>+ SN/A/SP ; </a:t>
            </a:r>
            <a:r>
              <a:rPr lang="fr-FR" sz="2400" i="1" dirty="0"/>
              <a:t>si</a:t>
            </a:r>
            <a:r>
              <a:rPr lang="fr-FR" sz="2400" dirty="0"/>
              <a:t>+ </a:t>
            </a:r>
            <a:r>
              <a:rPr lang="fr-FR" sz="2400" dirty="0" err="1"/>
              <a:t>adj</a:t>
            </a:r>
            <a:r>
              <a:rPr lang="fr-FR" sz="2400" dirty="0"/>
              <a:t>+ </a:t>
            </a:r>
            <a:r>
              <a:rPr lang="fr-FR" sz="2400" i="1" dirty="0"/>
              <a:t>que </a:t>
            </a:r>
            <a:r>
              <a:rPr lang="fr-FR" sz="2400" dirty="0"/>
              <a:t>P</a:t>
            </a:r>
            <a:r>
              <a:rPr lang="fr-FR" sz="2400" baseline="-25000" dirty="0"/>
              <a:t>2</a:t>
            </a:r>
            <a:endParaRPr lang="fr-FR" sz="2400" i="1" baseline="-25000" dirty="0"/>
          </a:p>
          <a:p>
            <a:pPr lvl="1"/>
            <a:r>
              <a:rPr lang="fr-FR" sz="2400" dirty="0"/>
              <a:t>Infériorité: </a:t>
            </a:r>
            <a:r>
              <a:rPr lang="fr-FR" sz="2400" i="1" dirty="0"/>
              <a:t>moins/pas aussi </a:t>
            </a:r>
            <a:r>
              <a:rPr lang="fr-FR" sz="2400" dirty="0"/>
              <a:t>+ </a:t>
            </a:r>
            <a:r>
              <a:rPr lang="fr-FR" sz="2400" dirty="0" err="1"/>
              <a:t>adj</a:t>
            </a:r>
            <a:r>
              <a:rPr lang="fr-FR" sz="2400" dirty="0"/>
              <a:t> + </a:t>
            </a:r>
            <a:r>
              <a:rPr lang="fr-FR" sz="2400" i="1" dirty="0"/>
              <a:t>que</a:t>
            </a:r>
          </a:p>
          <a:p>
            <a:pPr lvl="1"/>
            <a:endParaRPr lang="fr-FR" sz="2400" dirty="0"/>
          </a:p>
          <a:p>
            <a:pPr lvl="1"/>
            <a:endParaRPr lang="fr-FR" sz="2400" dirty="0"/>
          </a:p>
          <a:p>
            <a:pPr lvl="1"/>
            <a:r>
              <a:rPr lang="fr-FR" sz="2400" dirty="0"/>
              <a:t>Ce lièvre est </a:t>
            </a:r>
            <a:r>
              <a:rPr lang="fr-FR" sz="2400" i="1" dirty="0"/>
              <a:t>plus</a:t>
            </a:r>
            <a:r>
              <a:rPr lang="fr-FR" sz="2400" dirty="0"/>
              <a:t> rapide </a:t>
            </a:r>
            <a:r>
              <a:rPr lang="fr-FR" sz="2400" i="1" dirty="0"/>
              <a:t>que la tortue </a:t>
            </a:r>
            <a:r>
              <a:rPr lang="fr-FR" sz="2400" dirty="0"/>
              <a:t>(sn)/ </a:t>
            </a:r>
            <a:r>
              <a:rPr lang="fr-FR" sz="2400" i="1" dirty="0"/>
              <a:t>qu’intelligent</a:t>
            </a:r>
            <a:r>
              <a:rPr lang="fr-FR" sz="2400" dirty="0"/>
              <a:t>(</a:t>
            </a:r>
            <a:r>
              <a:rPr lang="fr-FR" sz="2400" dirty="0" err="1"/>
              <a:t>adj</a:t>
            </a:r>
            <a:r>
              <a:rPr lang="fr-FR" sz="2400" dirty="0"/>
              <a:t>)</a:t>
            </a:r>
          </a:p>
          <a:p>
            <a:pPr lvl="1"/>
            <a:r>
              <a:rPr lang="fr-FR" sz="2400" dirty="0"/>
              <a:t>Le climat est </a:t>
            </a:r>
            <a:r>
              <a:rPr lang="fr-FR" sz="2400" i="1" dirty="0"/>
              <a:t>meilleur</a:t>
            </a:r>
            <a:r>
              <a:rPr lang="fr-FR" sz="2400" dirty="0"/>
              <a:t> </a:t>
            </a:r>
            <a:r>
              <a:rPr lang="fr-FR" sz="2400" i="1" dirty="0"/>
              <a:t>qu’à Paris </a:t>
            </a:r>
            <a:r>
              <a:rPr lang="fr-FR" sz="2400" dirty="0"/>
              <a:t>(sp)</a:t>
            </a:r>
          </a:p>
          <a:p>
            <a:pPr lvl="1"/>
            <a:r>
              <a:rPr lang="fr-FR" sz="2400" dirty="0"/>
              <a:t>Le bonheur est </a:t>
            </a:r>
            <a:r>
              <a:rPr lang="fr-FR" sz="2400" i="1" dirty="0"/>
              <a:t>moins</a:t>
            </a:r>
            <a:r>
              <a:rPr lang="fr-FR" sz="2400" dirty="0"/>
              <a:t> rare </a:t>
            </a:r>
            <a:r>
              <a:rPr lang="fr-FR" sz="2400" i="1" dirty="0"/>
              <a:t>qu’on ne le pense </a:t>
            </a:r>
            <a:r>
              <a:rPr lang="fr-FR" sz="2400" dirty="0"/>
              <a:t>(P</a:t>
            </a:r>
            <a:r>
              <a:rPr lang="fr-FR" sz="2400" baseline="-25000" dirty="0"/>
              <a:t>2</a:t>
            </a:r>
            <a:r>
              <a:rPr lang="fr-FR" sz="2400" dirty="0"/>
              <a:t>)</a:t>
            </a:r>
          </a:p>
          <a:p>
            <a:endParaRPr lang="it-IT" dirty="0"/>
          </a:p>
        </p:txBody>
      </p:sp>
    </p:spTree>
    <p:extLst>
      <p:ext uri="{BB962C8B-B14F-4D97-AF65-F5344CB8AC3E}">
        <p14:creationId xmlns:p14="http://schemas.microsoft.com/office/powerpoint/2010/main" val="40688119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a:t>
            </a:r>
            <a:r>
              <a:rPr lang="it-IT" dirty="0" err="1"/>
              <a:t>superlatif</a:t>
            </a:r>
            <a:r>
              <a:rPr lang="it-IT" dirty="0"/>
              <a:t> </a:t>
            </a:r>
            <a:r>
              <a:rPr lang="it-IT" dirty="0" err="1"/>
              <a:t>relatif</a:t>
            </a:r>
            <a:endParaRPr lang="it-IT" dirty="0"/>
          </a:p>
        </p:txBody>
      </p:sp>
      <p:sp>
        <p:nvSpPr>
          <p:cNvPr id="3" name="Segnaposto contenuto 2"/>
          <p:cNvSpPr>
            <a:spLocks noGrp="1"/>
          </p:cNvSpPr>
          <p:nvPr>
            <p:ph idx="1"/>
          </p:nvPr>
        </p:nvSpPr>
        <p:spPr/>
        <p:txBody>
          <a:bodyPr>
            <a:normAutofit fontScale="77500" lnSpcReduction="20000"/>
          </a:bodyPr>
          <a:lstStyle/>
          <a:p>
            <a:r>
              <a:rPr lang="it-IT" sz="3300" dirty="0"/>
              <a:t>Le plus +</a:t>
            </a:r>
            <a:r>
              <a:rPr lang="it-IT" sz="3300" dirty="0" err="1"/>
              <a:t>adj</a:t>
            </a:r>
            <a:r>
              <a:rPr lang="it-IT" sz="3300" dirty="0"/>
              <a:t> + SP (de)    /   Le </a:t>
            </a:r>
            <a:r>
              <a:rPr lang="it-IT" sz="3300" dirty="0" err="1"/>
              <a:t>moins</a:t>
            </a:r>
            <a:r>
              <a:rPr lang="it-IT" sz="3300" dirty="0"/>
              <a:t> + </a:t>
            </a:r>
            <a:r>
              <a:rPr lang="it-IT" sz="3300" dirty="0" err="1"/>
              <a:t>adj</a:t>
            </a:r>
            <a:r>
              <a:rPr lang="it-IT" sz="3300" dirty="0"/>
              <a:t> + SP (de</a:t>
            </a:r>
          </a:p>
          <a:p>
            <a:endParaRPr lang="it-IT" sz="2600" dirty="0"/>
          </a:p>
          <a:p>
            <a:r>
              <a:rPr lang="it-IT" sz="2600" dirty="0" err="1"/>
              <a:t>Complément</a:t>
            </a:r>
            <a:r>
              <a:rPr lang="it-IT" sz="2600" dirty="0"/>
              <a:t> de l’</a:t>
            </a:r>
            <a:r>
              <a:rPr lang="it-IT" sz="2600" dirty="0" err="1"/>
              <a:t>adjectif</a:t>
            </a:r>
            <a:r>
              <a:rPr lang="it-IT" sz="2600" dirty="0"/>
              <a:t> </a:t>
            </a:r>
            <a:r>
              <a:rPr lang="it-IT" sz="2600" dirty="0" err="1"/>
              <a:t>introduit</a:t>
            </a:r>
            <a:r>
              <a:rPr lang="it-IT" sz="2600" dirty="0"/>
              <a:t> par </a:t>
            </a:r>
            <a:r>
              <a:rPr lang="it-IT" sz="2600" i="1" dirty="0"/>
              <a:t>de</a:t>
            </a:r>
          </a:p>
          <a:p>
            <a:pPr lvl="1"/>
            <a:r>
              <a:rPr lang="it-IT" sz="2600" dirty="0"/>
              <a:t> </a:t>
            </a:r>
            <a:r>
              <a:rPr lang="it-IT" sz="2600" i="1" dirty="0"/>
              <a:t>Le plus </a:t>
            </a:r>
            <a:r>
              <a:rPr lang="it-IT" sz="2600" b="1" dirty="0" err="1"/>
              <a:t>beau</a:t>
            </a:r>
            <a:r>
              <a:rPr lang="it-IT" sz="2600" dirty="0"/>
              <a:t> </a:t>
            </a:r>
            <a:r>
              <a:rPr lang="it-IT" sz="2600" u="sng" dirty="0"/>
              <a:t>jour</a:t>
            </a:r>
            <a:r>
              <a:rPr lang="it-IT" sz="2600" dirty="0"/>
              <a:t> </a:t>
            </a:r>
            <a:r>
              <a:rPr lang="it-IT" sz="2600" i="1" dirty="0"/>
              <a:t>de ma vie</a:t>
            </a:r>
            <a:r>
              <a:rPr lang="it-IT" sz="2600" dirty="0"/>
              <a:t>; </a:t>
            </a:r>
          </a:p>
          <a:p>
            <a:pPr lvl="1"/>
            <a:r>
              <a:rPr lang="it-IT" sz="2600" i="1" dirty="0"/>
              <a:t>le plus </a:t>
            </a:r>
            <a:r>
              <a:rPr lang="it-IT" sz="2600" dirty="0" err="1"/>
              <a:t>grand</a:t>
            </a:r>
            <a:r>
              <a:rPr lang="it-IT" sz="2600" dirty="0"/>
              <a:t> (</a:t>
            </a:r>
            <a:r>
              <a:rPr lang="it-IT" sz="2600" dirty="0" err="1"/>
              <a:t>théâtre</a:t>
            </a:r>
            <a:r>
              <a:rPr lang="it-IT" sz="2600" dirty="0"/>
              <a:t>) </a:t>
            </a:r>
            <a:r>
              <a:rPr lang="it-IT" sz="2600" i="1" dirty="0"/>
              <a:t>de la ville</a:t>
            </a:r>
          </a:p>
          <a:p>
            <a:endParaRPr lang="it-IT" sz="2600" i="1" dirty="0"/>
          </a:p>
          <a:p>
            <a:r>
              <a:rPr lang="it-IT" sz="3300" dirty="0"/>
              <a:t>Sans </a:t>
            </a:r>
            <a:r>
              <a:rPr lang="it-IT" sz="3300" dirty="0" err="1"/>
              <a:t>complément</a:t>
            </a:r>
            <a:r>
              <a:rPr lang="it-IT" sz="3300" dirty="0"/>
              <a:t> de l’</a:t>
            </a:r>
            <a:r>
              <a:rPr lang="it-IT" sz="3300" dirty="0" err="1"/>
              <a:t>adjectif</a:t>
            </a:r>
            <a:r>
              <a:rPr lang="it-IT" sz="3300" dirty="0"/>
              <a:t>: le plus + </a:t>
            </a:r>
            <a:r>
              <a:rPr lang="it-IT" sz="3300" dirty="0" err="1"/>
              <a:t>adj</a:t>
            </a:r>
            <a:endParaRPr lang="it-IT" sz="3300" dirty="0"/>
          </a:p>
          <a:p>
            <a:pPr lvl="1"/>
            <a:r>
              <a:rPr lang="it-IT" sz="2600" dirty="0"/>
              <a:t>Le </a:t>
            </a:r>
            <a:r>
              <a:rPr lang="it-IT" sz="2600" dirty="0" err="1"/>
              <a:t>sommet</a:t>
            </a:r>
            <a:r>
              <a:rPr lang="it-IT" sz="2600" dirty="0"/>
              <a:t> </a:t>
            </a:r>
            <a:r>
              <a:rPr lang="it-IT" sz="2600" i="1" u="sng" dirty="0"/>
              <a:t>le plus </a:t>
            </a:r>
            <a:r>
              <a:rPr lang="it-IT" sz="2600" u="sng" dirty="0" err="1"/>
              <a:t>haut</a:t>
            </a:r>
            <a:r>
              <a:rPr lang="it-IT" sz="2600" dirty="0"/>
              <a:t>, l’</a:t>
            </a:r>
            <a:r>
              <a:rPr lang="it-IT" sz="2600" dirty="0" err="1"/>
              <a:t>élève</a:t>
            </a:r>
            <a:r>
              <a:rPr lang="it-IT" sz="2600" dirty="0"/>
              <a:t> </a:t>
            </a:r>
            <a:r>
              <a:rPr lang="it-IT" sz="2600" i="1" u="sng" dirty="0"/>
              <a:t>le plus </a:t>
            </a:r>
            <a:r>
              <a:rPr lang="it-IT" sz="2600" u="sng" dirty="0" err="1"/>
              <a:t>sage</a:t>
            </a:r>
            <a:endParaRPr lang="it-IT" sz="2600" u="sng" dirty="0"/>
          </a:p>
          <a:p>
            <a:pPr lvl="1"/>
            <a:r>
              <a:rPr lang="it-IT" sz="2600" dirty="0"/>
              <a:t>Le jour </a:t>
            </a:r>
            <a:r>
              <a:rPr lang="it-IT" sz="2600" i="1" u="sng" dirty="0"/>
              <a:t>le plus </a:t>
            </a:r>
            <a:r>
              <a:rPr lang="it-IT" sz="2600" u="sng" dirty="0" err="1"/>
              <a:t>beau</a:t>
            </a:r>
            <a:endParaRPr lang="it-IT" sz="2600" u="sng" dirty="0"/>
          </a:p>
          <a:p>
            <a:pPr lvl="1"/>
            <a:r>
              <a:rPr lang="it-IT" sz="2600" dirty="0"/>
              <a:t>Le </a:t>
            </a:r>
            <a:r>
              <a:rPr lang="it-IT" sz="2600" dirty="0" err="1"/>
              <a:t>théâtre</a:t>
            </a:r>
            <a:r>
              <a:rPr lang="it-IT" sz="2600" dirty="0"/>
              <a:t> </a:t>
            </a:r>
            <a:r>
              <a:rPr lang="it-IT" sz="2600" i="1" u="sng" dirty="0"/>
              <a:t>le plus </a:t>
            </a:r>
            <a:r>
              <a:rPr lang="it-IT" sz="2600" u="sng" dirty="0" err="1"/>
              <a:t>grand</a:t>
            </a:r>
            <a:r>
              <a:rPr lang="it-IT" sz="2600" dirty="0"/>
              <a:t>/Le </a:t>
            </a:r>
            <a:r>
              <a:rPr lang="it-IT" sz="2600" u="sng" dirty="0"/>
              <a:t>plus </a:t>
            </a:r>
            <a:r>
              <a:rPr lang="it-IT" sz="2600" u="sng" dirty="0" err="1"/>
              <a:t>grand</a:t>
            </a:r>
            <a:r>
              <a:rPr lang="it-IT" sz="2600" u="sng" dirty="0"/>
              <a:t> </a:t>
            </a:r>
            <a:r>
              <a:rPr lang="it-IT" sz="2600" dirty="0" err="1"/>
              <a:t>théâtre</a:t>
            </a:r>
            <a:endParaRPr lang="it-IT" sz="2600" dirty="0"/>
          </a:p>
          <a:p>
            <a:pPr lvl="1"/>
            <a:r>
              <a:rPr lang="it-IT" sz="2600" i="1" dirty="0"/>
              <a:t>Le plus </a:t>
            </a:r>
            <a:r>
              <a:rPr lang="it-IT" sz="2600" dirty="0"/>
              <a:t>petit </a:t>
            </a:r>
            <a:r>
              <a:rPr lang="it-IT" sz="2600" dirty="0" err="1"/>
              <a:t>appartement</a:t>
            </a:r>
            <a:r>
              <a:rPr lang="it-IT" sz="2600" dirty="0"/>
              <a:t>/ L’</a:t>
            </a:r>
            <a:r>
              <a:rPr lang="it-IT" sz="2600" dirty="0" err="1"/>
              <a:t>appartement</a:t>
            </a:r>
            <a:r>
              <a:rPr lang="it-IT" sz="2600" dirty="0"/>
              <a:t> le plus petit</a:t>
            </a:r>
          </a:p>
          <a:p>
            <a:pPr lvl="1"/>
            <a:endParaRPr lang="it-IT" dirty="0"/>
          </a:p>
        </p:txBody>
      </p:sp>
    </p:spTree>
    <p:extLst>
      <p:ext uri="{BB962C8B-B14F-4D97-AF65-F5344CB8AC3E}">
        <p14:creationId xmlns:p14="http://schemas.microsoft.com/office/powerpoint/2010/main" val="1409863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36309" y="830819"/>
            <a:ext cx="7620000" cy="854198"/>
          </a:xfrm>
        </p:spPr>
        <p:txBody>
          <a:bodyPr/>
          <a:lstStyle/>
          <a:p>
            <a:r>
              <a:rPr lang="it-IT" dirty="0" err="1"/>
              <a:t>Les</a:t>
            </a:r>
            <a:r>
              <a:rPr lang="it-IT" dirty="0"/>
              <a:t> </a:t>
            </a:r>
            <a:r>
              <a:rPr lang="it-IT" dirty="0" err="1"/>
              <a:t>modifieurs</a:t>
            </a:r>
            <a:r>
              <a:rPr lang="it-IT" dirty="0"/>
              <a:t> </a:t>
            </a:r>
            <a:r>
              <a:rPr lang="it-IT" dirty="0" err="1"/>
              <a:t>du</a:t>
            </a:r>
            <a:r>
              <a:rPr lang="it-IT" dirty="0"/>
              <a:t> </a:t>
            </a:r>
            <a:r>
              <a:rPr lang="it-IT" dirty="0" err="1"/>
              <a:t>nom</a:t>
            </a:r>
            <a:endParaRPr lang="it-IT" dirty="0"/>
          </a:p>
        </p:txBody>
      </p:sp>
      <p:sp>
        <p:nvSpPr>
          <p:cNvPr id="5" name="Segnaposto contenuto 4"/>
          <p:cNvSpPr>
            <a:spLocks noGrp="1"/>
          </p:cNvSpPr>
          <p:nvPr>
            <p:ph idx="1"/>
          </p:nvPr>
        </p:nvSpPr>
        <p:spPr>
          <a:xfrm>
            <a:off x="457200" y="1791092"/>
            <a:ext cx="7620000" cy="4609707"/>
          </a:xfrm>
        </p:spPr>
        <p:txBody>
          <a:bodyPr>
            <a:normAutofit fontScale="92500" lnSpcReduction="20000"/>
          </a:bodyPr>
          <a:lstStyle/>
          <a:p>
            <a:r>
              <a:rPr lang="fr-CA" dirty="0"/>
              <a:t>TEST DE SUBSTITUTION  == &gt; </a:t>
            </a:r>
            <a:r>
              <a:rPr lang="fr-CA" sz="2400" dirty="0"/>
              <a:t>Équivalence syntaxique</a:t>
            </a:r>
          </a:p>
          <a:p>
            <a:pPr marL="114300" indent="0">
              <a:buNone/>
            </a:pPr>
            <a:r>
              <a:rPr lang="fr-CA" sz="2400" dirty="0"/>
              <a:t> Ex:</a:t>
            </a:r>
          </a:p>
          <a:p>
            <a:pPr marL="114300" indent="0">
              <a:buNone/>
            </a:pPr>
            <a:r>
              <a:rPr lang="fr-CA" sz="2400" dirty="0"/>
              <a:t> Les détails    </a:t>
            </a:r>
            <a:r>
              <a:rPr lang="fr-CA" sz="2400" i="1" dirty="0"/>
              <a:t>inutiles</a:t>
            </a:r>
            <a:r>
              <a:rPr lang="fr-CA" sz="2400" dirty="0"/>
              <a:t> 		      ont été supprimés.</a:t>
            </a:r>
          </a:p>
          <a:p>
            <a:pPr marL="114300" indent="0">
              <a:buNone/>
            </a:pPr>
            <a:r>
              <a:rPr lang="fr-CA" sz="2400" dirty="0"/>
              <a:t>	          </a:t>
            </a:r>
            <a:r>
              <a:rPr lang="fr-CA" sz="2400" i="1" dirty="0"/>
              <a:t>sans utilité</a:t>
            </a:r>
          </a:p>
          <a:p>
            <a:pPr marL="114300" indent="0">
              <a:buNone/>
            </a:pPr>
            <a:r>
              <a:rPr lang="fr-CA" sz="2400" dirty="0"/>
              <a:t>	          </a:t>
            </a:r>
            <a:r>
              <a:rPr lang="fr-CA" sz="2400" i="1" dirty="0"/>
              <a:t>sur les couleurs</a:t>
            </a:r>
          </a:p>
          <a:p>
            <a:pPr marL="114300" indent="0">
              <a:buNone/>
            </a:pPr>
            <a:r>
              <a:rPr lang="fr-CA" sz="2400" dirty="0"/>
              <a:t>	          </a:t>
            </a:r>
            <a:r>
              <a:rPr lang="fr-CA" sz="2400" i="1" dirty="0"/>
              <a:t>qui n’apportaient pas d’autres informations</a:t>
            </a:r>
          </a:p>
          <a:p>
            <a:r>
              <a:rPr lang="fr-CA" sz="2400" dirty="0"/>
              <a:t>Plus rarement: </a:t>
            </a:r>
          </a:p>
          <a:p>
            <a:pPr marL="114300" indent="0">
              <a:buNone/>
            </a:pPr>
            <a:r>
              <a:rPr lang="fr-CA" dirty="0"/>
              <a:t>	La certitude </a:t>
            </a:r>
            <a:r>
              <a:rPr lang="fr-CA" i="1" dirty="0"/>
              <a:t>que la terre était plate </a:t>
            </a:r>
            <a:r>
              <a:rPr lang="fr-CA" dirty="0"/>
              <a:t>était courante encore au 17° siècle.</a:t>
            </a:r>
          </a:p>
          <a:p>
            <a:pPr marL="114300" indent="0">
              <a:buNone/>
            </a:pPr>
            <a:r>
              <a:rPr lang="fr-CA" dirty="0"/>
              <a:t>	Les étudiants </a:t>
            </a:r>
            <a:r>
              <a:rPr lang="fr-CA" i="1" dirty="0"/>
              <a:t>finissant leurs examens en trois ans </a:t>
            </a:r>
            <a:r>
              <a:rPr lang="fr-CA" dirty="0"/>
              <a:t>auront droit à un bonus de deux points pour l’épreuve finale.</a:t>
            </a:r>
          </a:p>
          <a:p>
            <a:pPr algn="ctr"/>
            <a:r>
              <a:rPr lang="it-IT" dirty="0"/>
              <a:t> </a:t>
            </a:r>
            <a:r>
              <a:rPr lang="it-IT" dirty="0">
                <a:sym typeface="Wingdings"/>
              </a:rPr>
              <a:t> </a:t>
            </a:r>
            <a:r>
              <a:rPr lang="it-IT" sz="3500" b="1" dirty="0" err="1"/>
              <a:t>Modifient</a:t>
            </a:r>
            <a:r>
              <a:rPr lang="it-IT" sz="3000" b="1" dirty="0"/>
              <a:t> </a:t>
            </a:r>
            <a:r>
              <a:rPr lang="it-IT" sz="3500" b="1" dirty="0"/>
              <a:t>la </a:t>
            </a:r>
            <a:r>
              <a:rPr lang="it-IT" sz="3500" b="1" dirty="0" err="1"/>
              <a:t>référence</a:t>
            </a:r>
            <a:r>
              <a:rPr lang="it-IT" sz="3500" b="1" dirty="0"/>
              <a:t> </a:t>
            </a:r>
            <a:r>
              <a:rPr lang="it-IT" sz="3500" b="1" dirty="0" err="1"/>
              <a:t>du</a:t>
            </a:r>
            <a:r>
              <a:rPr lang="it-IT" sz="3500" b="1" dirty="0"/>
              <a:t> </a:t>
            </a:r>
            <a:r>
              <a:rPr lang="it-IT" sz="3500" b="1" dirty="0" err="1"/>
              <a:t>N</a:t>
            </a:r>
            <a:endParaRPr lang="it-IT" sz="3500" b="1" dirty="0"/>
          </a:p>
          <a:p>
            <a:endParaRPr lang="fr-CA" dirty="0"/>
          </a:p>
        </p:txBody>
      </p:sp>
    </p:spTree>
    <p:extLst>
      <p:ext uri="{BB962C8B-B14F-4D97-AF65-F5344CB8AC3E}">
        <p14:creationId xmlns:p14="http://schemas.microsoft.com/office/powerpoint/2010/main" val="2127141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1325562"/>
          </a:xfrm>
        </p:spPr>
        <p:txBody>
          <a:bodyPr/>
          <a:lstStyle/>
          <a:p>
            <a:r>
              <a:rPr lang="it-IT" dirty="0" err="1"/>
              <a:t>Réécriture</a:t>
            </a:r>
            <a:r>
              <a:rPr lang="it-IT" dirty="0"/>
              <a:t> </a:t>
            </a:r>
            <a:r>
              <a:rPr lang="it-IT" dirty="0" err="1"/>
              <a:t>du</a:t>
            </a:r>
            <a:r>
              <a:rPr lang="it-IT" dirty="0"/>
              <a:t> </a:t>
            </a:r>
            <a:r>
              <a:rPr lang="it-IT" dirty="0" err="1"/>
              <a:t>Syntagme</a:t>
            </a:r>
            <a:r>
              <a:rPr lang="it-IT" dirty="0"/>
              <a:t> </a:t>
            </a:r>
            <a:r>
              <a:rPr lang="it-IT" dirty="0" err="1"/>
              <a:t>Adjectival</a:t>
            </a:r>
            <a:endParaRPr lang="it-IT" dirty="0"/>
          </a:p>
        </p:txBody>
      </p:sp>
      <p:sp>
        <p:nvSpPr>
          <p:cNvPr id="3" name="Segnaposto contenuto 2"/>
          <p:cNvSpPr>
            <a:spLocks noGrp="1"/>
          </p:cNvSpPr>
          <p:nvPr>
            <p:ph idx="1"/>
          </p:nvPr>
        </p:nvSpPr>
        <p:spPr/>
        <p:txBody>
          <a:bodyPr>
            <a:normAutofit/>
          </a:bodyPr>
          <a:lstStyle/>
          <a:p>
            <a:pPr marL="0" indent="0">
              <a:buNone/>
            </a:pPr>
            <a:r>
              <a:rPr lang="it-IT" sz="2800" dirty="0"/>
              <a:t>SA &gt; (</a:t>
            </a:r>
            <a:r>
              <a:rPr lang="it-IT" sz="2800" dirty="0" err="1"/>
              <a:t>adv</a:t>
            </a:r>
            <a:r>
              <a:rPr lang="it-IT" sz="2800" dirty="0"/>
              <a:t>) A (SP) </a:t>
            </a:r>
          </a:p>
          <a:p>
            <a:pPr lvl="1"/>
            <a:r>
              <a:rPr lang="it-IT" sz="2000" i="1" dirty="0" err="1"/>
              <a:t>très</a:t>
            </a:r>
            <a:r>
              <a:rPr lang="it-IT" sz="2000" dirty="0"/>
              <a:t> attaché </a:t>
            </a:r>
            <a:r>
              <a:rPr lang="it-IT" sz="2000" i="1" dirty="0"/>
              <a:t>à sa </a:t>
            </a:r>
            <a:r>
              <a:rPr lang="it-IT" sz="2000" i="1" dirty="0" err="1"/>
              <a:t>mère</a:t>
            </a:r>
            <a:r>
              <a:rPr lang="it-IT" sz="2000" i="1" dirty="0"/>
              <a:t>  </a:t>
            </a:r>
            <a:r>
              <a:rPr lang="it-IT" sz="2000" dirty="0"/>
              <a:t>:  SP &gt; </a:t>
            </a:r>
            <a:r>
              <a:rPr lang="it-IT" sz="2000" dirty="0" err="1"/>
              <a:t>Prep</a:t>
            </a:r>
            <a:r>
              <a:rPr lang="it-IT" sz="2000" dirty="0"/>
              <a:t>, SN</a:t>
            </a:r>
            <a:endParaRPr lang="it-IT" sz="2000" i="1" dirty="0"/>
          </a:p>
          <a:p>
            <a:pPr lvl="1"/>
            <a:r>
              <a:rPr lang="it-IT" sz="2000" dirty="0" err="1"/>
              <a:t>Incapable</a:t>
            </a:r>
            <a:r>
              <a:rPr lang="it-IT" sz="2000" dirty="0"/>
              <a:t> </a:t>
            </a:r>
            <a:r>
              <a:rPr lang="it-IT" sz="2000" i="1" dirty="0"/>
              <a:t>de </a:t>
            </a:r>
            <a:r>
              <a:rPr lang="it-IT" sz="2000" i="1" dirty="0" err="1"/>
              <a:t>comprendre</a:t>
            </a:r>
            <a:r>
              <a:rPr lang="it-IT" sz="2000" i="1" dirty="0"/>
              <a:t> </a:t>
            </a:r>
            <a:r>
              <a:rPr lang="it-IT" sz="2000" dirty="0"/>
              <a:t>: SP &gt; </a:t>
            </a:r>
            <a:r>
              <a:rPr lang="it-IT" sz="2000" dirty="0" err="1"/>
              <a:t>Prep</a:t>
            </a:r>
            <a:r>
              <a:rPr lang="it-IT" sz="2000" dirty="0"/>
              <a:t>, </a:t>
            </a:r>
            <a:r>
              <a:rPr lang="it-IT" sz="2000" dirty="0" err="1"/>
              <a:t>Inf</a:t>
            </a:r>
            <a:endParaRPr lang="it-IT" sz="2000" dirty="0"/>
          </a:p>
          <a:p>
            <a:pPr marL="411480" lvl="1" indent="0">
              <a:buNone/>
            </a:pPr>
            <a:endParaRPr lang="it-IT" sz="2000" dirty="0"/>
          </a:p>
          <a:p>
            <a:r>
              <a:rPr lang="it-IT" sz="2800" dirty="0"/>
              <a:t>SA &gt; (</a:t>
            </a:r>
            <a:r>
              <a:rPr lang="it-IT" sz="2800" dirty="0" err="1"/>
              <a:t>adv</a:t>
            </a:r>
            <a:r>
              <a:rPr lang="it-IT" sz="2800" dirty="0"/>
              <a:t>) A (P</a:t>
            </a:r>
            <a:r>
              <a:rPr lang="it-IT" sz="2800" baseline="-25000" dirty="0"/>
              <a:t>2</a:t>
            </a:r>
            <a:r>
              <a:rPr lang="it-IT" sz="2800" dirty="0"/>
              <a:t>)</a:t>
            </a:r>
          </a:p>
          <a:p>
            <a:pPr lvl="1"/>
            <a:r>
              <a:rPr lang="it-IT" sz="2000" dirty="0"/>
              <a:t>Content </a:t>
            </a:r>
            <a:r>
              <a:rPr lang="it-IT" sz="2000" i="1" dirty="0" err="1"/>
              <a:t>que</a:t>
            </a:r>
            <a:r>
              <a:rPr lang="it-IT" sz="2000" i="1" dirty="0"/>
              <a:t> tu </a:t>
            </a:r>
            <a:r>
              <a:rPr lang="it-IT" sz="2000" i="1" dirty="0" err="1"/>
              <a:t>viennes</a:t>
            </a:r>
            <a:r>
              <a:rPr lang="it-IT" sz="2000" i="1" dirty="0"/>
              <a:t> </a:t>
            </a:r>
          </a:p>
          <a:p>
            <a:pPr marL="411480" lvl="1" indent="0">
              <a:buNone/>
            </a:pPr>
            <a:endParaRPr lang="it-IT" sz="2000" i="1" dirty="0"/>
          </a:p>
          <a:p>
            <a:r>
              <a:rPr lang="it-IT" sz="2800" dirty="0"/>
              <a:t>SA &gt; </a:t>
            </a:r>
            <a:r>
              <a:rPr lang="it-IT" sz="2800" dirty="0" err="1"/>
              <a:t>adv</a:t>
            </a:r>
            <a:r>
              <a:rPr lang="it-IT" sz="2800" dirty="0"/>
              <a:t> </a:t>
            </a:r>
            <a:r>
              <a:rPr lang="it-IT" sz="2800" dirty="0" err="1"/>
              <a:t>deg</a:t>
            </a:r>
            <a:r>
              <a:rPr lang="it-IT" sz="2800" dirty="0"/>
              <a:t>, A, </a:t>
            </a:r>
            <a:r>
              <a:rPr lang="it-IT" sz="2800" dirty="0" err="1"/>
              <a:t>comp</a:t>
            </a:r>
            <a:r>
              <a:rPr lang="it-IT" sz="2800" dirty="0"/>
              <a:t> (SN) (A) (SP) (P</a:t>
            </a:r>
            <a:r>
              <a:rPr lang="it-IT" sz="2800" baseline="-25000" dirty="0"/>
              <a:t>2</a:t>
            </a:r>
            <a:r>
              <a:rPr lang="it-IT" sz="2800" dirty="0"/>
              <a:t>)</a:t>
            </a:r>
          </a:p>
          <a:p>
            <a:pPr lvl="1"/>
            <a:r>
              <a:rPr lang="it-IT" sz="2000" dirty="0"/>
              <a:t>Pierre est </a:t>
            </a:r>
            <a:r>
              <a:rPr lang="it-IT" sz="2000" i="1" dirty="0" err="1"/>
              <a:t>moins</a:t>
            </a:r>
            <a:r>
              <a:rPr lang="it-IT" sz="2000" dirty="0"/>
              <a:t> </a:t>
            </a:r>
            <a:r>
              <a:rPr lang="it-IT" sz="2000" dirty="0" err="1"/>
              <a:t>intelligent</a:t>
            </a:r>
            <a:r>
              <a:rPr lang="it-IT" sz="2000" dirty="0"/>
              <a:t> </a:t>
            </a:r>
            <a:r>
              <a:rPr lang="it-IT" sz="2000" i="1" dirty="0" err="1"/>
              <a:t>que</a:t>
            </a:r>
            <a:r>
              <a:rPr lang="it-IT" sz="2000" i="1" dirty="0"/>
              <a:t> son </a:t>
            </a:r>
            <a:r>
              <a:rPr lang="it-IT" sz="2000" i="1" dirty="0" err="1"/>
              <a:t>père</a:t>
            </a:r>
            <a:r>
              <a:rPr lang="it-IT" sz="2000" dirty="0"/>
              <a:t>, </a:t>
            </a:r>
            <a:r>
              <a:rPr lang="it-IT" sz="2000" i="1" dirty="0" err="1"/>
              <a:t>que</a:t>
            </a:r>
            <a:r>
              <a:rPr lang="it-IT" sz="2000" i="1" dirty="0"/>
              <a:t> </a:t>
            </a:r>
            <a:r>
              <a:rPr lang="it-IT" sz="2000" i="1" dirty="0" err="1"/>
              <a:t>rusé</a:t>
            </a:r>
            <a:r>
              <a:rPr lang="it-IT" sz="2000" dirty="0"/>
              <a:t>, </a:t>
            </a:r>
            <a:r>
              <a:rPr lang="it-IT" sz="2000" dirty="0" err="1"/>
              <a:t>que</a:t>
            </a:r>
            <a:r>
              <a:rPr lang="it-IT" sz="2000" dirty="0"/>
              <a:t> </a:t>
            </a:r>
            <a:r>
              <a:rPr lang="it-IT" sz="2000" i="1" dirty="0" err="1"/>
              <a:t>dans</a:t>
            </a:r>
            <a:r>
              <a:rPr lang="it-IT" sz="2000" i="1" dirty="0"/>
              <a:t> sa </a:t>
            </a:r>
            <a:r>
              <a:rPr lang="it-IT" sz="2000" i="1" dirty="0" err="1"/>
              <a:t>jeunesse</a:t>
            </a:r>
            <a:r>
              <a:rPr lang="it-IT" sz="2000" dirty="0"/>
              <a:t>, </a:t>
            </a:r>
            <a:r>
              <a:rPr lang="it-IT" sz="2000" i="1" dirty="0" err="1"/>
              <a:t>que</a:t>
            </a:r>
            <a:r>
              <a:rPr lang="it-IT" sz="2000" i="1" dirty="0"/>
              <a:t> </a:t>
            </a:r>
            <a:r>
              <a:rPr lang="it-IT" sz="2000" i="1" dirty="0" err="1"/>
              <a:t>ses</a:t>
            </a:r>
            <a:r>
              <a:rPr lang="it-IT" sz="2000" i="1" dirty="0"/>
              <a:t> </a:t>
            </a:r>
            <a:r>
              <a:rPr lang="it-IT" sz="2000" i="1" dirty="0" err="1"/>
              <a:t>parents</a:t>
            </a:r>
            <a:r>
              <a:rPr lang="it-IT" sz="2000" i="1" dirty="0"/>
              <a:t> </a:t>
            </a:r>
            <a:r>
              <a:rPr lang="it-IT" sz="2000" i="1" dirty="0" err="1"/>
              <a:t>imaginent</a:t>
            </a:r>
            <a:r>
              <a:rPr lang="it-IT" sz="2000" i="1" dirty="0"/>
              <a:t>..</a:t>
            </a:r>
          </a:p>
        </p:txBody>
      </p:sp>
    </p:spTree>
    <p:extLst>
      <p:ext uri="{BB962C8B-B14F-4D97-AF65-F5344CB8AC3E}">
        <p14:creationId xmlns:p14="http://schemas.microsoft.com/office/powerpoint/2010/main" val="25269946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Réécritures</a:t>
            </a:r>
            <a:r>
              <a:rPr lang="it-IT" dirty="0"/>
              <a:t> </a:t>
            </a:r>
            <a:r>
              <a:rPr lang="it-IT" dirty="0" err="1"/>
              <a:t>P</a:t>
            </a:r>
            <a:r>
              <a:rPr lang="it-IT" dirty="0"/>
              <a:t>, SN, SA</a:t>
            </a:r>
          </a:p>
        </p:txBody>
      </p:sp>
      <p:sp>
        <p:nvSpPr>
          <p:cNvPr id="3" name="Segnaposto contenuto 2"/>
          <p:cNvSpPr>
            <a:spLocks noGrp="1"/>
          </p:cNvSpPr>
          <p:nvPr>
            <p:ph idx="1"/>
          </p:nvPr>
        </p:nvSpPr>
        <p:spPr/>
        <p:txBody>
          <a:bodyPr anchor="ctr">
            <a:normAutofit fontScale="85000" lnSpcReduction="20000"/>
          </a:bodyPr>
          <a:lstStyle/>
          <a:p>
            <a:pPr marL="114300" indent="0">
              <a:buNone/>
            </a:pPr>
            <a:endParaRPr lang="it-IT" dirty="0"/>
          </a:p>
          <a:p>
            <a:r>
              <a:rPr lang="it-IT" sz="3200" dirty="0" err="1"/>
              <a:t>P</a:t>
            </a:r>
            <a:r>
              <a:rPr lang="it-IT" sz="3200" dirty="0"/>
              <a:t> &gt;   SN    SV   (SP)</a:t>
            </a:r>
          </a:p>
          <a:p>
            <a:endParaRPr lang="it-IT" sz="3200" dirty="0"/>
          </a:p>
          <a:p>
            <a:r>
              <a:rPr lang="it-IT" sz="3200" dirty="0"/>
              <a:t>SN &gt;  D   (SA)   </a:t>
            </a:r>
            <a:r>
              <a:rPr lang="it-IT" sz="3200" dirty="0" err="1"/>
              <a:t>N</a:t>
            </a:r>
            <a:r>
              <a:rPr lang="it-IT" sz="3200" dirty="0"/>
              <a:t>    (SA)   (SP)   (P</a:t>
            </a:r>
            <a:r>
              <a:rPr lang="it-IT" sz="3200" baseline="-25000" dirty="0"/>
              <a:t>2</a:t>
            </a:r>
            <a:r>
              <a:rPr lang="it-IT" sz="3200" dirty="0"/>
              <a:t>)</a:t>
            </a:r>
          </a:p>
          <a:p>
            <a:endParaRPr lang="it-IT" sz="3200" dirty="0"/>
          </a:p>
          <a:p>
            <a:r>
              <a:rPr lang="it-IT" sz="3200" dirty="0"/>
              <a:t>SA &gt;    (</a:t>
            </a:r>
            <a:r>
              <a:rPr lang="it-IT" sz="3200" dirty="0" err="1"/>
              <a:t>adv</a:t>
            </a:r>
            <a:r>
              <a:rPr lang="it-IT" sz="3200" dirty="0"/>
              <a:t>)     A    (SP)     (P</a:t>
            </a:r>
            <a:r>
              <a:rPr lang="it-IT" sz="3200" baseline="-25000" dirty="0"/>
              <a:t>2</a:t>
            </a:r>
            <a:r>
              <a:rPr lang="it-IT" sz="3200" dirty="0"/>
              <a:t>)</a:t>
            </a:r>
          </a:p>
          <a:p>
            <a:pPr algn="r"/>
            <a:endParaRPr lang="it-IT" sz="1800" dirty="0"/>
          </a:p>
          <a:p>
            <a:pPr algn="r"/>
            <a:endParaRPr lang="it-IT" sz="1800" dirty="0"/>
          </a:p>
          <a:p>
            <a:pPr algn="r"/>
            <a:endParaRPr lang="it-IT" sz="1800" dirty="0"/>
          </a:p>
          <a:p>
            <a:pPr algn="r"/>
            <a:r>
              <a:rPr lang="it-IT" sz="1800" dirty="0"/>
              <a:t>(</a:t>
            </a:r>
            <a:r>
              <a:rPr lang="it-IT" sz="1800" dirty="0" err="1"/>
              <a:t>Bescherelle</a:t>
            </a:r>
            <a:r>
              <a:rPr lang="it-IT" sz="1800" dirty="0"/>
              <a:t> p.63;)</a:t>
            </a:r>
          </a:p>
        </p:txBody>
      </p:sp>
    </p:spTree>
    <p:extLst>
      <p:ext uri="{BB962C8B-B14F-4D97-AF65-F5344CB8AC3E}">
        <p14:creationId xmlns:p14="http://schemas.microsoft.com/office/powerpoint/2010/main" val="8385181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89200" y="2973321"/>
            <a:ext cx="7659687" cy="1168400"/>
          </a:xfrm>
        </p:spPr>
        <p:txBody>
          <a:bodyPr>
            <a:normAutofit fontScale="90000"/>
          </a:bodyPr>
          <a:lstStyle/>
          <a:p>
            <a:r>
              <a:rPr lang="it-IT" dirty="0"/>
              <a:t>3- </a:t>
            </a:r>
            <a:r>
              <a:rPr lang="it-IT" dirty="0" err="1"/>
              <a:t>Les</a:t>
            </a:r>
            <a:r>
              <a:rPr lang="it-IT" dirty="0"/>
              <a:t> </a:t>
            </a:r>
            <a:r>
              <a:rPr lang="it-IT" dirty="0" err="1"/>
              <a:t>fonctions</a:t>
            </a:r>
            <a:r>
              <a:rPr lang="it-IT" dirty="0"/>
              <a:t> </a:t>
            </a:r>
            <a:r>
              <a:rPr lang="it-IT" dirty="0" err="1"/>
              <a:t>syntaxiques</a:t>
            </a:r>
            <a:r>
              <a:rPr lang="it-IT" dirty="0"/>
              <a:t> </a:t>
            </a:r>
            <a:r>
              <a:rPr lang="it-IT" dirty="0" err="1"/>
              <a:t>du</a:t>
            </a:r>
            <a:r>
              <a:rPr lang="it-IT" dirty="0"/>
              <a:t> </a:t>
            </a:r>
            <a:r>
              <a:rPr lang="it-IT" dirty="0" err="1"/>
              <a:t>syntagme</a:t>
            </a:r>
            <a:r>
              <a:rPr lang="it-IT" dirty="0"/>
              <a:t> </a:t>
            </a:r>
            <a:r>
              <a:rPr lang="it-IT" dirty="0" err="1"/>
              <a:t>adjectival</a:t>
            </a:r>
            <a:endParaRPr lang="it-IT" dirty="0"/>
          </a:p>
        </p:txBody>
      </p:sp>
      <p:sp>
        <p:nvSpPr>
          <p:cNvPr id="3" name="Segnaposto testo 2"/>
          <p:cNvSpPr>
            <a:spLocks noGrp="1"/>
          </p:cNvSpPr>
          <p:nvPr>
            <p:ph type="body" idx="1"/>
          </p:nvPr>
        </p:nvSpPr>
        <p:spPr>
          <a:xfrm>
            <a:off x="1248126" y="220887"/>
            <a:ext cx="6135687" cy="1633538"/>
          </a:xfrm>
        </p:spPr>
        <p:txBody>
          <a:bodyPr/>
          <a:lstStyle/>
          <a:p>
            <a:endParaRPr lang="it-IT" dirty="0"/>
          </a:p>
        </p:txBody>
      </p:sp>
    </p:spTree>
    <p:extLst>
      <p:ext uri="{BB962C8B-B14F-4D97-AF65-F5344CB8AC3E}">
        <p14:creationId xmlns:p14="http://schemas.microsoft.com/office/powerpoint/2010/main" val="27688471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err="1"/>
              <a:t>rappel</a:t>
            </a:r>
            <a:endParaRPr lang="it-IT" dirty="0"/>
          </a:p>
        </p:txBody>
      </p:sp>
      <p:sp>
        <p:nvSpPr>
          <p:cNvPr id="5" name="Segnaposto contenuto 4"/>
          <p:cNvSpPr>
            <a:spLocks noGrp="1"/>
          </p:cNvSpPr>
          <p:nvPr>
            <p:ph idx="1"/>
          </p:nvPr>
        </p:nvSpPr>
        <p:spPr/>
        <p:txBody>
          <a:bodyPr>
            <a:normAutofit/>
          </a:bodyPr>
          <a:lstStyle/>
          <a:p>
            <a:r>
              <a:rPr lang="it-IT" sz="2800" dirty="0" err="1"/>
              <a:t>Fonction</a:t>
            </a:r>
            <a:r>
              <a:rPr lang="it-IT" sz="2800" dirty="0"/>
              <a:t> :</a:t>
            </a:r>
          </a:p>
          <a:p>
            <a:pPr lvl="1"/>
            <a:r>
              <a:rPr lang="it-IT" sz="2800" dirty="0" err="1"/>
              <a:t>Définit</a:t>
            </a:r>
            <a:r>
              <a:rPr lang="it-IT" sz="2800" dirty="0"/>
              <a:t> le </a:t>
            </a:r>
            <a:r>
              <a:rPr lang="it-IT" sz="2800" dirty="0" err="1"/>
              <a:t>rôle</a:t>
            </a:r>
            <a:r>
              <a:rPr lang="it-IT" sz="2800" dirty="0"/>
              <a:t> </a:t>
            </a:r>
            <a:r>
              <a:rPr lang="it-IT" sz="2800" dirty="0" err="1"/>
              <a:t>syntaxique</a:t>
            </a:r>
            <a:r>
              <a:rPr lang="it-IT" sz="2800" dirty="0"/>
              <a:t> d’un </a:t>
            </a:r>
            <a:r>
              <a:rPr lang="it-IT" sz="2800" dirty="0" err="1"/>
              <a:t>syntagme</a:t>
            </a:r>
            <a:r>
              <a:rPr lang="it-IT" sz="2800" dirty="0"/>
              <a:t> (</a:t>
            </a:r>
            <a:r>
              <a:rPr lang="it-IT" sz="2800" dirty="0" err="1"/>
              <a:t>ou</a:t>
            </a:r>
            <a:r>
              <a:rPr lang="it-IT" sz="2800" dirty="0"/>
              <a:t> d’un </a:t>
            </a:r>
            <a:r>
              <a:rPr lang="it-IT" sz="2800" dirty="0" err="1"/>
              <a:t>mot-syntagme</a:t>
            </a:r>
            <a:r>
              <a:rPr lang="it-IT" sz="2800" dirty="0"/>
              <a:t>), </a:t>
            </a:r>
            <a:r>
              <a:rPr lang="it-IT" sz="2800" dirty="0" err="1"/>
              <a:t>les</a:t>
            </a:r>
            <a:r>
              <a:rPr lang="it-IT" sz="2800" dirty="0"/>
              <a:t> relations </a:t>
            </a:r>
            <a:r>
              <a:rPr lang="it-IT" sz="2800" dirty="0" err="1"/>
              <a:t>qu’il</a:t>
            </a:r>
            <a:r>
              <a:rPr lang="it-IT" sz="2800" dirty="0"/>
              <a:t> </a:t>
            </a:r>
            <a:r>
              <a:rPr lang="it-IT" sz="2800" dirty="0" err="1"/>
              <a:t>entretient</a:t>
            </a:r>
            <a:r>
              <a:rPr lang="it-IT" sz="2800" dirty="0"/>
              <a:t> </a:t>
            </a:r>
            <a:r>
              <a:rPr lang="it-IT" sz="2800" dirty="0" err="1"/>
              <a:t>avec</a:t>
            </a:r>
            <a:r>
              <a:rPr lang="it-IT" sz="2800" dirty="0"/>
              <a:t> </a:t>
            </a:r>
            <a:r>
              <a:rPr lang="it-IT" sz="2800" dirty="0" err="1"/>
              <a:t>les</a:t>
            </a:r>
            <a:r>
              <a:rPr lang="it-IT" sz="2800" dirty="0"/>
              <a:t> </a:t>
            </a:r>
            <a:r>
              <a:rPr lang="it-IT" sz="2800" dirty="0" err="1"/>
              <a:t>autres</a:t>
            </a:r>
            <a:r>
              <a:rPr lang="it-IT" sz="2800" dirty="0"/>
              <a:t> </a:t>
            </a:r>
            <a:r>
              <a:rPr lang="it-IT" sz="2800" dirty="0" err="1"/>
              <a:t>constituants</a:t>
            </a:r>
            <a:r>
              <a:rPr lang="it-IT" sz="2800" dirty="0"/>
              <a:t> de la </a:t>
            </a:r>
            <a:r>
              <a:rPr lang="it-IT" sz="2800" dirty="0" err="1"/>
              <a:t>phrase</a:t>
            </a:r>
            <a:endParaRPr lang="it-IT" sz="2800" dirty="0"/>
          </a:p>
          <a:p>
            <a:r>
              <a:rPr lang="it-IT" sz="3000" dirty="0" err="1"/>
              <a:t>Principales</a:t>
            </a:r>
            <a:r>
              <a:rPr lang="it-IT" sz="3000" dirty="0"/>
              <a:t> </a:t>
            </a:r>
            <a:r>
              <a:rPr lang="it-IT" sz="3000" dirty="0" err="1"/>
              <a:t>fonctions</a:t>
            </a:r>
            <a:r>
              <a:rPr lang="it-IT" sz="3000" dirty="0"/>
              <a:t>:</a:t>
            </a:r>
          </a:p>
          <a:p>
            <a:pPr lvl="1"/>
            <a:r>
              <a:rPr lang="it-IT" sz="2800" dirty="0"/>
              <a:t> </a:t>
            </a:r>
            <a:r>
              <a:rPr lang="it-IT" sz="2800" dirty="0" err="1"/>
              <a:t>Sujet</a:t>
            </a:r>
            <a:r>
              <a:rPr lang="it-IT" sz="2800" dirty="0"/>
              <a:t>, </a:t>
            </a:r>
            <a:r>
              <a:rPr lang="it-IT" sz="2800" dirty="0" err="1"/>
              <a:t>complémentdu</a:t>
            </a:r>
            <a:r>
              <a:rPr lang="it-IT" sz="2800" dirty="0"/>
              <a:t> </a:t>
            </a:r>
            <a:r>
              <a:rPr lang="it-IT" sz="2800" dirty="0" err="1"/>
              <a:t>verbe</a:t>
            </a:r>
            <a:r>
              <a:rPr lang="it-IT" sz="2800" dirty="0"/>
              <a:t>, </a:t>
            </a:r>
            <a:r>
              <a:rPr lang="it-IT" sz="2800" dirty="0" err="1"/>
              <a:t>modifieur</a:t>
            </a:r>
            <a:r>
              <a:rPr lang="it-IT" sz="2800" dirty="0"/>
              <a:t>, </a:t>
            </a:r>
            <a:r>
              <a:rPr lang="it-IT" sz="2800" dirty="0" err="1"/>
              <a:t>attribut</a:t>
            </a:r>
            <a:r>
              <a:rPr lang="it-IT" sz="2800" dirty="0"/>
              <a:t>, </a:t>
            </a:r>
            <a:r>
              <a:rPr lang="it-IT" sz="2800" dirty="0" err="1"/>
              <a:t>prédicat</a:t>
            </a:r>
            <a:endParaRPr lang="it-IT" sz="2800" dirty="0"/>
          </a:p>
          <a:p>
            <a:pPr lvl="1"/>
            <a:endParaRPr lang="it-IT" sz="2800" dirty="0"/>
          </a:p>
        </p:txBody>
      </p:sp>
    </p:spTree>
    <p:extLst>
      <p:ext uri="{BB962C8B-B14F-4D97-AF65-F5344CB8AC3E}">
        <p14:creationId xmlns:p14="http://schemas.microsoft.com/office/powerpoint/2010/main" val="24868728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Les</a:t>
            </a:r>
            <a:r>
              <a:rPr lang="it-IT" dirty="0"/>
              <a:t> 3 </a:t>
            </a:r>
            <a:r>
              <a:rPr lang="it-IT" dirty="0" err="1"/>
              <a:t>fonctions</a:t>
            </a:r>
            <a:r>
              <a:rPr lang="it-IT" dirty="0"/>
              <a:t> de l’</a:t>
            </a:r>
            <a:r>
              <a:rPr lang="it-IT" dirty="0" err="1"/>
              <a:t>adjectif</a:t>
            </a:r>
            <a:endParaRPr lang="it-IT" dirty="0"/>
          </a:p>
        </p:txBody>
      </p:sp>
      <p:sp>
        <p:nvSpPr>
          <p:cNvPr id="3" name="Segnaposto contenuto 2"/>
          <p:cNvSpPr>
            <a:spLocks noGrp="1"/>
          </p:cNvSpPr>
          <p:nvPr>
            <p:ph idx="1"/>
          </p:nvPr>
        </p:nvSpPr>
        <p:spPr/>
        <p:txBody>
          <a:bodyPr>
            <a:normAutofit/>
          </a:bodyPr>
          <a:lstStyle/>
          <a:p>
            <a:r>
              <a:rPr lang="fr-CA" sz="3600" dirty="0"/>
              <a:t>Fonction </a:t>
            </a:r>
            <a:r>
              <a:rPr lang="fr-CA" sz="3600" u="sng" dirty="0"/>
              <a:t>épithète</a:t>
            </a:r>
            <a:r>
              <a:rPr lang="fr-CA" sz="3600" dirty="0"/>
              <a:t> (</a:t>
            </a:r>
            <a:r>
              <a:rPr lang="fr-CA" sz="3600" dirty="0" err="1"/>
              <a:t>modifieur</a:t>
            </a:r>
            <a:r>
              <a:rPr lang="fr-CA" sz="3600" dirty="0"/>
              <a:t> du nom) (dans le SN) </a:t>
            </a:r>
            <a:r>
              <a:rPr lang="fr-CA" sz="3600" i="1" dirty="0"/>
              <a:t> </a:t>
            </a:r>
            <a:r>
              <a:rPr lang="fr-CA" sz="2800" i="1" dirty="0"/>
              <a:t>(in italiano </a:t>
            </a:r>
            <a:r>
              <a:rPr lang="fr-CA" sz="2800" i="1" dirty="0" err="1"/>
              <a:t>funzione</a:t>
            </a:r>
            <a:r>
              <a:rPr lang="fr-CA" sz="2800" i="1" dirty="0"/>
              <a:t> </a:t>
            </a:r>
            <a:r>
              <a:rPr lang="fr-CA" sz="2800" i="1" dirty="0" err="1"/>
              <a:t>attributiva</a:t>
            </a:r>
            <a:r>
              <a:rPr lang="fr-CA" sz="2800" i="1" dirty="0"/>
              <a:t>)</a:t>
            </a:r>
            <a:endParaRPr lang="fr-CA" sz="3600" dirty="0"/>
          </a:p>
          <a:p>
            <a:r>
              <a:rPr lang="fr-CA" sz="3600" dirty="0"/>
              <a:t>Fonction </a:t>
            </a:r>
            <a:r>
              <a:rPr lang="fr-CA" sz="3600" u="sng" dirty="0"/>
              <a:t>attribut</a:t>
            </a:r>
            <a:r>
              <a:rPr lang="fr-CA" sz="3600" dirty="0"/>
              <a:t> du sujet ou du COD (dans le SV) </a:t>
            </a:r>
            <a:r>
              <a:rPr lang="fr-CA" sz="2800" dirty="0"/>
              <a:t>(</a:t>
            </a:r>
            <a:r>
              <a:rPr lang="fr-CA" sz="2800" i="1" dirty="0"/>
              <a:t>in italiano </a:t>
            </a:r>
            <a:r>
              <a:rPr lang="fr-CA" sz="2800" i="1" dirty="0" err="1"/>
              <a:t>funzione</a:t>
            </a:r>
            <a:r>
              <a:rPr lang="fr-CA" sz="2800" i="1" dirty="0"/>
              <a:t> </a:t>
            </a:r>
            <a:r>
              <a:rPr lang="fr-CA" sz="2800" i="1" dirty="0" err="1"/>
              <a:t>predicativa</a:t>
            </a:r>
            <a:r>
              <a:rPr lang="fr-CA" sz="2800" i="1" dirty="0"/>
              <a:t>)</a:t>
            </a:r>
            <a:endParaRPr lang="fr-CA" sz="3600" dirty="0"/>
          </a:p>
          <a:p>
            <a:r>
              <a:rPr lang="fr-CA" sz="3600" dirty="0"/>
              <a:t>Fonction </a:t>
            </a:r>
            <a:r>
              <a:rPr lang="fr-CA" sz="3600" u="sng" dirty="0"/>
              <a:t>appositive</a:t>
            </a:r>
            <a:r>
              <a:rPr lang="fr-CA" sz="3600" dirty="0"/>
              <a:t>, en position détachée “flottante” (au niveau de la phrase mais rattaché à un SN)</a:t>
            </a:r>
          </a:p>
        </p:txBody>
      </p:sp>
    </p:spTree>
    <p:extLst>
      <p:ext uri="{BB962C8B-B14F-4D97-AF65-F5344CB8AC3E}">
        <p14:creationId xmlns:p14="http://schemas.microsoft.com/office/powerpoint/2010/main" val="14315857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t>
            </a:r>
            <a:r>
              <a:rPr lang="it-IT" dirty="0" err="1"/>
              <a:t>adjectif</a:t>
            </a:r>
            <a:r>
              <a:rPr lang="it-IT" dirty="0"/>
              <a:t> </a:t>
            </a:r>
            <a:r>
              <a:rPr lang="it-IT" dirty="0" err="1"/>
              <a:t>épithète</a:t>
            </a:r>
            <a:r>
              <a:rPr lang="it-IT" dirty="0"/>
              <a:t> (</a:t>
            </a:r>
            <a:r>
              <a:rPr lang="it-IT" dirty="0" err="1"/>
              <a:t>dans</a:t>
            </a:r>
            <a:r>
              <a:rPr lang="it-IT" dirty="0"/>
              <a:t> le SN)</a:t>
            </a:r>
          </a:p>
        </p:txBody>
      </p:sp>
      <p:sp>
        <p:nvSpPr>
          <p:cNvPr id="3" name="Segnaposto contenuto 2"/>
          <p:cNvSpPr>
            <a:spLocks noGrp="1"/>
          </p:cNvSpPr>
          <p:nvPr>
            <p:ph idx="1"/>
          </p:nvPr>
        </p:nvSpPr>
        <p:spPr/>
        <p:txBody>
          <a:bodyPr/>
          <a:lstStyle/>
          <a:p>
            <a:r>
              <a:rPr lang="it-IT" dirty="0"/>
              <a:t>Le plus </a:t>
            </a:r>
            <a:r>
              <a:rPr lang="it-IT" dirty="0" err="1"/>
              <a:t>étroitement</a:t>
            </a:r>
            <a:r>
              <a:rPr lang="it-IT" dirty="0"/>
              <a:t> </a:t>
            </a:r>
            <a:r>
              <a:rPr lang="it-IT" dirty="0" err="1"/>
              <a:t>lié</a:t>
            </a:r>
            <a:r>
              <a:rPr lang="it-IT" dirty="0"/>
              <a:t> </a:t>
            </a:r>
            <a:r>
              <a:rPr lang="it-IT" dirty="0" err="1"/>
              <a:t>au</a:t>
            </a:r>
            <a:r>
              <a:rPr lang="it-IT" dirty="0"/>
              <a:t> </a:t>
            </a:r>
            <a:r>
              <a:rPr lang="it-IT" dirty="0" err="1"/>
              <a:t>nom</a:t>
            </a:r>
            <a:r>
              <a:rPr lang="it-IT" dirty="0"/>
              <a:t> : ne </a:t>
            </a:r>
            <a:r>
              <a:rPr lang="it-IT" dirty="0" err="1"/>
              <a:t>peut</a:t>
            </a:r>
            <a:r>
              <a:rPr lang="it-IT" dirty="0"/>
              <a:t> </a:t>
            </a:r>
            <a:r>
              <a:rPr lang="it-IT" dirty="0" err="1"/>
              <a:t>être</a:t>
            </a:r>
            <a:r>
              <a:rPr lang="it-IT" dirty="0"/>
              <a:t> séparé par SP </a:t>
            </a:r>
            <a:r>
              <a:rPr lang="it-IT" dirty="0" err="1"/>
              <a:t>ou</a:t>
            </a:r>
            <a:r>
              <a:rPr lang="it-IT" dirty="0"/>
              <a:t> une relative</a:t>
            </a:r>
          </a:p>
          <a:p>
            <a:pPr lvl="1"/>
            <a:r>
              <a:rPr lang="it-IT" dirty="0"/>
              <a:t>La </a:t>
            </a:r>
            <a:r>
              <a:rPr lang="it-IT" dirty="0" err="1"/>
              <a:t>voiture</a:t>
            </a:r>
            <a:r>
              <a:rPr lang="it-IT" dirty="0"/>
              <a:t> </a:t>
            </a:r>
            <a:r>
              <a:rPr lang="it-IT" dirty="0" err="1"/>
              <a:t>rouge</a:t>
            </a:r>
            <a:r>
              <a:rPr lang="it-IT" dirty="0"/>
              <a:t> de Pierre // *La </a:t>
            </a:r>
            <a:r>
              <a:rPr lang="it-IT" dirty="0" err="1"/>
              <a:t>voiture</a:t>
            </a:r>
            <a:r>
              <a:rPr lang="it-IT" dirty="0"/>
              <a:t> de Pierre </a:t>
            </a:r>
            <a:r>
              <a:rPr lang="it-IT" dirty="0" err="1"/>
              <a:t>rouge</a:t>
            </a:r>
            <a:endParaRPr lang="it-IT" dirty="0"/>
          </a:p>
          <a:p>
            <a:pPr lvl="1"/>
            <a:r>
              <a:rPr lang="it-IT" dirty="0"/>
              <a:t>Le </a:t>
            </a:r>
            <a:r>
              <a:rPr lang="it-IT" dirty="0" err="1"/>
              <a:t>livre</a:t>
            </a:r>
            <a:r>
              <a:rPr lang="it-IT" dirty="0"/>
              <a:t> </a:t>
            </a:r>
            <a:r>
              <a:rPr lang="it-IT" dirty="0" err="1"/>
              <a:t>scandaleux</a:t>
            </a:r>
            <a:r>
              <a:rPr lang="it-IT" dirty="0"/>
              <a:t> dont tout le monde </a:t>
            </a:r>
            <a:r>
              <a:rPr lang="it-IT" dirty="0" err="1"/>
              <a:t>parle</a:t>
            </a:r>
            <a:r>
              <a:rPr lang="it-IT" dirty="0"/>
              <a:t>//</a:t>
            </a:r>
          </a:p>
          <a:p>
            <a:pPr lvl="1"/>
            <a:r>
              <a:rPr lang="it-IT" dirty="0"/>
              <a:t>*Le </a:t>
            </a:r>
            <a:r>
              <a:rPr lang="it-IT" dirty="0" err="1"/>
              <a:t>livre</a:t>
            </a:r>
            <a:r>
              <a:rPr lang="it-IT" dirty="0"/>
              <a:t> dont tout le monde </a:t>
            </a:r>
            <a:r>
              <a:rPr lang="it-IT" dirty="0" err="1"/>
              <a:t>parle</a:t>
            </a:r>
            <a:r>
              <a:rPr lang="it-IT" dirty="0"/>
              <a:t> </a:t>
            </a:r>
            <a:r>
              <a:rPr lang="it-IT" dirty="0" err="1"/>
              <a:t>scandaleux</a:t>
            </a:r>
            <a:endParaRPr lang="it-IT" dirty="0"/>
          </a:p>
          <a:p>
            <a:pPr lvl="1"/>
            <a:endParaRPr lang="it-IT" dirty="0"/>
          </a:p>
          <a:p>
            <a:pPr lvl="1"/>
            <a:r>
              <a:rPr lang="it-IT" dirty="0" err="1"/>
              <a:t>Sauf</a:t>
            </a:r>
            <a:r>
              <a:rPr lang="it-IT" dirty="0"/>
              <a:t> </a:t>
            </a:r>
            <a:r>
              <a:rPr lang="it-IT" dirty="0" err="1"/>
              <a:t>expressions</a:t>
            </a:r>
            <a:r>
              <a:rPr lang="it-IT" dirty="0"/>
              <a:t> </a:t>
            </a:r>
            <a:r>
              <a:rPr lang="it-IT" dirty="0" err="1"/>
              <a:t>figées</a:t>
            </a:r>
            <a:r>
              <a:rPr lang="it-IT" dirty="0"/>
              <a:t> </a:t>
            </a:r>
          </a:p>
          <a:p>
            <a:pPr lvl="3"/>
            <a:r>
              <a:rPr lang="it-IT" dirty="0"/>
              <a:t>Un match de tennis </a:t>
            </a:r>
            <a:r>
              <a:rPr lang="it-IT" dirty="0" err="1"/>
              <a:t>interminable</a:t>
            </a:r>
            <a:endParaRPr lang="it-IT" dirty="0"/>
          </a:p>
          <a:p>
            <a:pPr lvl="3"/>
            <a:r>
              <a:rPr lang="it-IT" dirty="0"/>
              <a:t>Une </a:t>
            </a:r>
            <a:r>
              <a:rPr lang="it-IT" dirty="0" err="1"/>
              <a:t>voiture</a:t>
            </a:r>
            <a:r>
              <a:rPr lang="it-IT" dirty="0"/>
              <a:t> de </a:t>
            </a:r>
            <a:r>
              <a:rPr lang="it-IT" dirty="0" err="1"/>
              <a:t>collection</a:t>
            </a:r>
            <a:r>
              <a:rPr lang="it-IT" dirty="0"/>
              <a:t> </a:t>
            </a:r>
            <a:r>
              <a:rPr lang="it-IT" dirty="0" err="1"/>
              <a:t>rouge</a:t>
            </a:r>
            <a:endParaRPr lang="it-IT" dirty="0"/>
          </a:p>
          <a:p>
            <a:r>
              <a:rPr lang="it-IT" dirty="0" err="1"/>
              <a:t>Peut</a:t>
            </a:r>
            <a:r>
              <a:rPr lang="it-IT" dirty="0"/>
              <a:t> </a:t>
            </a:r>
            <a:r>
              <a:rPr lang="it-IT" dirty="0" err="1"/>
              <a:t>être</a:t>
            </a:r>
            <a:r>
              <a:rPr lang="it-IT" dirty="0"/>
              <a:t> </a:t>
            </a:r>
            <a:r>
              <a:rPr lang="it-IT" dirty="0" err="1"/>
              <a:t>coordonné</a:t>
            </a:r>
            <a:r>
              <a:rPr lang="it-IT" dirty="0"/>
              <a:t>/</a:t>
            </a:r>
            <a:r>
              <a:rPr lang="it-IT" dirty="0" err="1"/>
              <a:t>juxtaposé</a:t>
            </a:r>
            <a:r>
              <a:rPr lang="it-IT" dirty="0"/>
              <a:t>  </a:t>
            </a:r>
            <a:r>
              <a:rPr lang="it-IT" dirty="0" err="1"/>
              <a:t>avec</a:t>
            </a:r>
            <a:r>
              <a:rPr lang="it-IT" dirty="0"/>
              <a:t> une relative </a:t>
            </a:r>
            <a:r>
              <a:rPr lang="it-IT" dirty="0" err="1"/>
              <a:t>ou</a:t>
            </a:r>
            <a:r>
              <a:rPr lang="it-IT" dirty="0"/>
              <a:t> un SP </a:t>
            </a:r>
            <a:r>
              <a:rPr lang="it-IT" dirty="0" err="1"/>
              <a:t>modifieur</a:t>
            </a:r>
            <a:r>
              <a:rPr lang="it-IT" dirty="0"/>
              <a:t> </a:t>
            </a:r>
            <a:r>
              <a:rPr lang="it-IT" dirty="0" err="1"/>
              <a:t>du</a:t>
            </a:r>
            <a:r>
              <a:rPr lang="it-IT" dirty="0"/>
              <a:t> </a:t>
            </a:r>
            <a:r>
              <a:rPr lang="it-IT" dirty="0" err="1"/>
              <a:t>nom</a:t>
            </a:r>
            <a:r>
              <a:rPr lang="it-IT" dirty="0"/>
              <a:t>:</a:t>
            </a:r>
          </a:p>
          <a:p>
            <a:pPr lvl="1"/>
            <a:r>
              <a:rPr lang="it-IT" dirty="0"/>
              <a:t>Un </a:t>
            </a:r>
            <a:r>
              <a:rPr lang="it-IT" dirty="0" err="1"/>
              <a:t>souriceau</a:t>
            </a:r>
            <a:r>
              <a:rPr lang="it-IT" dirty="0"/>
              <a:t> tout </a:t>
            </a:r>
            <a:r>
              <a:rPr lang="it-IT" dirty="0" err="1"/>
              <a:t>jeune</a:t>
            </a:r>
            <a:r>
              <a:rPr lang="it-IT" dirty="0"/>
              <a:t> et qui n’</a:t>
            </a:r>
            <a:r>
              <a:rPr lang="it-IT" dirty="0" err="1"/>
              <a:t>avait</a:t>
            </a:r>
            <a:r>
              <a:rPr lang="it-IT" dirty="0"/>
              <a:t> </a:t>
            </a:r>
            <a:r>
              <a:rPr lang="it-IT" dirty="0" err="1"/>
              <a:t>rien</a:t>
            </a:r>
            <a:r>
              <a:rPr lang="it-IT" dirty="0"/>
              <a:t> vu</a:t>
            </a:r>
          </a:p>
          <a:p>
            <a:pPr lvl="1"/>
            <a:r>
              <a:rPr lang="it-IT" dirty="0"/>
              <a:t>Une </a:t>
            </a:r>
            <a:r>
              <a:rPr lang="it-IT" dirty="0" err="1"/>
              <a:t>personne</a:t>
            </a:r>
            <a:r>
              <a:rPr lang="it-IT" dirty="0"/>
              <a:t> </a:t>
            </a:r>
            <a:r>
              <a:rPr lang="it-IT" dirty="0" err="1"/>
              <a:t>active</a:t>
            </a:r>
            <a:r>
              <a:rPr lang="it-IT" dirty="0"/>
              <a:t> et </a:t>
            </a:r>
            <a:r>
              <a:rPr lang="it-IT" dirty="0" err="1"/>
              <a:t>toujours</a:t>
            </a:r>
            <a:r>
              <a:rPr lang="it-IT" dirty="0"/>
              <a:t> de bonne </a:t>
            </a:r>
            <a:r>
              <a:rPr lang="it-IT" dirty="0" err="1"/>
              <a:t>humeur</a:t>
            </a:r>
            <a:endParaRPr lang="it-IT" dirty="0"/>
          </a:p>
        </p:txBody>
      </p:sp>
    </p:spTree>
    <p:extLst>
      <p:ext uri="{BB962C8B-B14F-4D97-AF65-F5344CB8AC3E}">
        <p14:creationId xmlns:p14="http://schemas.microsoft.com/office/powerpoint/2010/main" val="39867977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a:t>
            </a:r>
            <a:r>
              <a:rPr lang="it-IT" dirty="0" err="1"/>
              <a:t>nom</a:t>
            </a:r>
            <a:r>
              <a:rPr lang="it-IT" dirty="0"/>
              <a:t> </a:t>
            </a:r>
            <a:r>
              <a:rPr lang="it-IT" dirty="0" err="1"/>
              <a:t>épithète</a:t>
            </a:r>
            <a:r>
              <a:rPr lang="it-IT" dirty="0"/>
              <a:t> (N</a:t>
            </a:r>
            <a:r>
              <a:rPr lang="it-IT" baseline="-25000" dirty="0"/>
              <a:t>1</a:t>
            </a:r>
            <a:r>
              <a:rPr lang="it-IT" dirty="0"/>
              <a:t>-N</a:t>
            </a:r>
            <a:r>
              <a:rPr lang="it-IT" baseline="-25000" dirty="0"/>
              <a:t>2</a:t>
            </a:r>
            <a:r>
              <a:rPr lang="it-IT" dirty="0"/>
              <a:t>)</a:t>
            </a:r>
          </a:p>
        </p:txBody>
      </p:sp>
      <p:sp>
        <p:nvSpPr>
          <p:cNvPr id="3" name="Segnaposto contenuto 2"/>
          <p:cNvSpPr>
            <a:spLocks noGrp="1"/>
          </p:cNvSpPr>
          <p:nvPr>
            <p:ph idx="1"/>
          </p:nvPr>
        </p:nvSpPr>
        <p:spPr>
          <a:xfrm>
            <a:off x="768096" y="2084832"/>
            <a:ext cx="7290055" cy="4224528"/>
          </a:xfrm>
        </p:spPr>
        <p:txBody>
          <a:bodyPr/>
          <a:lstStyle/>
          <a:p>
            <a:r>
              <a:rPr lang="it-IT" sz="2800" dirty="0"/>
              <a:t>N</a:t>
            </a:r>
            <a:r>
              <a:rPr lang="it-IT" sz="2800" baseline="-25000" dirty="0"/>
              <a:t>2</a:t>
            </a:r>
            <a:r>
              <a:rPr lang="it-IT" sz="2800" dirty="0"/>
              <a:t> est un </a:t>
            </a:r>
            <a:r>
              <a:rPr lang="it-IT" sz="2800" dirty="0" err="1"/>
              <a:t>Ncommun</a:t>
            </a:r>
            <a:endParaRPr lang="it-IT" sz="2800" dirty="0"/>
          </a:p>
          <a:p>
            <a:pPr lvl="1"/>
            <a:r>
              <a:rPr lang="it-IT" sz="2000" dirty="0"/>
              <a:t>Un </a:t>
            </a:r>
            <a:r>
              <a:rPr lang="it-IT" sz="2000" dirty="0" err="1"/>
              <a:t>discours</a:t>
            </a:r>
            <a:r>
              <a:rPr lang="it-IT" sz="2000" dirty="0"/>
              <a:t> </a:t>
            </a:r>
            <a:r>
              <a:rPr lang="it-IT" sz="2000" i="1" dirty="0" err="1"/>
              <a:t>fleuve</a:t>
            </a:r>
            <a:endParaRPr lang="it-IT" sz="2000" i="1" dirty="0"/>
          </a:p>
          <a:p>
            <a:pPr lvl="1"/>
            <a:r>
              <a:rPr lang="it-IT" sz="2000" dirty="0"/>
              <a:t>Le centre </a:t>
            </a:r>
            <a:r>
              <a:rPr lang="it-IT" sz="2000" i="1" dirty="0"/>
              <a:t>ville</a:t>
            </a:r>
          </a:p>
          <a:p>
            <a:pPr lvl="1"/>
            <a:r>
              <a:rPr lang="it-IT" sz="2000" dirty="0"/>
              <a:t>Un visite </a:t>
            </a:r>
            <a:r>
              <a:rPr lang="it-IT" sz="2000" i="1" dirty="0" err="1"/>
              <a:t>éclair</a:t>
            </a:r>
            <a:endParaRPr lang="it-IT" sz="2000" i="1" dirty="0"/>
          </a:p>
          <a:p>
            <a:pPr lvl="1"/>
            <a:r>
              <a:rPr lang="it-IT" sz="2000" dirty="0"/>
              <a:t>Le </a:t>
            </a:r>
            <a:r>
              <a:rPr lang="it-IT" sz="2000" dirty="0" err="1"/>
              <a:t>flach</a:t>
            </a:r>
            <a:r>
              <a:rPr lang="it-IT" sz="2000" dirty="0"/>
              <a:t> </a:t>
            </a:r>
            <a:r>
              <a:rPr lang="it-IT" sz="2000" i="1" dirty="0" err="1"/>
              <a:t>actu</a:t>
            </a:r>
            <a:r>
              <a:rPr lang="it-IT" sz="2000" dirty="0"/>
              <a:t> </a:t>
            </a:r>
          </a:p>
          <a:p>
            <a:r>
              <a:rPr lang="it-IT" sz="2800" dirty="0"/>
              <a:t>N</a:t>
            </a:r>
            <a:r>
              <a:rPr lang="it-IT" sz="2800" baseline="-25000" dirty="0"/>
              <a:t>2</a:t>
            </a:r>
            <a:r>
              <a:rPr lang="it-IT" sz="2800" dirty="0"/>
              <a:t> est un </a:t>
            </a:r>
            <a:r>
              <a:rPr lang="it-IT" sz="2800" dirty="0" err="1"/>
              <a:t>N</a:t>
            </a:r>
            <a:r>
              <a:rPr lang="it-IT" sz="2800" dirty="0"/>
              <a:t> </a:t>
            </a:r>
            <a:r>
              <a:rPr lang="it-IT" sz="2800" dirty="0" err="1"/>
              <a:t>propre</a:t>
            </a:r>
            <a:endParaRPr lang="it-IT" sz="2800" dirty="0"/>
          </a:p>
          <a:p>
            <a:pPr lvl="1"/>
            <a:r>
              <a:rPr lang="it-IT" sz="2000" dirty="0"/>
              <a:t>Le </a:t>
            </a:r>
            <a:r>
              <a:rPr lang="it-IT" sz="2000" dirty="0" err="1"/>
              <a:t>président</a:t>
            </a:r>
            <a:r>
              <a:rPr lang="it-IT" sz="2000" dirty="0"/>
              <a:t> </a:t>
            </a:r>
            <a:r>
              <a:rPr lang="it-IT" sz="2000" i="1" dirty="0" err="1"/>
              <a:t>Mittérand</a:t>
            </a:r>
            <a:endParaRPr lang="it-IT" sz="2000" i="1" dirty="0"/>
          </a:p>
          <a:p>
            <a:pPr lvl="1"/>
            <a:r>
              <a:rPr lang="it-IT" sz="2000" dirty="0"/>
              <a:t>La rue </a:t>
            </a:r>
            <a:r>
              <a:rPr lang="it-IT" sz="2000" i="1" dirty="0" err="1"/>
              <a:t>Lepitre</a:t>
            </a:r>
            <a:r>
              <a:rPr lang="it-IT" sz="2000" dirty="0"/>
              <a:t>, l’affaire </a:t>
            </a:r>
            <a:r>
              <a:rPr lang="it-IT" sz="2000" i="1" dirty="0" err="1"/>
              <a:t>Dreyfus</a:t>
            </a:r>
            <a:r>
              <a:rPr lang="it-IT" sz="2000" dirty="0"/>
              <a:t>, le </a:t>
            </a:r>
            <a:r>
              <a:rPr lang="it-IT" sz="2000" dirty="0" err="1"/>
              <a:t>scandale</a:t>
            </a:r>
            <a:r>
              <a:rPr lang="it-IT" sz="2000" dirty="0"/>
              <a:t> </a:t>
            </a:r>
            <a:r>
              <a:rPr lang="it-IT" sz="2000" i="1" dirty="0"/>
              <a:t>Berlusconi</a:t>
            </a:r>
          </a:p>
          <a:p>
            <a:pPr lvl="1"/>
            <a:r>
              <a:rPr lang="it-IT" sz="2000" dirty="0"/>
              <a:t>Un jeans Levi’s (</a:t>
            </a:r>
            <a:r>
              <a:rPr lang="it-IT" sz="2000" dirty="0" err="1"/>
              <a:t>sous</a:t>
            </a:r>
            <a:r>
              <a:rPr lang="it-IT" sz="2000" dirty="0"/>
              <a:t> </a:t>
            </a:r>
            <a:r>
              <a:rPr lang="it-IT" sz="2000" dirty="0" err="1"/>
              <a:t>entendu</a:t>
            </a:r>
            <a:r>
              <a:rPr lang="it-IT" sz="2000" dirty="0"/>
              <a:t> SP </a:t>
            </a:r>
            <a:r>
              <a:rPr lang="it-IT" sz="2000" i="1" dirty="0"/>
              <a:t>de la </a:t>
            </a:r>
            <a:r>
              <a:rPr lang="it-IT" sz="2000" i="1" dirty="0" err="1"/>
              <a:t>marque</a:t>
            </a:r>
            <a:r>
              <a:rPr lang="it-IT" sz="2000" i="1" dirty="0"/>
              <a:t>)</a:t>
            </a:r>
            <a:endParaRPr lang="it-IT" sz="2000" dirty="0"/>
          </a:p>
          <a:p>
            <a:r>
              <a:rPr lang="it-IT" sz="2800" dirty="0"/>
              <a:t>&gt;patron </a:t>
            </a:r>
            <a:r>
              <a:rPr lang="it-IT" sz="2800" dirty="0" err="1"/>
              <a:t>très</a:t>
            </a:r>
            <a:r>
              <a:rPr lang="it-IT" sz="2800" dirty="0"/>
              <a:t> </a:t>
            </a:r>
            <a:r>
              <a:rPr lang="it-IT" sz="2800" dirty="0" err="1"/>
              <a:t>productif</a:t>
            </a:r>
            <a:r>
              <a:rPr lang="it-IT" sz="2800" dirty="0"/>
              <a:t> </a:t>
            </a:r>
            <a:r>
              <a:rPr lang="it-IT" sz="2800" dirty="0" err="1"/>
              <a:t>dans</a:t>
            </a:r>
            <a:r>
              <a:rPr lang="it-IT" sz="2800" dirty="0"/>
              <a:t> la presse</a:t>
            </a:r>
            <a:endParaRPr lang="it-IT" dirty="0"/>
          </a:p>
        </p:txBody>
      </p:sp>
    </p:spTree>
    <p:extLst>
      <p:ext uri="{BB962C8B-B14F-4D97-AF65-F5344CB8AC3E}">
        <p14:creationId xmlns:p14="http://schemas.microsoft.com/office/powerpoint/2010/main" val="25537950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Représentation</a:t>
            </a:r>
            <a:r>
              <a:rPr lang="it-IT" dirty="0"/>
              <a:t> </a:t>
            </a:r>
            <a:r>
              <a:rPr lang="it-IT" dirty="0" err="1"/>
              <a:t>graphique</a:t>
            </a:r>
            <a:r>
              <a:rPr lang="it-IT" dirty="0"/>
              <a:t> </a:t>
            </a:r>
          </a:p>
        </p:txBody>
      </p:sp>
      <p:sp>
        <p:nvSpPr>
          <p:cNvPr id="3" name="Segnaposto contenuto 2"/>
          <p:cNvSpPr>
            <a:spLocks noGrp="1"/>
          </p:cNvSpPr>
          <p:nvPr>
            <p:ph idx="1"/>
          </p:nvPr>
        </p:nvSpPr>
        <p:spPr/>
        <p:txBody>
          <a:bodyPr/>
          <a:lstStyle/>
          <a:p>
            <a:r>
              <a:rPr lang="it-IT" dirty="0"/>
              <a:t>Le </a:t>
            </a:r>
            <a:r>
              <a:rPr lang="it-IT" dirty="0" err="1"/>
              <a:t>musée</a:t>
            </a:r>
            <a:r>
              <a:rPr lang="it-IT" dirty="0"/>
              <a:t> </a:t>
            </a:r>
            <a:r>
              <a:rPr lang="it-IT" dirty="0" err="1"/>
              <a:t>abrite</a:t>
            </a:r>
            <a:r>
              <a:rPr lang="it-IT" dirty="0"/>
              <a:t> </a:t>
            </a:r>
            <a:r>
              <a:rPr lang="it-IT" dirty="0" err="1"/>
              <a:t>des</a:t>
            </a:r>
            <a:r>
              <a:rPr lang="it-IT" dirty="0"/>
              <a:t> </a:t>
            </a:r>
            <a:r>
              <a:rPr lang="it-IT" dirty="0" err="1"/>
              <a:t>expositions</a:t>
            </a:r>
            <a:r>
              <a:rPr lang="it-IT" dirty="0"/>
              <a:t> </a:t>
            </a:r>
            <a:r>
              <a:rPr lang="it-IT" dirty="0" err="1"/>
              <a:t>temporaires</a:t>
            </a:r>
            <a:endParaRPr lang="it-IT" dirty="0"/>
          </a:p>
          <a:p>
            <a:endParaRPr lang="it-IT" dirty="0"/>
          </a:p>
          <a:p>
            <a:endParaRPr lang="it-IT" dirty="0"/>
          </a:p>
        </p:txBody>
      </p:sp>
      <p:pic>
        <p:nvPicPr>
          <p:cNvPr id="4" name="Immagine 3" descr="le musé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5406" y="2655498"/>
            <a:ext cx="7625953" cy="3336391"/>
          </a:xfrm>
          <a:prstGeom prst="rect">
            <a:avLst/>
          </a:prstGeom>
        </p:spPr>
      </p:pic>
    </p:spTree>
    <p:extLst>
      <p:ext uri="{BB962C8B-B14F-4D97-AF65-F5344CB8AC3E}">
        <p14:creationId xmlns:p14="http://schemas.microsoft.com/office/powerpoint/2010/main" val="22596605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Épithète</a:t>
            </a:r>
            <a:r>
              <a:rPr lang="it-IT" dirty="0"/>
              <a:t> </a:t>
            </a:r>
            <a:r>
              <a:rPr lang="it-IT" dirty="0" err="1"/>
              <a:t>détaché</a:t>
            </a:r>
            <a:r>
              <a:rPr lang="it-IT" dirty="0"/>
              <a:t> </a:t>
            </a:r>
            <a:r>
              <a:rPr lang="it-IT" dirty="0" err="1"/>
              <a:t>ou</a:t>
            </a:r>
            <a:r>
              <a:rPr lang="it-IT" dirty="0"/>
              <a:t> </a:t>
            </a:r>
            <a:r>
              <a:rPr lang="it-IT" dirty="0" err="1"/>
              <a:t>apposé</a:t>
            </a:r>
            <a:endParaRPr lang="it-IT" dirty="0"/>
          </a:p>
        </p:txBody>
      </p:sp>
      <p:sp>
        <p:nvSpPr>
          <p:cNvPr id="3" name="Segnaposto contenuto 2"/>
          <p:cNvSpPr>
            <a:spLocks noGrp="1"/>
          </p:cNvSpPr>
          <p:nvPr>
            <p:ph idx="1"/>
          </p:nvPr>
        </p:nvSpPr>
        <p:spPr/>
        <p:txBody>
          <a:bodyPr/>
          <a:lstStyle/>
          <a:p>
            <a:r>
              <a:rPr lang="fr-CA" dirty="0"/>
              <a:t>Précède ou suit le SN : à l’écrit signalé par des virgules</a:t>
            </a:r>
          </a:p>
          <a:p>
            <a:pPr lvl="1"/>
            <a:r>
              <a:rPr lang="fr-CA" i="1" dirty="0"/>
              <a:t>Pâle et muet, Didier regardait en direction du salon.</a:t>
            </a:r>
          </a:p>
          <a:p>
            <a:pPr lvl="1"/>
            <a:r>
              <a:rPr lang="fr-CA" i="1" dirty="0"/>
              <a:t>Je m’élançais vers ma mère, immobile près de la cheminée.</a:t>
            </a:r>
            <a:endParaRPr lang="fr-CA" dirty="0"/>
          </a:p>
          <a:p>
            <a:r>
              <a:rPr lang="fr-CA" dirty="0"/>
              <a:t>Ou peut être rejeté en fin de phrase:</a:t>
            </a:r>
          </a:p>
          <a:p>
            <a:pPr lvl="1"/>
            <a:r>
              <a:rPr lang="fr-CA" i="1" dirty="0"/>
              <a:t>Le petit garçon était blotti dans les bras de son père, muet de frayeur. </a:t>
            </a:r>
            <a:r>
              <a:rPr lang="fr-CA" dirty="0"/>
              <a:t>(ambiguë) </a:t>
            </a:r>
          </a:p>
          <a:p>
            <a:r>
              <a:rPr lang="fr-CA" dirty="0"/>
              <a:t>Très fréquent dans la presse: </a:t>
            </a:r>
          </a:p>
          <a:p>
            <a:pPr lvl="1"/>
            <a:r>
              <a:rPr lang="fr-FR" i="1" dirty="0"/>
              <a:t>Au lendemain de l’attaque qui a fait deux blessées à la mosquée de Bayonne, le procureur de la République de la ville, Marc Mariée, a partagé avec la presse les premiers éléments de l’enquête, mardi 29 octobre.</a:t>
            </a:r>
            <a:endParaRPr lang="it-IT" i="1" dirty="0"/>
          </a:p>
          <a:p>
            <a:pPr lvl="1"/>
            <a:endParaRPr lang="fr-CA" dirty="0"/>
          </a:p>
          <a:p>
            <a:pPr lvl="1"/>
            <a:r>
              <a:rPr lang="fr-CA" dirty="0"/>
              <a:t>&gt;limites de la représentation arborescente simplifiée</a:t>
            </a:r>
          </a:p>
        </p:txBody>
      </p:sp>
    </p:spTree>
    <p:extLst>
      <p:ext uri="{BB962C8B-B14F-4D97-AF65-F5344CB8AC3E}">
        <p14:creationId xmlns:p14="http://schemas.microsoft.com/office/powerpoint/2010/main" val="15377055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8096" y="585216"/>
            <a:ext cx="7290054" cy="1007610"/>
          </a:xfrm>
        </p:spPr>
        <p:txBody>
          <a:bodyPr/>
          <a:lstStyle/>
          <a:p>
            <a:r>
              <a:rPr lang="it-IT" dirty="0"/>
              <a:t>L’</a:t>
            </a:r>
            <a:r>
              <a:rPr lang="it-IT" dirty="0" err="1"/>
              <a:t>adjectif</a:t>
            </a:r>
            <a:r>
              <a:rPr lang="it-IT" dirty="0"/>
              <a:t> </a:t>
            </a:r>
            <a:r>
              <a:rPr lang="it-IT" dirty="0" err="1"/>
              <a:t>attribut</a:t>
            </a:r>
            <a:r>
              <a:rPr lang="it-IT" dirty="0"/>
              <a:t> </a:t>
            </a:r>
            <a:r>
              <a:rPr lang="it-IT" dirty="0" err="1"/>
              <a:t>du</a:t>
            </a:r>
            <a:r>
              <a:rPr lang="it-IT" dirty="0"/>
              <a:t> </a:t>
            </a:r>
            <a:r>
              <a:rPr lang="it-IT" dirty="0" err="1"/>
              <a:t>sujet</a:t>
            </a:r>
            <a:r>
              <a:rPr lang="it-IT" dirty="0"/>
              <a:t> (SV)</a:t>
            </a:r>
          </a:p>
        </p:txBody>
      </p:sp>
      <p:sp>
        <p:nvSpPr>
          <p:cNvPr id="3" name="Segnaposto contenuto 2"/>
          <p:cNvSpPr>
            <a:spLocks noGrp="1"/>
          </p:cNvSpPr>
          <p:nvPr>
            <p:ph idx="1"/>
          </p:nvPr>
        </p:nvSpPr>
        <p:spPr>
          <a:xfrm>
            <a:off x="221933" y="1868128"/>
            <a:ext cx="8273218" cy="4532671"/>
          </a:xfrm>
        </p:spPr>
        <p:txBody>
          <a:bodyPr>
            <a:normAutofit fontScale="92500" lnSpcReduction="10000"/>
          </a:bodyPr>
          <a:lstStyle/>
          <a:p>
            <a:r>
              <a:rPr lang="fr-CA" dirty="0"/>
              <a:t>Attribut du sujet avec les verbes copules/attributifs</a:t>
            </a:r>
          </a:p>
          <a:p>
            <a:pPr lvl="1"/>
            <a:r>
              <a:rPr lang="fr-CA" sz="2000" i="1" dirty="0"/>
              <a:t>La fin semble proche.</a:t>
            </a:r>
          </a:p>
          <a:p>
            <a:pPr lvl="1"/>
            <a:r>
              <a:rPr lang="fr-CA" sz="2000" i="1" dirty="0"/>
              <a:t>Le monde ne sera jamais parfait.</a:t>
            </a:r>
          </a:p>
          <a:p>
            <a:pPr lvl="1"/>
            <a:r>
              <a:rPr lang="fr-CA" sz="2000" i="1" dirty="0"/>
              <a:t>L’aubergiste a l’air indécis.</a:t>
            </a:r>
          </a:p>
          <a:p>
            <a:pPr lvl="8"/>
            <a:r>
              <a:rPr lang="fr-CA" sz="2000" dirty="0"/>
              <a:t>Supprimable? &gt;obligatoire</a:t>
            </a:r>
          </a:p>
          <a:p>
            <a:r>
              <a:rPr lang="fr-CA" dirty="0"/>
              <a:t>Attribut du sujet de verbes “</a:t>
            </a:r>
            <a:r>
              <a:rPr lang="fr-CA" dirty="0" err="1"/>
              <a:t>occasionellement</a:t>
            </a:r>
            <a:r>
              <a:rPr lang="fr-CA" dirty="0"/>
              <a:t> attributifs”</a:t>
            </a:r>
          </a:p>
          <a:p>
            <a:pPr lvl="1"/>
            <a:r>
              <a:rPr lang="fr-CA" sz="2000" i="1" dirty="0"/>
              <a:t>Pierre est rentré ivre à la maison</a:t>
            </a:r>
            <a:r>
              <a:rPr lang="fr-CA" sz="2000" dirty="0"/>
              <a:t> (Il était ivre)</a:t>
            </a:r>
          </a:p>
          <a:p>
            <a:pPr lvl="1"/>
            <a:r>
              <a:rPr lang="fr-CA" sz="2000" i="1" dirty="0"/>
              <a:t>Je suis sorti pensif, replongé dans mes années d’adolescence. </a:t>
            </a:r>
            <a:r>
              <a:rPr lang="fr-CA" sz="2000" dirty="0"/>
              <a:t> (Je suis pensif)</a:t>
            </a:r>
            <a:endParaRPr lang="fr-CA" sz="2000" i="1" dirty="0"/>
          </a:p>
          <a:p>
            <a:pPr lvl="1"/>
            <a:r>
              <a:rPr lang="fr-CA" sz="2000" i="1" dirty="0"/>
              <a:t>Il est mort apaisé. </a:t>
            </a:r>
            <a:r>
              <a:rPr lang="fr-CA" sz="2000" dirty="0"/>
              <a:t>(il était apaisé quand il est mort)</a:t>
            </a:r>
          </a:p>
          <a:p>
            <a:pPr lvl="1"/>
            <a:r>
              <a:rPr lang="fr-CA" sz="2000" i="1" dirty="0"/>
              <a:t>Il vécurent heureux et eurent beaucoup d’enfants</a:t>
            </a:r>
          </a:p>
          <a:p>
            <a:pPr lvl="3"/>
            <a:r>
              <a:rPr lang="fr-CA" sz="2000" dirty="0"/>
              <a:t>Supprimable? &gt; facultatif</a:t>
            </a:r>
          </a:p>
          <a:p>
            <a:pPr lvl="3"/>
            <a:endParaRPr lang="fr-CA" sz="2000" dirty="0"/>
          </a:p>
          <a:p>
            <a:pPr marL="128019" lvl="1" indent="0">
              <a:buNone/>
            </a:pPr>
            <a:r>
              <a:rPr lang="fr-CA" sz="2000" dirty="0"/>
              <a:t>Décrit l’état du référent au moment de l’action de verbes transitifs/intransitifs</a:t>
            </a:r>
          </a:p>
          <a:p>
            <a:pPr lvl="2"/>
            <a:r>
              <a:rPr lang="fr-CA" sz="2000" dirty="0"/>
              <a:t>Portée de la négation : Pierre n’est pas rentré ivre.</a:t>
            </a:r>
          </a:p>
          <a:p>
            <a:pPr marL="777240" lvl="2" indent="0">
              <a:buNone/>
            </a:pPr>
            <a:endParaRPr lang="fr-CA" sz="1200" dirty="0"/>
          </a:p>
        </p:txBody>
      </p:sp>
    </p:spTree>
    <p:extLst>
      <p:ext uri="{BB962C8B-B14F-4D97-AF65-F5344CB8AC3E}">
        <p14:creationId xmlns:p14="http://schemas.microsoft.com/office/powerpoint/2010/main" val="2285162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8096" y="585216"/>
            <a:ext cx="7290054" cy="1158743"/>
          </a:xfrm>
        </p:spPr>
        <p:txBody>
          <a:bodyPr/>
          <a:lstStyle/>
          <a:p>
            <a:r>
              <a:rPr lang="it-IT" dirty="0" err="1"/>
              <a:t>autres</a:t>
            </a:r>
            <a:r>
              <a:rPr lang="it-IT" dirty="0"/>
              <a:t> </a:t>
            </a:r>
            <a:r>
              <a:rPr lang="it-IT" dirty="0" err="1"/>
              <a:t>constituants</a:t>
            </a:r>
            <a:r>
              <a:rPr lang="it-IT" dirty="0"/>
              <a:t> </a:t>
            </a:r>
            <a:r>
              <a:rPr lang="it-IT" dirty="0" err="1"/>
              <a:t>du</a:t>
            </a:r>
            <a:r>
              <a:rPr lang="it-IT" dirty="0"/>
              <a:t> SN</a:t>
            </a:r>
          </a:p>
        </p:txBody>
      </p:sp>
      <p:sp>
        <p:nvSpPr>
          <p:cNvPr id="3" name="Segnaposto contenuto 2"/>
          <p:cNvSpPr>
            <a:spLocks noGrp="1"/>
          </p:cNvSpPr>
          <p:nvPr>
            <p:ph idx="1"/>
          </p:nvPr>
        </p:nvSpPr>
        <p:spPr>
          <a:xfrm>
            <a:off x="656774" y="1883004"/>
            <a:ext cx="7830452" cy="4800600"/>
          </a:xfrm>
        </p:spPr>
        <p:txBody>
          <a:bodyPr>
            <a:normAutofit lnSpcReduction="10000"/>
          </a:bodyPr>
          <a:lstStyle/>
          <a:p>
            <a:r>
              <a:rPr lang="it-IT" sz="3000" dirty="0"/>
              <a:t>Le SN </a:t>
            </a:r>
            <a:r>
              <a:rPr lang="it-IT" sz="3000" dirty="0" err="1"/>
              <a:t>minimal</a:t>
            </a:r>
            <a:r>
              <a:rPr lang="it-IT" sz="3000" dirty="0"/>
              <a:t> :   SN =&gt; D + N</a:t>
            </a:r>
          </a:p>
          <a:p>
            <a:r>
              <a:rPr lang="it-IT" sz="3000" dirty="0"/>
              <a:t> D’</a:t>
            </a:r>
            <a:r>
              <a:rPr lang="it-IT" sz="3000" dirty="0" err="1"/>
              <a:t>autres</a:t>
            </a:r>
            <a:r>
              <a:rPr lang="it-IT" sz="3000" dirty="0"/>
              <a:t> </a:t>
            </a:r>
            <a:r>
              <a:rPr lang="it-IT" sz="3000" dirty="0" err="1"/>
              <a:t>éléments</a:t>
            </a:r>
            <a:r>
              <a:rPr lang="it-IT" sz="3000" dirty="0"/>
              <a:t> </a:t>
            </a:r>
            <a:r>
              <a:rPr lang="it-IT" sz="3000" dirty="0" err="1"/>
              <a:t>facultatifs</a:t>
            </a:r>
            <a:r>
              <a:rPr lang="it-IT" sz="3000" dirty="0"/>
              <a:t> et </a:t>
            </a:r>
            <a:r>
              <a:rPr lang="it-IT" sz="3000" b="1" dirty="0" err="1"/>
              <a:t>cummulables</a:t>
            </a:r>
            <a:r>
              <a:rPr lang="it-IT" sz="3000" dirty="0"/>
              <a:t> </a:t>
            </a:r>
            <a:r>
              <a:rPr lang="it-IT" sz="3000" dirty="0" err="1"/>
              <a:t>dans</a:t>
            </a:r>
            <a:r>
              <a:rPr lang="it-IT" sz="3000" dirty="0"/>
              <a:t> le SN:</a:t>
            </a:r>
          </a:p>
          <a:p>
            <a:pPr lvl="3"/>
            <a:r>
              <a:rPr lang="it-IT" sz="2800" dirty="0" err="1"/>
              <a:t>Des</a:t>
            </a:r>
            <a:r>
              <a:rPr lang="it-IT" sz="2800" dirty="0"/>
              <a:t> SA</a:t>
            </a:r>
          </a:p>
          <a:p>
            <a:pPr lvl="3"/>
            <a:r>
              <a:rPr lang="it-IT" sz="2800" dirty="0" err="1"/>
              <a:t>Des</a:t>
            </a:r>
            <a:r>
              <a:rPr lang="it-IT" sz="2800" dirty="0"/>
              <a:t> SP</a:t>
            </a:r>
          </a:p>
          <a:p>
            <a:pPr lvl="3"/>
            <a:r>
              <a:rPr lang="it-IT" sz="2800" dirty="0" err="1"/>
              <a:t>Des</a:t>
            </a:r>
            <a:r>
              <a:rPr lang="it-IT" sz="2800" dirty="0"/>
              <a:t> </a:t>
            </a:r>
            <a:r>
              <a:rPr lang="it-IT" sz="2800" dirty="0" err="1"/>
              <a:t>subordonnées</a:t>
            </a:r>
            <a:r>
              <a:rPr lang="it-IT" sz="2800" dirty="0"/>
              <a:t> </a:t>
            </a:r>
            <a:r>
              <a:rPr lang="it-IT" sz="2800" dirty="0" err="1"/>
              <a:t>relatives</a:t>
            </a:r>
            <a:endParaRPr lang="it-IT" sz="2800" dirty="0"/>
          </a:p>
          <a:p>
            <a:pPr lvl="3"/>
            <a:r>
              <a:rPr lang="it-IT" sz="2800" dirty="0"/>
              <a:t>(</a:t>
            </a:r>
            <a:r>
              <a:rPr lang="it-IT" sz="2800" dirty="0" err="1"/>
              <a:t>Des</a:t>
            </a:r>
            <a:r>
              <a:rPr lang="it-IT" sz="2800" dirty="0"/>
              <a:t> </a:t>
            </a:r>
            <a:r>
              <a:rPr lang="it-IT" sz="2800" dirty="0" err="1"/>
              <a:t>subordonnées</a:t>
            </a:r>
            <a:r>
              <a:rPr lang="it-IT" sz="2800" dirty="0"/>
              <a:t> </a:t>
            </a:r>
            <a:r>
              <a:rPr lang="it-IT" sz="2800" dirty="0" err="1"/>
              <a:t>complétives</a:t>
            </a:r>
            <a:r>
              <a:rPr lang="it-IT" sz="2800" dirty="0"/>
              <a:t>)</a:t>
            </a:r>
          </a:p>
          <a:p>
            <a:pPr lvl="3"/>
            <a:r>
              <a:rPr lang="it-IT" sz="2800" dirty="0"/>
              <a:t>(</a:t>
            </a:r>
            <a:r>
              <a:rPr lang="it-IT" sz="2800" dirty="0" err="1"/>
              <a:t>des</a:t>
            </a:r>
            <a:r>
              <a:rPr lang="it-IT" sz="2800" dirty="0"/>
              <a:t> </a:t>
            </a:r>
            <a:r>
              <a:rPr lang="it-IT" sz="2800" dirty="0" err="1"/>
              <a:t>participiales</a:t>
            </a:r>
            <a:r>
              <a:rPr lang="it-IT" sz="2800" dirty="0"/>
              <a:t>)</a:t>
            </a:r>
          </a:p>
          <a:p>
            <a:pPr marL="457203" lvl="3" indent="0">
              <a:buNone/>
            </a:pPr>
            <a:endParaRPr lang="it-IT" sz="2800" dirty="0"/>
          </a:p>
          <a:p>
            <a:r>
              <a:rPr lang="it-IT" sz="3600" dirty="0"/>
              <a:t>SN </a:t>
            </a:r>
            <a:r>
              <a:rPr lang="it-IT" sz="2800" dirty="0">
                <a:sym typeface="Wingdings"/>
              </a:rPr>
              <a:t> </a:t>
            </a:r>
            <a:r>
              <a:rPr lang="it-IT" sz="3600" dirty="0">
                <a:sym typeface="Wingdings"/>
              </a:rPr>
              <a:t>D + </a:t>
            </a:r>
            <a:r>
              <a:rPr lang="it-IT" sz="3600" dirty="0" err="1">
                <a:sym typeface="Wingdings"/>
              </a:rPr>
              <a:t>N</a:t>
            </a:r>
            <a:r>
              <a:rPr lang="it-IT" sz="3600" dirty="0">
                <a:sym typeface="Wingdings"/>
              </a:rPr>
              <a:t> (+ SA) (+ SP) (+ Sub)</a:t>
            </a:r>
            <a:endParaRPr lang="it-IT" sz="3600" dirty="0"/>
          </a:p>
        </p:txBody>
      </p:sp>
    </p:spTree>
    <p:extLst>
      <p:ext uri="{BB962C8B-B14F-4D97-AF65-F5344CB8AC3E}">
        <p14:creationId xmlns:p14="http://schemas.microsoft.com/office/powerpoint/2010/main" val="3760648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Représentation</a:t>
            </a:r>
            <a:r>
              <a:rPr lang="it-IT" dirty="0"/>
              <a:t> </a:t>
            </a:r>
            <a:r>
              <a:rPr lang="it-IT" dirty="0" err="1"/>
              <a:t>graphique</a:t>
            </a:r>
            <a:endParaRPr lang="it-IT" dirty="0"/>
          </a:p>
        </p:txBody>
      </p:sp>
      <p:sp>
        <p:nvSpPr>
          <p:cNvPr id="3" name="Segnaposto contenuto 2"/>
          <p:cNvSpPr>
            <a:spLocks noGrp="1"/>
          </p:cNvSpPr>
          <p:nvPr>
            <p:ph idx="1"/>
          </p:nvPr>
        </p:nvSpPr>
        <p:spPr/>
        <p:txBody>
          <a:bodyPr/>
          <a:lstStyle/>
          <a:p>
            <a:r>
              <a:rPr lang="it-IT" dirty="0"/>
              <a:t>Marie </a:t>
            </a:r>
            <a:r>
              <a:rPr lang="it-IT" dirty="0" err="1"/>
              <a:t>était</a:t>
            </a:r>
            <a:r>
              <a:rPr lang="it-IT" dirty="0"/>
              <a:t> </a:t>
            </a:r>
            <a:r>
              <a:rPr lang="it-IT" dirty="0" err="1"/>
              <a:t>douce</a:t>
            </a:r>
            <a:r>
              <a:rPr lang="it-IT" dirty="0"/>
              <a:t> </a:t>
            </a:r>
            <a:r>
              <a:rPr lang="it-IT" dirty="0" err="1"/>
              <a:t>comme</a:t>
            </a:r>
            <a:r>
              <a:rPr lang="it-IT" dirty="0"/>
              <a:t> un </a:t>
            </a:r>
            <a:r>
              <a:rPr lang="it-IT" dirty="0" err="1"/>
              <a:t>mouton</a:t>
            </a:r>
            <a:endParaRPr lang="it-IT" dirty="0"/>
          </a:p>
          <a:p>
            <a:endParaRPr lang="it-IT" dirty="0"/>
          </a:p>
          <a:p>
            <a:pPr marL="114300" indent="0">
              <a:buNone/>
            </a:pPr>
            <a:endParaRPr lang="it-IT" dirty="0"/>
          </a:p>
          <a:p>
            <a:endParaRPr lang="it-IT" dirty="0"/>
          </a:p>
        </p:txBody>
      </p:sp>
      <p:pic>
        <p:nvPicPr>
          <p:cNvPr id="4" name="Immagine 3" descr="douce comme un mout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6089" y="2435268"/>
            <a:ext cx="6929281" cy="3673283"/>
          </a:xfrm>
          <a:prstGeom prst="rect">
            <a:avLst/>
          </a:prstGeom>
        </p:spPr>
      </p:pic>
    </p:spTree>
    <p:extLst>
      <p:ext uri="{BB962C8B-B14F-4D97-AF65-F5344CB8AC3E}">
        <p14:creationId xmlns:p14="http://schemas.microsoft.com/office/powerpoint/2010/main" val="34386308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fr-CA" dirty="0"/>
              <a:t>L’adjectif attribut de l’objet (SV)</a:t>
            </a:r>
          </a:p>
        </p:txBody>
      </p:sp>
      <p:sp>
        <p:nvSpPr>
          <p:cNvPr id="3" name="Segnaposto contenuto 2"/>
          <p:cNvSpPr>
            <a:spLocks noGrp="1"/>
          </p:cNvSpPr>
          <p:nvPr>
            <p:ph idx="1"/>
          </p:nvPr>
        </p:nvSpPr>
        <p:spPr>
          <a:xfrm>
            <a:off x="221933" y="1915885"/>
            <a:ext cx="8273217" cy="4803413"/>
          </a:xfrm>
        </p:spPr>
        <p:txBody>
          <a:bodyPr>
            <a:normAutofit/>
          </a:bodyPr>
          <a:lstStyle/>
          <a:p>
            <a:pPr marL="0" indent="0">
              <a:buNone/>
            </a:pPr>
            <a:endParaRPr lang="fr-CA" dirty="0"/>
          </a:p>
          <a:p>
            <a:r>
              <a:rPr lang="fr-CA" dirty="0"/>
              <a:t>Avec des verbes causatifs </a:t>
            </a:r>
            <a:r>
              <a:rPr lang="fr-CA" i="1" dirty="0"/>
              <a:t>(laisser, rendre, faire</a:t>
            </a:r>
            <a:r>
              <a:rPr lang="fr-CA" dirty="0"/>
              <a:t>)</a:t>
            </a:r>
          </a:p>
          <a:p>
            <a:pPr lvl="1"/>
            <a:r>
              <a:rPr lang="fr-CA" i="1" dirty="0"/>
              <a:t>Les invités ont laissé </a:t>
            </a:r>
            <a:r>
              <a:rPr lang="fr-CA" b="1" i="1" dirty="0"/>
              <a:t>l’appartemen</a:t>
            </a:r>
            <a:r>
              <a:rPr lang="fr-CA" i="1" dirty="0"/>
              <a:t>t </a:t>
            </a:r>
            <a:r>
              <a:rPr lang="fr-CA" i="1" u="sng" dirty="0"/>
              <a:t>très propre</a:t>
            </a:r>
            <a:r>
              <a:rPr lang="fr-CA" i="1" dirty="0"/>
              <a:t>.</a:t>
            </a:r>
          </a:p>
          <a:p>
            <a:pPr lvl="1"/>
            <a:r>
              <a:rPr lang="fr-CA" dirty="0"/>
              <a:t> &gt; Les invités </a:t>
            </a:r>
            <a:r>
              <a:rPr lang="fr-CA" b="1" dirty="0"/>
              <a:t>l’</a:t>
            </a:r>
            <a:r>
              <a:rPr lang="fr-CA" dirty="0"/>
              <a:t>ont laissé </a:t>
            </a:r>
            <a:r>
              <a:rPr lang="fr-CA" u="sng" dirty="0"/>
              <a:t>très propre</a:t>
            </a:r>
          </a:p>
          <a:p>
            <a:pPr lvl="1"/>
            <a:r>
              <a:rPr lang="fr-CA" i="1" dirty="0"/>
              <a:t>Richard rend sa mère nerveuse.</a:t>
            </a:r>
          </a:p>
          <a:p>
            <a:pPr marL="777240" lvl="2" indent="0">
              <a:buNone/>
            </a:pPr>
            <a:r>
              <a:rPr lang="fr-CA" dirty="0"/>
              <a:t>&gt;Fait que sa mère est nerveuse</a:t>
            </a:r>
          </a:p>
          <a:p>
            <a:pPr marL="777240" lvl="2" indent="0">
              <a:buNone/>
            </a:pPr>
            <a:endParaRPr lang="fr-CA" dirty="0"/>
          </a:p>
          <a:p>
            <a:r>
              <a:rPr lang="fr-CA" dirty="0"/>
              <a:t> Avec des verbes d’appréciation (trouver, penser, croire, estimer, dire…)</a:t>
            </a:r>
          </a:p>
          <a:p>
            <a:pPr lvl="1"/>
            <a:r>
              <a:rPr lang="fr-CA" i="1" dirty="0"/>
              <a:t>Thomas a trouvé son ami nerveux.</a:t>
            </a:r>
          </a:p>
          <a:p>
            <a:pPr marL="777240" lvl="2" indent="0">
              <a:buNone/>
            </a:pPr>
            <a:r>
              <a:rPr lang="fr-CA" dirty="0"/>
              <a:t>&gt;Thomas trouve que son ami est nerveux</a:t>
            </a:r>
          </a:p>
          <a:p>
            <a:pPr marL="777240" lvl="2" indent="0">
              <a:buNone/>
            </a:pPr>
            <a:r>
              <a:rPr lang="fr-CA" dirty="0"/>
              <a:t>		&gt; obligatoire</a:t>
            </a:r>
          </a:p>
          <a:p>
            <a:pPr lvl="1"/>
            <a:r>
              <a:rPr lang="fr-CA" dirty="0"/>
              <a:t>Thomas juge Marlène peu compétente.</a:t>
            </a:r>
          </a:p>
          <a:p>
            <a:pPr marL="777240" lvl="2" indent="0">
              <a:buNone/>
            </a:pPr>
            <a:endParaRPr lang="fr-CA" dirty="0"/>
          </a:p>
          <a:p>
            <a:pPr lvl="1"/>
            <a:r>
              <a:rPr lang="fr-CA" dirty="0"/>
              <a:t>Heureusement, il restait un peu de thé. Je </a:t>
            </a:r>
            <a:r>
              <a:rPr lang="fr-CA" b="1" dirty="0"/>
              <a:t>l</a:t>
            </a:r>
            <a:r>
              <a:rPr lang="fr-CA" dirty="0"/>
              <a:t>’ai bu </a:t>
            </a:r>
            <a:r>
              <a:rPr lang="fr-CA" b="1" dirty="0"/>
              <a:t>très chaud </a:t>
            </a:r>
            <a:r>
              <a:rPr lang="fr-CA" dirty="0"/>
              <a:t>et </a:t>
            </a:r>
            <a:r>
              <a:rPr lang="fr-CA" b="1" dirty="0"/>
              <a:t>très sucré</a:t>
            </a:r>
            <a:r>
              <a:rPr lang="fr-CA" dirty="0"/>
              <a:t>.</a:t>
            </a:r>
          </a:p>
          <a:p>
            <a:pPr marL="777240" lvl="2" indent="0">
              <a:buNone/>
            </a:pPr>
            <a:endParaRPr lang="fr-CA" dirty="0"/>
          </a:p>
          <a:p>
            <a:pPr marL="777240" lvl="2" indent="0">
              <a:buNone/>
            </a:pPr>
            <a:r>
              <a:rPr lang="fr-CA" dirty="0"/>
              <a:t>Phrases ambigües :Ma mère a trouvé ce chat très mignon.</a:t>
            </a:r>
          </a:p>
          <a:p>
            <a:pPr marL="777240" lvl="2" indent="0">
              <a:buNone/>
            </a:pPr>
            <a:endParaRPr lang="fr-CA" dirty="0"/>
          </a:p>
          <a:p>
            <a:pPr marL="777240" lvl="2" indent="0">
              <a:buNone/>
            </a:pPr>
            <a:endParaRPr lang="fr-CA" dirty="0"/>
          </a:p>
          <a:p>
            <a:pPr marL="777240" lvl="2" indent="0">
              <a:buNone/>
            </a:pPr>
            <a:endParaRPr lang="fr-CA" dirty="0"/>
          </a:p>
          <a:p>
            <a:pPr marL="777240" lvl="2" indent="0">
              <a:buNone/>
            </a:pPr>
            <a:endParaRPr lang="fr-CA" dirty="0"/>
          </a:p>
          <a:p>
            <a:pPr marL="777240" lvl="2" indent="0">
              <a:buNone/>
            </a:pPr>
            <a:endParaRPr lang="fr-CA" dirty="0"/>
          </a:p>
        </p:txBody>
      </p:sp>
    </p:spTree>
    <p:extLst>
      <p:ext uri="{BB962C8B-B14F-4D97-AF65-F5344CB8AC3E}">
        <p14:creationId xmlns:p14="http://schemas.microsoft.com/office/powerpoint/2010/main" val="2393864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Représentation</a:t>
            </a:r>
            <a:r>
              <a:rPr lang="it-IT" dirty="0"/>
              <a:t> </a:t>
            </a:r>
            <a:r>
              <a:rPr lang="it-IT" dirty="0" err="1"/>
              <a:t>graphique</a:t>
            </a:r>
            <a:endParaRPr lang="it-IT" dirty="0"/>
          </a:p>
        </p:txBody>
      </p:sp>
      <p:sp>
        <p:nvSpPr>
          <p:cNvPr id="3" name="Segnaposto contenuto 2"/>
          <p:cNvSpPr>
            <a:spLocks noGrp="1"/>
          </p:cNvSpPr>
          <p:nvPr>
            <p:ph idx="1"/>
          </p:nvPr>
        </p:nvSpPr>
        <p:spPr/>
        <p:txBody>
          <a:bodyPr/>
          <a:lstStyle/>
          <a:p>
            <a:r>
              <a:rPr lang="it-IT" dirty="0"/>
              <a:t>Richard </a:t>
            </a:r>
            <a:r>
              <a:rPr lang="it-IT" dirty="0" err="1"/>
              <a:t>rend</a:t>
            </a:r>
            <a:r>
              <a:rPr lang="it-IT" dirty="0"/>
              <a:t> sa </a:t>
            </a:r>
            <a:r>
              <a:rPr lang="it-IT" dirty="0" err="1"/>
              <a:t>mère</a:t>
            </a:r>
            <a:r>
              <a:rPr lang="it-IT" dirty="0"/>
              <a:t> </a:t>
            </a:r>
            <a:r>
              <a:rPr lang="it-IT" dirty="0" err="1"/>
              <a:t>nerveuse</a:t>
            </a:r>
            <a:endParaRPr lang="it-IT" dirty="0"/>
          </a:p>
          <a:p>
            <a:endParaRPr lang="it-IT" dirty="0"/>
          </a:p>
        </p:txBody>
      </p:sp>
      <p:pic>
        <p:nvPicPr>
          <p:cNvPr id="4" name="Immagine 3" descr="Richar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6457" y="2612709"/>
            <a:ext cx="5377483" cy="3338822"/>
          </a:xfrm>
          <a:prstGeom prst="rect">
            <a:avLst/>
          </a:prstGeom>
        </p:spPr>
      </p:pic>
    </p:spTree>
    <p:extLst>
      <p:ext uri="{BB962C8B-B14F-4D97-AF65-F5344CB8AC3E}">
        <p14:creationId xmlns:p14="http://schemas.microsoft.com/office/powerpoint/2010/main" val="4787647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marL="342900" lvl="1" algn="ctr">
              <a:buClr>
                <a:schemeClr val="accent1"/>
              </a:buClr>
            </a:pPr>
            <a:r>
              <a:rPr lang="it-IT" sz="4600" kern="1200" spc="-100" dirty="0" err="1">
                <a:solidFill>
                  <a:schemeClr val="tx2"/>
                </a:solidFill>
                <a:latin typeface="+mj-lt"/>
                <a:ea typeface="+mj-ea"/>
                <a:cs typeface="+mj-cs"/>
              </a:rPr>
              <a:t>Ambiguité</a:t>
            </a:r>
            <a:r>
              <a:rPr lang="it-IT" sz="2000" dirty="0">
                <a:latin typeface="+mj-lt"/>
              </a:rPr>
              <a:t> </a:t>
            </a:r>
            <a:r>
              <a:rPr lang="it-IT" sz="4600" kern="1200" spc="-100" dirty="0" err="1">
                <a:solidFill>
                  <a:schemeClr val="tx2"/>
                </a:solidFill>
                <a:latin typeface="+mj-lt"/>
                <a:ea typeface="+mj-ea"/>
                <a:cs typeface="+mj-cs"/>
              </a:rPr>
              <a:t>syntaxique</a:t>
            </a:r>
            <a:r>
              <a:rPr lang="it-IT" sz="4600" kern="1200" spc="-100" dirty="0">
                <a:solidFill>
                  <a:schemeClr val="tx2"/>
                </a:solidFill>
                <a:latin typeface="+mj-lt"/>
                <a:ea typeface="+mj-ea"/>
                <a:cs typeface="+mj-cs"/>
              </a:rPr>
              <a:t> </a:t>
            </a:r>
            <a:br>
              <a:rPr lang="it-IT" sz="4600" kern="1200" spc="-100" dirty="0">
                <a:solidFill>
                  <a:schemeClr val="tx2"/>
                </a:solidFill>
                <a:latin typeface="+mj-lt"/>
                <a:ea typeface="+mj-ea"/>
                <a:cs typeface="+mj-cs"/>
              </a:rPr>
            </a:br>
            <a:r>
              <a:rPr lang="it-IT" sz="2000" i="1" dirty="0">
                <a:latin typeface="+mj-lt"/>
              </a:rPr>
              <a:t>Ma </a:t>
            </a:r>
            <a:r>
              <a:rPr lang="it-IT" sz="2000" i="1" dirty="0" err="1">
                <a:latin typeface="+mj-lt"/>
              </a:rPr>
              <a:t>mère</a:t>
            </a:r>
            <a:r>
              <a:rPr lang="it-IT" sz="2000" i="1" dirty="0">
                <a:latin typeface="+mj-lt"/>
              </a:rPr>
              <a:t> a </a:t>
            </a:r>
            <a:r>
              <a:rPr lang="it-IT" sz="2000" i="1" dirty="0" err="1">
                <a:latin typeface="+mj-lt"/>
              </a:rPr>
              <a:t>trouvé</a:t>
            </a:r>
            <a:r>
              <a:rPr lang="it-IT" sz="2000" i="1" dirty="0">
                <a:latin typeface="+mj-lt"/>
              </a:rPr>
              <a:t> ce chat </a:t>
            </a:r>
            <a:r>
              <a:rPr lang="it-IT" sz="2000" i="1" dirty="0" err="1">
                <a:latin typeface="+mj-lt"/>
              </a:rPr>
              <a:t>très</a:t>
            </a:r>
            <a:r>
              <a:rPr lang="it-IT" sz="2000" i="1" dirty="0">
                <a:latin typeface="+mj-lt"/>
              </a:rPr>
              <a:t> mignon</a:t>
            </a:r>
          </a:p>
        </p:txBody>
      </p:sp>
      <p:sp>
        <p:nvSpPr>
          <p:cNvPr id="4" name="Segnaposto testo 3"/>
          <p:cNvSpPr>
            <a:spLocks noGrp="1"/>
          </p:cNvSpPr>
          <p:nvPr>
            <p:ph type="body" idx="1"/>
          </p:nvPr>
        </p:nvSpPr>
        <p:spPr>
          <a:xfrm>
            <a:off x="371577" y="2008453"/>
            <a:ext cx="3657600" cy="639762"/>
          </a:xfrm>
        </p:spPr>
        <p:txBody>
          <a:bodyPr/>
          <a:lstStyle/>
          <a:p>
            <a:r>
              <a:rPr lang="it-IT" dirty="0" err="1"/>
              <a:t>Adjectif</a:t>
            </a:r>
            <a:r>
              <a:rPr lang="it-IT" dirty="0"/>
              <a:t> </a:t>
            </a:r>
            <a:r>
              <a:rPr lang="it-IT" dirty="0" err="1"/>
              <a:t>épithète</a:t>
            </a:r>
            <a:endParaRPr lang="it-IT" dirty="0"/>
          </a:p>
        </p:txBody>
      </p:sp>
      <p:pic>
        <p:nvPicPr>
          <p:cNvPr id="8" name="Segnaposto contenuto 7" descr="Ma mère 1.png"/>
          <p:cNvPicPr>
            <a:picLocks noGrp="1" noChangeAspect="1"/>
          </p:cNvPicPr>
          <p:nvPr>
            <p:ph sz="half" idx="2"/>
          </p:nvPr>
        </p:nvPicPr>
        <p:blipFill rotWithShape="1">
          <a:blip r:embed="rId2">
            <a:extLst>
              <a:ext uri="{28A0092B-C50C-407E-A947-70E740481C1C}">
                <a14:useLocalDpi xmlns:a14="http://schemas.microsoft.com/office/drawing/2010/main" val="0"/>
              </a:ext>
            </a:extLst>
          </a:blip>
          <a:stretch/>
        </p:blipFill>
        <p:spPr>
          <a:xfrm>
            <a:off x="371577" y="2571835"/>
            <a:ext cx="4279081" cy="4286165"/>
          </a:xfrm>
        </p:spPr>
      </p:pic>
      <p:sp>
        <p:nvSpPr>
          <p:cNvPr id="6" name="Segnaposto testo 5"/>
          <p:cNvSpPr>
            <a:spLocks noGrp="1"/>
          </p:cNvSpPr>
          <p:nvPr>
            <p:ph type="body" sz="quarter" idx="3"/>
          </p:nvPr>
        </p:nvSpPr>
        <p:spPr>
          <a:xfrm>
            <a:off x="4522839" y="1970263"/>
            <a:ext cx="3657600" cy="639762"/>
          </a:xfrm>
        </p:spPr>
        <p:txBody>
          <a:bodyPr/>
          <a:lstStyle/>
          <a:p>
            <a:r>
              <a:rPr lang="it-IT" dirty="0" err="1"/>
              <a:t>Adjectif</a:t>
            </a:r>
            <a:r>
              <a:rPr lang="it-IT" dirty="0"/>
              <a:t> </a:t>
            </a:r>
            <a:r>
              <a:rPr lang="it-IT" dirty="0" err="1"/>
              <a:t>attribut</a:t>
            </a:r>
            <a:r>
              <a:rPr lang="it-IT" dirty="0"/>
              <a:t> </a:t>
            </a:r>
            <a:r>
              <a:rPr lang="it-IT" dirty="0" err="1"/>
              <a:t>du</a:t>
            </a:r>
            <a:r>
              <a:rPr lang="it-IT" dirty="0"/>
              <a:t> COD</a:t>
            </a:r>
          </a:p>
        </p:txBody>
      </p:sp>
      <p:pic>
        <p:nvPicPr>
          <p:cNvPr id="9" name="Segnaposto contenuto 8" descr="ma mère2.png"/>
          <p:cNvPicPr>
            <a:picLocks noGrp="1" noChangeAspect="1"/>
          </p:cNvPicPr>
          <p:nvPr>
            <p:ph sz="quarter" idx="4"/>
          </p:nvPr>
        </p:nvPicPr>
        <p:blipFill rotWithShape="1">
          <a:blip r:embed="rId3">
            <a:extLst>
              <a:ext uri="{28A0092B-C50C-407E-A947-70E740481C1C}">
                <a14:useLocalDpi xmlns:a14="http://schemas.microsoft.com/office/drawing/2010/main" val="0"/>
              </a:ext>
            </a:extLst>
          </a:blip>
          <a:stretch/>
        </p:blipFill>
        <p:spPr>
          <a:xfrm>
            <a:off x="4419600" y="2691401"/>
            <a:ext cx="3552825" cy="2845739"/>
          </a:xfrm>
        </p:spPr>
      </p:pic>
    </p:spTree>
    <p:extLst>
      <p:ext uri="{BB962C8B-B14F-4D97-AF65-F5344CB8AC3E}">
        <p14:creationId xmlns:p14="http://schemas.microsoft.com/office/powerpoint/2010/main" val="24992907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Exercice</a:t>
            </a:r>
            <a:endParaRPr lang="it-IT" dirty="0"/>
          </a:p>
        </p:txBody>
      </p:sp>
      <p:pic>
        <p:nvPicPr>
          <p:cNvPr id="4" name="Segnaposto contenuto 3"/>
          <p:cNvPicPr>
            <a:picLocks noGrp="1"/>
          </p:cNvPicPr>
          <p:nvPr>
            <p:ph idx="1"/>
          </p:nvPr>
        </p:nvPicPr>
        <p:blipFill>
          <a:blip r:embed="rId2">
            <a:extLst>
              <a:ext uri="{28A0092B-C50C-407E-A947-70E740481C1C}">
                <a14:useLocalDpi xmlns:a14="http://schemas.microsoft.com/office/drawing/2010/main" val="0"/>
              </a:ext>
            </a:extLst>
          </a:blip>
          <a:srcRect t="4336" b="4336"/>
          <a:stretch>
            <a:fillRect/>
          </a:stretch>
        </p:blipFill>
        <p:spPr bwMode="auto">
          <a:xfrm>
            <a:off x="768096" y="1600200"/>
            <a:ext cx="7620000" cy="4717207"/>
          </a:xfrm>
          <a:prstGeom prst="rect">
            <a:avLst/>
          </a:prstGeom>
          <a:solidFill>
            <a:srgbClr val="9CBEBD"/>
          </a:solidFill>
          <a:ln>
            <a:solidFill>
              <a:srgbClr val="A9A57C"/>
            </a:solidFill>
          </a:ln>
        </p:spPr>
      </p:pic>
      <p:sp>
        <p:nvSpPr>
          <p:cNvPr id="3" name="Rettangolo 2"/>
          <p:cNvSpPr/>
          <p:nvPr/>
        </p:nvSpPr>
        <p:spPr>
          <a:xfrm>
            <a:off x="8082105" y="1609502"/>
            <a:ext cx="875408" cy="197264"/>
          </a:xfrm>
          <a:prstGeom prst="rect">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7491391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943897" y="2625213"/>
            <a:ext cx="7551174" cy="3293805"/>
          </a:xfrm>
          <a:prstGeom prst="rect">
            <a:avLst/>
          </a:prstGeom>
          <a:noFill/>
          <a:ln>
            <a:noFill/>
          </a:ln>
        </p:spPr>
      </p:pic>
    </p:spTree>
    <p:extLst>
      <p:ext uri="{BB962C8B-B14F-4D97-AF65-F5344CB8AC3E}">
        <p14:creationId xmlns:p14="http://schemas.microsoft.com/office/powerpoint/2010/main" val="2533097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err="1"/>
              <a:t>Représentation</a:t>
            </a:r>
            <a:r>
              <a:rPr lang="it-IT" dirty="0"/>
              <a:t> </a:t>
            </a:r>
            <a:r>
              <a:rPr lang="it-IT" dirty="0" err="1"/>
              <a:t>graphique</a:t>
            </a:r>
            <a:r>
              <a:rPr lang="it-IT" dirty="0"/>
              <a:t> </a:t>
            </a:r>
            <a:r>
              <a:rPr lang="it-IT" dirty="0" err="1"/>
              <a:t>des</a:t>
            </a:r>
            <a:r>
              <a:rPr lang="it-IT" dirty="0"/>
              <a:t> </a:t>
            </a:r>
            <a:r>
              <a:rPr lang="it-IT" dirty="0" err="1"/>
              <a:t>modifieurs</a:t>
            </a:r>
            <a:r>
              <a:rPr lang="it-IT" dirty="0"/>
              <a:t> de </a:t>
            </a:r>
            <a:r>
              <a:rPr lang="it-IT" dirty="0" err="1"/>
              <a:t>N</a:t>
            </a:r>
            <a:endParaRPr lang="it-IT" dirty="0"/>
          </a:p>
        </p:txBody>
      </p:sp>
      <p:sp>
        <p:nvSpPr>
          <p:cNvPr id="5" name="Segnaposto testo 4"/>
          <p:cNvSpPr>
            <a:spLocks noGrp="1"/>
          </p:cNvSpPr>
          <p:nvPr>
            <p:ph type="body" idx="1"/>
          </p:nvPr>
        </p:nvSpPr>
        <p:spPr>
          <a:xfrm>
            <a:off x="76838" y="1958636"/>
            <a:ext cx="2583316" cy="639762"/>
          </a:xfrm>
        </p:spPr>
        <p:txBody>
          <a:bodyPr>
            <a:normAutofit lnSpcReduction="10000"/>
          </a:bodyPr>
          <a:lstStyle/>
          <a:p>
            <a:pPr algn="l"/>
            <a:r>
              <a:rPr lang="it-IT" dirty="0" err="1"/>
              <a:t>Les</a:t>
            </a:r>
            <a:r>
              <a:rPr lang="it-IT" dirty="0"/>
              <a:t> </a:t>
            </a:r>
            <a:r>
              <a:rPr lang="it-IT" dirty="0" err="1"/>
              <a:t>détails</a:t>
            </a:r>
            <a:r>
              <a:rPr lang="it-IT" dirty="0"/>
              <a:t> </a:t>
            </a:r>
            <a:r>
              <a:rPr lang="it-IT" dirty="0" err="1"/>
              <a:t>inutiles</a:t>
            </a:r>
            <a:r>
              <a:rPr lang="it-IT" dirty="0"/>
              <a:t> </a:t>
            </a:r>
            <a:r>
              <a:rPr lang="it-IT" dirty="0" err="1"/>
              <a:t>disparaitront</a:t>
            </a:r>
            <a:r>
              <a:rPr lang="it-IT" dirty="0"/>
              <a:t>.</a:t>
            </a:r>
          </a:p>
        </p:txBody>
      </p:sp>
      <p:pic>
        <p:nvPicPr>
          <p:cNvPr id="11" name="Segnaposto contenuto 10" descr="arbre expansion_1.png"/>
          <p:cNvPicPr>
            <a:picLocks noGrp="1" noChangeAspect="1"/>
          </p:cNvPicPr>
          <p:nvPr>
            <p:ph sz="half" idx="2"/>
          </p:nvPr>
        </p:nvPicPr>
        <p:blipFill>
          <a:blip r:embed="rId2">
            <a:extLst>
              <a:ext uri="{28A0092B-C50C-407E-A947-70E740481C1C}">
                <a14:useLocalDpi xmlns:a14="http://schemas.microsoft.com/office/drawing/2010/main" val="0"/>
              </a:ext>
            </a:extLst>
          </a:blip>
          <a:srcRect t="-28539" b="-28539"/>
          <a:stretch>
            <a:fillRect/>
          </a:stretch>
        </p:blipFill>
        <p:spPr>
          <a:xfrm>
            <a:off x="93636" y="2717800"/>
            <a:ext cx="2582863" cy="3713393"/>
          </a:xfrm>
          <a:ln>
            <a:solidFill>
              <a:srgbClr val="663366"/>
            </a:solidFill>
          </a:ln>
        </p:spPr>
      </p:pic>
      <p:sp>
        <p:nvSpPr>
          <p:cNvPr id="7" name="Segnaposto testo 6"/>
          <p:cNvSpPr>
            <a:spLocks noGrp="1"/>
          </p:cNvSpPr>
          <p:nvPr>
            <p:ph type="body" sz="quarter" idx="3"/>
          </p:nvPr>
        </p:nvSpPr>
        <p:spPr>
          <a:xfrm>
            <a:off x="5912255" y="1970508"/>
            <a:ext cx="2881381" cy="639762"/>
          </a:xfrm>
        </p:spPr>
        <p:txBody>
          <a:bodyPr>
            <a:normAutofit lnSpcReduction="10000"/>
          </a:bodyPr>
          <a:lstStyle/>
          <a:p>
            <a:pPr algn="l"/>
            <a:r>
              <a:rPr lang="it-IT" dirty="0" err="1"/>
              <a:t>Les</a:t>
            </a:r>
            <a:r>
              <a:rPr lang="it-IT" dirty="0"/>
              <a:t> </a:t>
            </a:r>
            <a:r>
              <a:rPr lang="it-IT" dirty="0" err="1"/>
              <a:t>détails</a:t>
            </a:r>
            <a:r>
              <a:rPr lang="it-IT" dirty="0"/>
              <a:t> qui </a:t>
            </a:r>
            <a:r>
              <a:rPr lang="it-IT" dirty="0" err="1"/>
              <a:t>sont</a:t>
            </a:r>
            <a:r>
              <a:rPr lang="it-IT" dirty="0"/>
              <a:t> </a:t>
            </a:r>
            <a:r>
              <a:rPr lang="it-IT" dirty="0" err="1"/>
              <a:t>inutiles</a:t>
            </a:r>
            <a:r>
              <a:rPr lang="it-IT" dirty="0"/>
              <a:t> </a:t>
            </a:r>
            <a:r>
              <a:rPr lang="it-IT" dirty="0" err="1"/>
              <a:t>disparaitront</a:t>
            </a:r>
            <a:r>
              <a:rPr lang="it-IT" dirty="0"/>
              <a:t>.</a:t>
            </a:r>
          </a:p>
        </p:txBody>
      </p:sp>
      <p:pic>
        <p:nvPicPr>
          <p:cNvPr id="12" name="Segnaposto contenuto 11" descr="arbre expansion_2.png"/>
          <p:cNvPicPr>
            <a:picLocks noGrp="1" noChangeAspect="1"/>
          </p:cNvPicPr>
          <p:nvPr>
            <p:ph sz="quarter" idx="4"/>
          </p:nvPr>
        </p:nvPicPr>
        <p:blipFill>
          <a:blip r:embed="rId3">
            <a:extLst>
              <a:ext uri="{28A0092B-C50C-407E-A947-70E740481C1C}">
                <a14:useLocalDpi xmlns:a14="http://schemas.microsoft.com/office/drawing/2010/main" val="0"/>
              </a:ext>
            </a:extLst>
          </a:blip>
          <a:srcRect t="-29587" b="-29587"/>
          <a:stretch>
            <a:fillRect/>
          </a:stretch>
        </p:blipFill>
        <p:spPr>
          <a:xfrm>
            <a:off x="2677510" y="2708178"/>
            <a:ext cx="2881312" cy="3713393"/>
          </a:xfrm>
        </p:spPr>
      </p:pic>
      <p:pic>
        <p:nvPicPr>
          <p:cNvPr id="14" name="Immagine 13" descr="arbre expasion_3.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16550" y="2906335"/>
            <a:ext cx="2881312" cy="3041977"/>
          </a:xfrm>
          <a:prstGeom prst="rect">
            <a:avLst/>
          </a:prstGeom>
        </p:spPr>
      </p:pic>
      <p:sp>
        <p:nvSpPr>
          <p:cNvPr id="15" name="CasellaDiTesto 14"/>
          <p:cNvSpPr txBox="1"/>
          <p:nvPr/>
        </p:nvSpPr>
        <p:spPr>
          <a:xfrm>
            <a:off x="3045604" y="2009914"/>
            <a:ext cx="2470946" cy="707886"/>
          </a:xfrm>
          <a:prstGeom prst="rect">
            <a:avLst/>
          </a:prstGeom>
          <a:noFill/>
        </p:spPr>
        <p:txBody>
          <a:bodyPr wrap="square" rtlCol="0">
            <a:spAutoFit/>
          </a:bodyPr>
          <a:lstStyle/>
          <a:p>
            <a:r>
              <a:rPr lang="it-IT" sz="2000" b="1" dirty="0" err="1"/>
              <a:t>Les</a:t>
            </a:r>
            <a:r>
              <a:rPr lang="it-IT" sz="2000" b="1" dirty="0"/>
              <a:t> </a:t>
            </a:r>
            <a:r>
              <a:rPr lang="it-IT" sz="2000" b="1" dirty="0" err="1"/>
              <a:t>détails</a:t>
            </a:r>
            <a:r>
              <a:rPr lang="it-IT" sz="2000" b="1" dirty="0"/>
              <a:t> sans </a:t>
            </a:r>
            <a:r>
              <a:rPr lang="it-IT" sz="2000" b="1" dirty="0" err="1"/>
              <a:t>utilité</a:t>
            </a:r>
            <a:r>
              <a:rPr lang="it-IT" sz="2000" b="1" dirty="0"/>
              <a:t> </a:t>
            </a:r>
            <a:r>
              <a:rPr lang="it-IT" sz="2000" b="1" dirty="0" err="1"/>
              <a:t>disparaitront</a:t>
            </a:r>
            <a:r>
              <a:rPr lang="it-IT" sz="2000" b="1" dirty="0"/>
              <a:t>.</a:t>
            </a:r>
          </a:p>
        </p:txBody>
      </p:sp>
    </p:spTree>
    <p:extLst>
      <p:ext uri="{BB962C8B-B14F-4D97-AF65-F5344CB8AC3E}">
        <p14:creationId xmlns:p14="http://schemas.microsoft.com/office/powerpoint/2010/main" val="2504850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i="1" dirty="0"/>
              <a:t>Germinal, </a:t>
            </a:r>
            <a:r>
              <a:rPr lang="it-IT" dirty="0"/>
              <a:t>Zola, 1885</a:t>
            </a:r>
            <a:endParaRPr lang="it-IT" i="1" dirty="0"/>
          </a:p>
        </p:txBody>
      </p:sp>
      <p:sp>
        <p:nvSpPr>
          <p:cNvPr id="3" name="Segnaposto contenuto 2"/>
          <p:cNvSpPr>
            <a:spLocks noGrp="1"/>
          </p:cNvSpPr>
          <p:nvPr>
            <p:ph idx="1"/>
          </p:nvPr>
        </p:nvSpPr>
        <p:spPr/>
        <p:txBody>
          <a:bodyPr>
            <a:normAutofit fontScale="85000" lnSpcReduction="20000"/>
          </a:bodyPr>
          <a:lstStyle/>
          <a:p>
            <a:pPr marL="114300" indent="0" algn="just">
              <a:buNone/>
            </a:pPr>
            <a:r>
              <a:rPr lang="fr-CA" sz="2800" dirty="0"/>
              <a:t>Dans la plaine rase, sous la nuit sans étoiles, d’une obscurité et d’une épaisseur d’encre, un homme suivait seul la grande route de Marchiennes à </a:t>
            </a:r>
            <a:r>
              <a:rPr lang="fr-CA" sz="2800" dirty="0" err="1"/>
              <a:t>Montsou</a:t>
            </a:r>
            <a:r>
              <a:rPr lang="fr-CA" sz="2800" dirty="0"/>
              <a:t>, dix kilomètres de pavé coupant tout droit, à travers les champs de betteraves. Devant lui, il ne voyait même pas le sol noir, et il n’avait la sensation de l’immense horizon plat que par les souffles du vent de mars, des rafales larges comme sur une mer, glacées d’avoir balayé des lieues de marais et de terres nues. Aucune ombre d’arbre ne tachait le ciel, le pavé se déroulait avec la rectitude d’une jetée, au milieu de l’embrun aveuglant des ténèbres.</a:t>
            </a:r>
          </a:p>
          <a:p>
            <a:pPr marL="114300" indent="0" algn="just">
              <a:buNone/>
            </a:pPr>
            <a:endParaRPr lang="fr-CA" sz="2800" dirty="0"/>
          </a:p>
          <a:p>
            <a:pPr marL="114300" indent="0">
              <a:buNone/>
            </a:pPr>
            <a:r>
              <a:rPr lang="fr-CA" sz="2800" i="1" dirty="0"/>
              <a:t>Identifier les expansions du nom dans ce passage</a:t>
            </a:r>
          </a:p>
          <a:p>
            <a:endParaRPr lang="fr-CA" sz="2800" dirty="0"/>
          </a:p>
        </p:txBody>
      </p:sp>
    </p:spTree>
    <p:extLst>
      <p:ext uri="{BB962C8B-B14F-4D97-AF65-F5344CB8AC3E}">
        <p14:creationId xmlns:p14="http://schemas.microsoft.com/office/powerpoint/2010/main" val="3464810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114300" indent="0">
              <a:buNone/>
            </a:pPr>
            <a:r>
              <a:rPr lang="fr-CA" sz="2400" dirty="0"/>
              <a:t>Dans la plaine </a:t>
            </a:r>
            <a:r>
              <a:rPr lang="fr-CA" sz="2400" u="sng" dirty="0"/>
              <a:t>rase</a:t>
            </a:r>
            <a:r>
              <a:rPr lang="fr-CA" sz="2400" dirty="0"/>
              <a:t>, sous la nuit </a:t>
            </a:r>
            <a:r>
              <a:rPr lang="fr-CA" sz="2400" u="sng" dirty="0"/>
              <a:t>sans étoiles</a:t>
            </a:r>
            <a:r>
              <a:rPr lang="fr-CA" sz="2400" dirty="0"/>
              <a:t>, </a:t>
            </a:r>
            <a:r>
              <a:rPr lang="fr-CA" sz="2400" u="sng" dirty="0"/>
              <a:t>d’une obscurité et d’une épaisseur d’encre</a:t>
            </a:r>
            <a:r>
              <a:rPr lang="fr-CA" sz="2400" dirty="0"/>
              <a:t>, un homme suivait seul la </a:t>
            </a:r>
            <a:r>
              <a:rPr lang="fr-CA" sz="2400" u="sng" dirty="0"/>
              <a:t>grande</a:t>
            </a:r>
            <a:r>
              <a:rPr lang="fr-CA" sz="2400" dirty="0"/>
              <a:t> route </a:t>
            </a:r>
            <a:r>
              <a:rPr lang="fr-CA" sz="2400" u="sng" dirty="0"/>
              <a:t>de Marchiennes à </a:t>
            </a:r>
            <a:r>
              <a:rPr lang="fr-CA" sz="2400" u="sng" dirty="0" err="1"/>
              <a:t>Montsou</a:t>
            </a:r>
            <a:r>
              <a:rPr lang="fr-CA" sz="2400" dirty="0"/>
              <a:t>, dix kilomètres </a:t>
            </a:r>
            <a:r>
              <a:rPr lang="fr-CA" sz="2400" u="sng" dirty="0"/>
              <a:t>de pavé</a:t>
            </a:r>
            <a:r>
              <a:rPr lang="fr-CA" sz="2400" dirty="0"/>
              <a:t> </a:t>
            </a:r>
            <a:r>
              <a:rPr lang="fr-CA" sz="2400" u="sng" dirty="0"/>
              <a:t>coupant tout droit</a:t>
            </a:r>
            <a:r>
              <a:rPr lang="fr-CA" sz="2400" dirty="0"/>
              <a:t>, à travers les champs </a:t>
            </a:r>
            <a:r>
              <a:rPr lang="fr-CA" sz="2400" u="sng" dirty="0"/>
              <a:t>de betteraves</a:t>
            </a:r>
            <a:r>
              <a:rPr lang="fr-CA" sz="2400" dirty="0"/>
              <a:t>. Devant lui, il ne voyait même pas le sol </a:t>
            </a:r>
            <a:r>
              <a:rPr lang="fr-CA" sz="2400" u="sng" dirty="0"/>
              <a:t>noir</a:t>
            </a:r>
            <a:r>
              <a:rPr lang="fr-CA" sz="2400" dirty="0"/>
              <a:t>, et il n’avait la sensation </a:t>
            </a:r>
            <a:r>
              <a:rPr lang="fr-CA" sz="2400" u="sng" dirty="0"/>
              <a:t>de l’immense horizon plat </a:t>
            </a:r>
            <a:r>
              <a:rPr lang="fr-CA" sz="2400" dirty="0"/>
              <a:t>que par les souffles </a:t>
            </a:r>
            <a:r>
              <a:rPr lang="fr-CA" sz="2400" u="sng" dirty="0"/>
              <a:t>du vent de mars</a:t>
            </a:r>
            <a:r>
              <a:rPr lang="fr-CA" sz="2400" dirty="0"/>
              <a:t>, des rafales </a:t>
            </a:r>
            <a:r>
              <a:rPr lang="fr-CA" sz="2400" u="sng" dirty="0"/>
              <a:t>larges comme sur une mer</a:t>
            </a:r>
            <a:r>
              <a:rPr lang="fr-CA" sz="2400" dirty="0"/>
              <a:t>, </a:t>
            </a:r>
            <a:r>
              <a:rPr lang="fr-CA" sz="2400" u="sng" dirty="0"/>
              <a:t>glacées d’avoir balayé des lieues de marais et de terres nues</a:t>
            </a:r>
            <a:r>
              <a:rPr lang="fr-CA" sz="2400" dirty="0"/>
              <a:t>. Aucune ombre </a:t>
            </a:r>
            <a:r>
              <a:rPr lang="fr-CA" sz="2400" u="sng" dirty="0"/>
              <a:t>d’arbre</a:t>
            </a:r>
            <a:r>
              <a:rPr lang="fr-CA" sz="2400" dirty="0"/>
              <a:t> ne tachait le ciel, le pavé se déroulait avec la rectitude </a:t>
            </a:r>
            <a:r>
              <a:rPr lang="fr-CA" sz="2400" u="sng" dirty="0"/>
              <a:t>d’une jetée</a:t>
            </a:r>
            <a:r>
              <a:rPr lang="fr-CA" sz="2400" dirty="0"/>
              <a:t>, au milieu de l’embrun </a:t>
            </a:r>
            <a:r>
              <a:rPr lang="fr-CA" sz="2400" u="sng" dirty="0"/>
              <a:t>aveuglant</a:t>
            </a:r>
            <a:r>
              <a:rPr lang="fr-CA" sz="2400" dirty="0"/>
              <a:t> </a:t>
            </a:r>
            <a:r>
              <a:rPr lang="fr-CA" sz="2400" u="sng" dirty="0"/>
              <a:t>des ténèbres</a:t>
            </a:r>
            <a:r>
              <a:rPr lang="fr-CA" sz="2400" dirty="0"/>
              <a:t>.</a:t>
            </a:r>
          </a:p>
          <a:p>
            <a:endParaRPr lang="it-IT" u="sng" dirty="0"/>
          </a:p>
        </p:txBody>
      </p:sp>
    </p:spTree>
    <p:extLst>
      <p:ext uri="{BB962C8B-B14F-4D97-AF65-F5344CB8AC3E}">
        <p14:creationId xmlns:p14="http://schemas.microsoft.com/office/powerpoint/2010/main" val="606560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63571" y="557442"/>
            <a:ext cx="7418895" cy="1249650"/>
          </a:xfrm>
        </p:spPr>
        <p:txBody>
          <a:bodyPr/>
          <a:lstStyle/>
          <a:p>
            <a:r>
              <a:rPr lang="it-IT" sz="4000" dirty="0" err="1"/>
              <a:t>Deux</a:t>
            </a:r>
            <a:r>
              <a:rPr lang="it-IT" sz="4000" dirty="0"/>
              <a:t> </a:t>
            </a:r>
            <a:r>
              <a:rPr lang="it-IT" sz="4000" dirty="0" err="1"/>
              <a:t>types</a:t>
            </a:r>
            <a:r>
              <a:rPr lang="it-IT" sz="4000" dirty="0"/>
              <a:t> de relations </a:t>
            </a:r>
            <a:r>
              <a:rPr lang="it-IT" sz="4000" dirty="0" err="1"/>
              <a:t>sémantiques</a:t>
            </a:r>
            <a:r>
              <a:rPr lang="it-IT" sz="4000" dirty="0"/>
              <a:t> </a:t>
            </a:r>
            <a:r>
              <a:rPr lang="it-IT" sz="4000" dirty="0" err="1"/>
              <a:t>du</a:t>
            </a:r>
            <a:r>
              <a:rPr lang="it-IT" sz="4000" dirty="0"/>
              <a:t> </a:t>
            </a:r>
            <a:r>
              <a:rPr lang="it-IT" sz="4000" dirty="0" err="1"/>
              <a:t>modifieur</a:t>
            </a:r>
            <a:r>
              <a:rPr lang="it-IT" sz="4000" dirty="0"/>
              <a:t> </a:t>
            </a:r>
            <a:r>
              <a:rPr lang="it-IT" sz="4000" dirty="0" err="1"/>
              <a:t>avec</a:t>
            </a:r>
            <a:r>
              <a:rPr lang="it-IT" sz="4000" dirty="0"/>
              <a:t> le </a:t>
            </a:r>
            <a:r>
              <a:rPr lang="it-IT" sz="4000" dirty="0" err="1"/>
              <a:t>nom</a:t>
            </a:r>
            <a:endParaRPr lang="it-IT" sz="4000" dirty="0"/>
          </a:p>
        </p:txBody>
      </p:sp>
      <p:sp>
        <p:nvSpPr>
          <p:cNvPr id="3" name="Segnaposto contenuto 2"/>
          <p:cNvSpPr>
            <a:spLocks noGrp="1"/>
          </p:cNvSpPr>
          <p:nvPr>
            <p:ph idx="1"/>
          </p:nvPr>
        </p:nvSpPr>
        <p:spPr>
          <a:xfrm>
            <a:off x="457200" y="1807092"/>
            <a:ext cx="7620000" cy="4593707"/>
          </a:xfrm>
        </p:spPr>
        <p:txBody>
          <a:bodyPr>
            <a:noAutofit/>
          </a:bodyPr>
          <a:lstStyle/>
          <a:p>
            <a:pPr>
              <a:buFont typeface="Arial" panose="020B0604020202020204" pitchFamily="34" charset="0"/>
              <a:buChar char="•"/>
            </a:pPr>
            <a:r>
              <a:rPr lang="fr-CA" sz="2400" u="sng" dirty="0"/>
              <a:t>Relation restrictive </a:t>
            </a:r>
            <a:r>
              <a:rPr lang="fr-CA" sz="2400" dirty="0"/>
              <a:t>(sélective ou déterminative): le </a:t>
            </a:r>
            <a:r>
              <a:rPr lang="fr-CA" sz="2400" dirty="0" err="1"/>
              <a:t>modifieur</a:t>
            </a:r>
            <a:r>
              <a:rPr lang="fr-CA" sz="2400" dirty="0"/>
              <a:t> est </a:t>
            </a:r>
            <a:r>
              <a:rPr lang="fr-CA" sz="2400" dirty="0" err="1"/>
              <a:t>nécéssaire</a:t>
            </a:r>
            <a:r>
              <a:rPr lang="fr-CA" sz="2400" dirty="0"/>
              <a:t> à l’identification du GN</a:t>
            </a:r>
          </a:p>
          <a:p>
            <a:pPr lvl="1"/>
            <a:r>
              <a:rPr lang="fr-CA" sz="2400" dirty="0"/>
              <a:t>On a volé la voiture </a:t>
            </a:r>
            <a:r>
              <a:rPr lang="fr-CA" sz="2400" i="1" dirty="0"/>
              <a:t>de Pierre/présidentielle/qui était garée</a:t>
            </a:r>
            <a:r>
              <a:rPr lang="fr-CA" sz="2400" dirty="0"/>
              <a:t> </a:t>
            </a:r>
            <a:r>
              <a:rPr lang="fr-CA" sz="2400" i="1" dirty="0"/>
              <a:t>devant la maison</a:t>
            </a:r>
            <a:r>
              <a:rPr lang="fr-CA" sz="2400" dirty="0"/>
              <a:t>.</a:t>
            </a:r>
            <a:endParaRPr lang="fr-CA" sz="2400" i="1" dirty="0"/>
          </a:p>
          <a:p>
            <a:pPr lvl="1"/>
            <a:r>
              <a:rPr lang="fr-CA" sz="2400" dirty="0"/>
              <a:t> suppression &gt; On a volé la voiture. Quelle voiture?</a:t>
            </a:r>
          </a:p>
          <a:p>
            <a:r>
              <a:rPr lang="fr-CA" sz="2400" dirty="0"/>
              <a:t>suppression = modification de la valeur référentielle</a:t>
            </a:r>
          </a:p>
          <a:p>
            <a:pPr>
              <a:buFont typeface="Arial" panose="020B0604020202020204" pitchFamily="34" charset="0"/>
              <a:buChar char="•"/>
            </a:pPr>
            <a:r>
              <a:rPr lang="fr-CA" sz="2400" u="sng" dirty="0"/>
              <a:t>Relation explicative </a:t>
            </a:r>
            <a:r>
              <a:rPr lang="fr-CA" sz="2400" dirty="0"/>
              <a:t>(descriptive, appositive ou non restrictive)</a:t>
            </a:r>
          </a:p>
          <a:p>
            <a:pPr lvl="2">
              <a:buFont typeface="Arial" panose="020B0604020202020204" pitchFamily="34" charset="0"/>
              <a:buChar char="•"/>
            </a:pPr>
            <a:r>
              <a:rPr lang="fr-CA" sz="2400" dirty="0"/>
              <a:t>Il a rendu visite à son </a:t>
            </a:r>
            <a:r>
              <a:rPr lang="fr-CA" sz="2400" i="1" dirty="0"/>
              <a:t>vieux</a:t>
            </a:r>
            <a:r>
              <a:rPr lang="fr-CA" sz="2400" dirty="0"/>
              <a:t> père.</a:t>
            </a:r>
          </a:p>
          <a:p>
            <a:pPr lvl="2">
              <a:buFont typeface="Arial" panose="020B0604020202020204" pitchFamily="34" charset="0"/>
              <a:buChar char="•"/>
            </a:pPr>
            <a:r>
              <a:rPr lang="fr-CA" sz="2400" dirty="0"/>
              <a:t>On a volé ma voiture, qui était garée devant la maison.</a:t>
            </a:r>
          </a:p>
          <a:p>
            <a:pPr lvl="2">
              <a:buFont typeface="Arial" panose="020B0604020202020204" pitchFamily="34" charset="0"/>
              <a:buChar char="•"/>
            </a:pPr>
            <a:r>
              <a:rPr lang="fr-CA" sz="2400" dirty="0"/>
              <a:t>&gt; peut être supprimé sans modifier la référence</a:t>
            </a:r>
          </a:p>
        </p:txBody>
      </p:sp>
    </p:spTree>
    <p:extLst>
      <p:ext uri="{BB962C8B-B14F-4D97-AF65-F5344CB8AC3E}">
        <p14:creationId xmlns:p14="http://schemas.microsoft.com/office/powerpoint/2010/main" val="2000485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Comparez</a:t>
            </a:r>
            <a:endParaRPr lang="it-IT" dirty="0"/>
          </a:p>
        </p:txBody>
      </p:sp>
      <p:sp>
        <p:nvSpPr>
          <p:cNvPr id="3" name="Segnaposto contenuto 2"/>
          <p:cNvSpPr>
            <a:spLocks noGrp="1"/>
          </p:cNvSpPr>
          <p:nvPr>
            <p:ph idx="1"/>
          </p:nvPr>
        </p:nvSpPr>
        <p:spPr/>
        <p:txBody>
          <a:bodyPr/>
          <a:lstStyle/>
          <a:p>
            <a:r>
              <a:rPr lang="it-IT" dirty="0"/>
              <a:t> </a:t>
            </a:r>
            <a:r>
              <a:rPr lang="fr-CA" sz="2800" dirty="0"/>
              <a:t>Les hommes politiques malhonnêtes ne pensent qu’à leur pouvoir personnel.</a:t>
            </a:r>
          </a:p>
          <a:p>
            <a:endParaRPr lang="fr-CA" sz="2800" dirty="0"/>
          </a:p>
          <a:p>
            <a:endParaRPr lang="fr-CA" sz="2800" dirty="0"/>
          </a:p>
          <a:p>
            <a:r>
              <a:rPr lang="fr-CA" sz="2800" dirty="0"/>
              <a:t>Les hommes politiques, malhonnêtes, ne pensent qu’à leur pouvoir personnel.</a:t>
            </a:r>
          </a:p>
          <a:p>
            <a:endParaRPr lang="fr-CA" sz="2800" dirty="0"/>
          </a:p>
          <a:p>
            <a:pPr marL="114300" indent="0">
              <a:buNone/>
            </a:pPr>
            <a:endParaRPr lang="fr-CA" sz="2800" dirty="0"/>
          </a:p>
        </p:txBody>
      </p:sp>
    </p:spTree>
    <p:extLst>
      <p:ext uri="{BB962C8B-B14F-4D97-AF65-F5344CB8AC3E}">
        <p14:creationId xmlns:p14="http://schemas.microsoft.com/office/powerpoint/2010/main" val="113092499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Integrale">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7490</TotalTime>
  <Words>3650</Words>
  <Application>Microsoft Office PowerPoint</Application>
  <PresentationFormat>Presentazione su schermo (4:3)</PresentationFormat>
  <Paragraphs>354</Paragraphs>
  <Slides>45</Slides>
  <Notes>2</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45</vt:i4>
      </vt:variant>
    </vt:vector>
  </HeadingPairs>
  <TitlesOfParts>
    <vt:vector size="56" baseType="lpstr">
      <vt:lpstr>Arial</vt:lpstr>
      <vt:lpstr>Calibri</vt:lpstr>
      <vt:lpstr>FranklinGothic-Book</vt:lpstr>
      <vt:lpstr>Marr Sans Condensed</vt:lpstr>
      <vt:lpstr>Source Serif 4</vt:lpstr>
      <vt:lpstr>The Antiqua B</vt:lpstr>
      <vt:lpstr>Tw Cen MT</vt:lpstr>
      <vt:lpstr>Tw Cen MT Condensed</vt:lpstr>
      <vt:lpstr>Wingdings</vt:lpstr>
      <vt:lpstr>Wingdings 3</vt:lpstr>
      <vt:lpstr>Integrale</vt:lpstr>
      <vt:lpstr>  Le syntagme nominal étendu  </vt:lpstr>
      <vt:lpstr>RAPPELS</vt:lpstr>
      <vt:lpstr>Les modifieurs du nom</vt:lpstr>
      <vt:lpstr>autres constituants du SN</vt:lpstr>
      <vt:lpstr>Représentation graphique des modifieurs de N</vt:lpstr>
      <vt:lpstr>Germinal, Zola, 1885</vt:lpstr>
      <vt:lpstr>Presentazione standard di PowerPoint</vt:lpstr>
      <vt:lpstr>Deux types de relations sémantiques du modifieur avec le nom</vt:lpstr>
      <vt:lpstr>Comparez</vt:lpstr>
      <vt:lpstr>2 - L’adJECTif et le syntagme adjectival</vt:lpstr>
      <vt:lpstr>Définition syntaxique de l’adjectif</vt:lpstr>
      <vt:lpstr>Adjectifs : classement morphologique</vt:lpstr>
      <vt:lpstr>Exercices : rappel</vt:lpstr>
      <vt:lpstr>Classement sémantique</vt:lpstr>
      <vt:lpstr>La place de l’adjectif dans le SN</vt:lpstr>
      <vt:lpstr>Adjectifs antéposés</vt:lpstr>
      <vt:lpstr>Adjectifs à place variable</vt:lpstr>
      <vt:lpstr>Adjectifs à place variable</vt:lpstr>
      <vt:lpstr>Cumul d’adjectifs</vt:lpstr>
      <vt:lpstr>Le Syntagme adjectival</vt:lpstr>
      <vt:lpstr>2-Les compléments de l’adjectif</vt:lpstr>
      <vt:lpstr>Les compléments de l’adjectif</vt:lpstr>
      <vt:lpstr>Prépositions introduisant un complément de l’adjectif</vt:lpstr>
      <vt:lpstr>Exemples – octobre 2022</vt:lpstr>
      <vt:lpstr>représenter</vt:lpstr>
      <vt:lpstr>Extrait du TLFi – article comme</vt:lpstr>
      <vt:lpstr>Les degrés de l’adjectif</vt:lpstr>
      <vt:lpstr>Degré avec comparaison  </vt:lpstr>
      <vt:lpstr>Le superlatif relatif</vt:lpstr>
      <vt:lpstr>Réécriture du Syntagme Adjectival</vt:lpstr>
      <vt:lpstr>Réécritures P, SN, SA</vt:lpstr>
      <vt:lpstr>3- Les fonctions syntaxiques du syntagme adjectival</vt:lpstr>
      <vt:lpstr>rappel</vt:lpstr>
      <vt:lpstr>Les 3 fonctions de l’adjectif</vt:lpstr>
      <vt:lpstr>L’adjectif épithète (dans le SN)</vt:lpstr>
      <vt:lpstr>Le nom épithète (N1-N2)</vt:lpstr>
      <vt:lpstr>Représentation graphique </vt:lpstr>
      <vt:lpstr>Épithète détaché ou apposé</vt:lpstr>
      <vt:lpstr>L’adjectif attribut du sujet (SV)</vt:lpstr>
      <vt:lpstr>Représentation graphique</vt:lpstr>
      <vt:lpstr>L’adjectif attribut de l’objet (SV)</vt:lpstr>
      <vt:lpstr>Représentation graphique</vt:lpstr>
      <vt:lpstr>Ambiguité syntaxique  Ma mère a trouvé ce chat très mignon</vt:lpstr>
      <vt:lpstr>Exercice</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Le syntagme nominal (3)</dc:title>
  <dc:creator>sarah pinto</dc:creator>
  <cp:lastModifiedBy>Sarah Pinto</cp:lastModifiedBy>
  <cp:revision>116</cp:revision>
  <dcterms:created xsi:type="dcterms:W3CDTF">2018-10-24T06:11:07Z</dcterms:created>
  <dcterms:modified xsi:type="dcterms:W3CDTF">2022-10-17T12:29:49Z</dcterms:modified>
</cp:coreProperties>
</file>