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14" autoAdjust="0"/>
  </p:normalViewPr>
  <p:slideViewPr>
    <p:cSldViewPr snapToGrid="0" snapToObjects="1">
      <p:cViewPr varScale="1">
        <p:scale>
          <a:sx n="88" d="100"/>
          <a:sy n="88" d="100"/>
        </p:scale>
        <p:origin x="123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D4740-22BF-4D4D-A28E-0B6506A062FD}" type="datetimeFigureOut">
              <a:rPr lang="it-IT" smtClean="0"/>
              <a:t>05/12/2022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64E36D6-B06B-AA4E-A2B0-D8E6B4440C7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voix</a:t>
            </a:r>
            <a:r>
              <a:rPr lang="it-IT" dirty="0"/>
              <a:t> passive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3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Définition</a:t>
            </a:r>
            <a:r>
              <a:rPr lang="it-IT" dirty="0"/>
              <a:t> : une </a:t>
            </a:r>
            <a:r>
              <a:rPr lang="it-IT" dirty="0" err="1"/>
              <a:t>modalité</a:t>
            </a:r>
            <a:r>
              <a:rPr lang="it-IT" dirty="0"/>
              <a:t> d’</a:t>
            </a:r>
            <a:r>
              <a:rPr lang="it-IT" dirty="0" err="1"/>
              <a:t>énoncé</a:t>
            </a:r>
            <a:endParaRPr lang="it-IT" dirty="0"/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 </a:t>
            </a:r>
            <a:r>
              <a:rPr lang="it-IT" dirty="0" err="1"/>
              <a:t>passif</a:t>
            </a:r>
            <a:r>
              <a:rPr lang="it-IT" dirty="0"/>
              <a:t> inverse l’</a:t>
            </a:r>
            <a:r>
              <a:rPr lang="it-IT" dirty="0" err="1"/>
              <a:t>ordre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-&gt; </a:t>
            </a:r>
            <a:r>
              <a:rPr lang="it-IT" dirty="0" err="1"/>
              <a:t>objet</a:t>
            </a:r>
            <a:endParaRPr lang="it-IT" dirty="0"/>
          </a:p>
          <a:p>
            <a:pPr lvl="1"/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canonique</a:t>
            </a:r>
            <a:r>
              <a:rPr lang="it-IT" dirty="0"/>
              <a:t> P = SN1 + V + SN2</a:t>
            </a:r>
          </a:p>
          <a:p>
            <a:pPr lvl="2"/>
            <a:r>
              <a:rPr lang="it-IT" dirty="0"/>
              <a:t>Le ministre de la culture a </a:t>
            </a:r>
            <a:r>
              <a:rPr lang="it-IT" dirty="0" err="1"/>
              <a:t>inauguré</a:t>
            </a:r>
            <a:r>
              <a:rPr lang="it-IT" dirty="0"/>
              <a:t> </a:t>
            </a:r>
            <a:r>
              <a:rPr lang="it-IT" dirty="0" err="1"/>
              <a:t>l’exposition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Phrase</a:t>
            </a:r>
            <a:r>
              <a:rPr lang="it-IT" dirty="0"/>
              <a:t> passive = P1’ = SN2 + V’ + SP (</a:t>
            </a:r>
            <a:r>
              <a:rPr lang="it-IT" dirty="0" err="1"/>
              <a:t>prep</a:t>
            </a:r>
            <a:r>
              <a:rPr lang="it-IT" dirty="0"/>
              <a:t> + SN1’)</a:t>
            </a:r>
          </a:p>
          <a:p>
            <a:pPr lvl="2"/>
            <a:r>
              <a:rPr lang="it-IT" dirty="0" err="1"/>
              <a:t>L’exposition</a:t>
            </a:r>
            <a:r>
              <a:rPr lang="it-IT" dirty="0"/>
              <a:t> a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inaugurée</a:t>
            </a:r>
            <a:r>
              <a:rPr lang="it-IT" dirty="0"/>
              <a:t> par le ministre de la culture.</a:t>
            </a:r>
          </a:p>
          <a:p>
            <a:pPr lvl="2"/>
            <a:endParaRPr lang="it-IT" dirty="0"/>
          </a:p>
          <a:p>
            <a:r>
              <a:rPr lang="it-IT" dirty="0" err="1"/>
              <a:t>Même</a:t>
            </a:r>
            <a:r>
              <a:rPr lang="it-IT" dirty="0"/>
              <a:t> </a:t>
            </a:r>
            <a:r>
              <a:rPr lang="it-IT" dirty="0" err="1"/>
              <a:t>signifié</a:t>
            </a:r>
            <a:r>
              <a:rPr lang="it-IT" dirty="0"/>
              <a:t> de </a:t>
            </a:r>
            <a:r>
              <a:rPr lang="it-IT" dirty="0" err="1"/>
              <a:t>P</a:t>
            </a:r>
            <a:r>
              <a:rPr lang="it-IT" dirty="0"/>
              <a:t>, mais </a:t>
            </a:r>
            <a:r>
              <a:rPr lang="it-IT" dirty="0" err="1"/>
              <a:t>ordre</a:t>
            </a:r>
            <a:r>
              <a:rPr lang="it-IT" dirty="0"/>
              <a:t> </a:t>
            </a:r>
            <a:r>
              <a:rPr lang="it-IT" dirty="0" err="1"/>
              <a:t>inversé</a:t>
            </a:r>
            <a:endParaRPr lang="it-IT" dirty="0"/>
          </a:p>
          <a:p>
            <a:pPr lvl="1"/>
            <a:r>
              <a:rPr lang="it-IT" dirty="0"/>
              <a:t> ! Le </a:t>
            </a:r>
            <a:r>
              <a:rPr lang="it-IT" dirty="0" err="1"/>
              <a:t>lion</a:t>
            </a:r>
            <a:r>
              <a:rPr lang="it-IT" dirty="0"/>
              <a:t> tue le chasseur/le chasseur tue le </a:t>
            </a:r>
            <a:r>
              <a:rPr lang="it-IT" dirty="0" err="1"/>
              <a:t>lion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&gt; le </a:t>
            </a:r>
            <a:r>
              <a:rPr lang="it-IT" dirty="0" err="1"/>
              <a:t>verbe</a:t>
            </a:r>
            <a:r>
              <a:rPr lang="it-IT" dirty="0"/>
              <a:t> et le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subissent</a:t>
            </a:r>
            <a:r>
              <a:rPr lang="it-IT" dirty="0"/>
              <a:t> une 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u="sng" dirty="0"/>
              <a:t>et</a:t>
            </a:r>
            <a:r>
              <a:rPr lang="it-IT" dirty="0"/>
              <a:t>  une </a:t>
            </a:r>
            <a:r>
              <a:rPr lang="it-IT" dirty="0" err="1"/>
              <a:t>transformation</a:t>
            </a:r>
            <a:r>
              <a:rPr lang="it-IT" dirty="0"/>
              <a:t>:</a:t>
            </a:r>
          </a:p>
          <a:p>
            <a:pPr lvl="2"/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SN et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fonctions</a:t>
            </a:r>
            <a:r>
              <a:rPr lang="it-IT" dirty="0"/>
              <a:t> + </a:t>
            </a:r>
            <a:r>
              <a:rPr lang="it-IT" dirty="0" err="1"/>
              <a:t>transformation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+ </a:t>
            </a:r>
            <a:r>
              <a:rPr lang="it-IT" dirty="0" err="1"/>
              <a:t>accords</a:t>
            </a:r>
            <a:endParaRPr lang="it-IT" dirty="0"/>
          </a:p>
          <a:p>
            <a:pPr lvl="1"/>
            <a:r>
              <a:rPr lang="it-IT" dirty="0"/>
              <a:t>&gt;mais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fonctions</a:t>
            </a:r>
            <a:r>
              <a:rPr lang="it-IT" dirty="0"/>
              <a:t> </a:t>
            </a:r>
            <a:r>
              <a:rPr lang="it-IT" dirty="0" err="1"/>
              <a:t>sémantiques</a:t>
            </a:r>
            <a:r>
              <a:rPr lang="it-IT" dirty="0"/>
              <a:t> </a:t>
            </a:r>
            <a:r>
              <a:rPr lang="it-IT" dirty="0" err="1"/>
              <a:t>d’agent</a:t>
            </a:r>
            <a:r>
              <a:rPr lang="it-IT" dirty="0"/>
              <a:t> et de </a:t>
            </a:r>
            <a:r>
              <a:rPr lang="it-IT" dirty="0" err="1"/>
              <a:t>patient</a:t>
            </a:r>
            <a:r>
              <a:rPr lang="it-IT" dirty="0"/>
              <a:t> par </a:t>
            </a:r>
            <a:r>
              <a:rPr lang="it-IT" dirty="0" err="1"/>
              <a:t>rapport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procès</a:t>
            </a:r>
            <a:r>
              <a:rPr lang="it-IT" dirty="0"/>
              <a:t> </a:t>
            </a:r>
            <a:r>
              <a:rPr lang="it-IT"/>
              <a:t>verbal </a:t>
            </a:r>
            <a:r>
              <a:rPr lang="it-IT" dirty="0" err="1"/>
              <a:t>restent</a:t>
            </a:r>
            <a:r>
              <a:rPr lang="it-IT" dirty="0"/>
              <a:t> </a:t>
            </a:r>
            <a:r>
              <a:rPr lang="it-IT" dirty="0" err="1"/>
              <a:t>inchangées</a:t>
            </a:r>
            <a:endParaRPr lang="it-IT" dirty="0"/>
          </a:p>
          <a:p>
            <a:endParaRPr lang="it-IT" dirty="0"/>
          </a:p>
          <a:p>
            <a:pPr lvl="1"/>
            <a:endParaRPr lang="it-IT" dirty="0"/>
          </a:p>
          <a:p>
            <a:pPr marL="27432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097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SP “</a:t>
            </a:r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d’agent</a:t>
            </a:r>
            <a:r>
              <a:rPr lang="it-IT" dirty="0"/>
              <a:t>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Le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i="1" dirty="0" err="1"/>
              <a:t>être</a:t>
            </a:r>
            <a:r>
              <a:rPr lang="it-IT" dirty="0"/>
              <a:t> est </a:t>
            </a:r>
            <a:r>
              <a:rPr lang="it-IT" dirty="0" err="1"/>
              <a:t>intransitif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SN1’ &gt; SP </a:t>
            </a:r>
            <a:r>
              <a:rPr lang="it-IT" dirty="0" err="1"/>
              <a:t>introduit</a:t>
            </a:r>
            <a:r>
              <a:rPr lang="it-IT" dirty="0"/>
              <a:t> par </a:t>
            </a:r>
            <a:r>
              <a:rPr lang="it-IT" i="1" dirty="0"/>
              <a:t>par</a:t>
            </a:r>
          </a:p>
          <a:p>
            <a:pPr marL="0" indent="0" algn="ctr">
              <a:buNone/>
            </a:pPr>
            <a:r>
              <a:rPr lang="it-IT" dirty="0"/>
              <a:t>OU</a:t>
            </a:r>
          </a:p>
          <a:p>
            <a:r>
              <a:rPr lang="it-IT" dirty="0"/>
              <a:t>SN1’ &gt; SP </a:t>
            </a:r>
            <a:r>
              <a:rPr lang="it-IT" dirty="0" err="1"/>
              <a:t>introduit</a:t>
            </a:r>
            <a:r>
              <a:rPr lang="it-IT" dirty="0"/>
              <a:t> par </a:t>
            </a:r>
            <a:r>
              <a:rPr lang="it-IT" i="1" dirty="0"/>
              <a:t>de </a:t>
            </a:r>
            <a:r>
              <a:rPr lang="it-IT" dirty="0"/>
              <a:t>: </a:t>
            </a:r>
            <a:r>
              <a:rPr lang="it-IT" dirty="0" err="1"/>
              <a:t>verbes</a:t>
            </a:r>
            <a:r>
              <a:rPr lang="it-IT" dirty="0"/>
              <a:t> de </a:t>
            </a:r>
            <a:r>
              <a:rPr lang="it-IT" dirty="0" err="1"/>
              <a:t>sentiments</a:t>
            </a:r>
            <a:r>
              <a:rPr lang="it-IT" dirty="0"/>
              <a:t> (</a:t>
            </a:r>
            <a:r>
              <a:rPr lang="it-IT" i="1" dirty="0" err="1"/>
              <a:t>aimer</a:t>
            </a:r>
            <a:r>
              <a:rPr lang="it-IT" i="1" dirty="0"/>
              <a:t>, </a:t>
            </a:r>
            <a:r>
              <a:rPr lang="it-IT" i="1" dirty="0" err="1"/>
              <a:t>apprécier</a:t>
            </a:r>
            <a:r>
              <a:rPr lang="it-IT" i="1" dirty="0"/>
              <a:t>, </a:t>
            </a:r>
            <a:r>
              <a:rPr lang="it-IT" i="1" dirty="0" err="1"/>
              <a:t>haïr</a:t>
            </a:r>
            <a:r>
              <a:rPr lang="it-IT" dirty="0"/>
              <a:t>), </a:t>
            </a:r>
            <a:r>
              <a:rPr lang="it-IT" dirty="0" err="1"/>
              <a:t>opération</a:t>
            </a:r>
            <a:r>
              <a:rPr lang="it-IT" dirty="0"/>
              <a:t> </a:t>
            </a:r>
            <a:r>
              <a:rPr lang="it-IT" dirty="0" err="1"/>
              <a:t>intellectuelle</a:t>
            </a:r>
            <a:r>
              <a:rPr lang="it-IT" dirty="0"/>
              <a:t> (</a:t>
            </a:r>
            <a:r>
              <a:rPr lang="it-IT" i="1" dirty="0" err="1"/>
              <a:t>connaître</a:t>
            </a:r>
            <a:r>
              <a:rPr lang="it-IT" i="1" dirty="0"/>
              <a:t>, </a:t>
            </a:r>
            <a:r>
              <a:rPr lang="it-IT" i="1" dirty="0" err="1"/>
              <a:t>oublier</a:t>
            </a:r>
            <a:r>
              <a:rPr lang="it-IT" i="1" dirty="0"/>
              <a:t>, </a:t>
            </a:r>
            <a:r>
              <a:rPr lang="it-IT" i="1" dirty="0" err="1"/>
              <a:t>accepter</a:t>
            </a:r>
            <a:r>
              <a:rPr lang="it-IT" dirty="0"/>
              <a:t>); </a:t>
            </a:r>
            <a:r>
              <a:rPr lang="it-IT" dirty="0" err="1"/>
              <a:t>verbes</a:t>
            </a:r>
            <a:r>
              <a:rPr lang="it-IT" dirty="0"/>
              <a:t> de </a:t>
            </a:r>
            <a:r>
              <a:rPr lang="it-IT" dirty="0" err="1"/>
              <a:t>localisation</a:t>
            </a:r>
            <a:r>
              <a:rPr lang="it-IT" dirty="0"/>
              <a:t> (</a:t>
            </a:r>
            <a:r>
              <a:rPr lang="it-IT" i="1" dirty="0" err="1"/>
              <a:t>préceder</a:t>
            </a:r>
            <a:r>
              <a:rPr lang="it-IT" dirty="0"/>
              <a:t>, </a:t>
            </a:r>
            <a:r>
              <a:rPr lang="it-IT" i="1" dirty="0" err="1"/>
              <a:t>suivre</a:t>
            </a:r>
            <a:r>
              <a:rPr lang="it-IT" i="1" dirty="0"/>
              <a:t>, </a:t>
            </a:r>
            <a:r>
              <a:rPr lang="it-IT" i="1" dirty="0" err="1"/>
              <a:t>entourer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On vous explique pourquoi le super-conseiller de Boris Johnson est haï de tout le pays.</a:t>
            </a:r>
            <a:endParaRPr lang="it-IT" dirty="0"/>
          </a:p>
          <a:p>
            <a:pPr lvl="1"/>
            <a:r>
              <a:rPr lang="it-IT" dirty="0"/>
              <a:t>Jean </a:t>
            </a:r>
            <a:r>
              <a:rPr lang="it-IT" dirty="0" err="1"/>
              <a:t>était</a:t>
            </a:r>
            <a:r>
              <a:rPr lang="it-IT" dirty="0"/>
              <a:t> </a:t>
            </a:r>
            <a:r>
              <a:rPr lang="it-IT" dirty="0" err="1"/>
              <a:t>accompagné</a:t>
            </a:r>
            <a:r>
              <a:rPr lang="it-IT" dirty="0"/>
              <a:t> de sa femme ; </a:t>
            </a:r>
          </a:p>
          <a:p>
            <a:pPr lvl="1"/>
            <a:r>
              <a:rPr lang="it-IT" dirty="0"/>
              <a:t>Il </a:t>
            </a:r>
            <a:r>
              <a:rPr lang="it-IT" dirty="0" err="1"/>
              <a:t>était</a:t>
            </a:r>
            <a:r>
              <a:rPr lang="it-IT" dirty="0"/>
              <a:t> </a:t>
            </a:r>
            <a:r>
              <a:rPr lang="it-IT" dirty="0" err="1"/>
              <a:t>connu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services</a:t>
            </a:r>
            <a:r>
              <a:rPr lang="it-IT" dirty="0"/>
              <a:t> de </a:t>
            </a:r>
            <a:r>
              <a:rPr lang="it-IT" dirty="0" err="1"/>
              <a:t>police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Description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inanimé</a:t>
            </a:r>
            <a:r>
              <a:rPr lang="it-IT" dirty="0"/>
              <a:t> : </a:t>
            </a:r>
            <a:r>
              <a:rPr lang="it-IT" dirty="0" err="1"/>
              <a:t>entouré</a:t>
            </a:r>
            <a:r>
              <a:rPr lang="it-IT" dirty="0"/>
              <a:t> d’un </a:t>
            </a:r>
            <a:r>
              <a:rPr lang="it-IT" dirty="0" err="1"/>
              <a:t>mur</a:t>
            </a:r>
            <a:r>
              <a:rPr lang="it-IT" dirty="0"/>
              <a:t>, </a:t>
            </a:r>
            <a:r>
              <a:rPr lang="it-IT" dirty="0" err="1"/>
              <a:t>décoré</a:t>
            </a:r>
            <a:r>
              <a:rPr lang="it-IT" dirty="0"/>
              <a:t> de </a:t>
            </a:r>
            <a:r>
              <a:rPr lang="it-IT" dirty="0" err="1"/>
              <a:t>tableaux</a:t>
            </a:r>
            <a:r>
              <a:rPr lang="it-IT" dirty="0"/>
              <a:t>, </a:t>
            </a:r>
            <a:r>
              <a:rPr lang="it-IT" dirty="0" err="1"/>
              <a:t>rempli</a:t>
            </a:r>
            <a:r>
              <a:rPr lang="it-IT" dirty="0"/>
              <a:t> de </a:t>
            </a:r>
            <a:r>
              <a:rPr lang="it-IT" dirty="0" err="1"/>
              <a:t>livres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781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Limites</a:t>
            </a:r>
            <a:r>
              <a:rPr lang="it-IT" dirty="0"/>
              <a:t> à la </a:t>
            </a:r>
            <a:r>
              <a:rPr lang="it-IT" dirty="0" err="1"/>
              <a:t>passivation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Seulement</a:t>
            </a:r>
            <a:r>
              <a:rPr lang="it-IT" dirty="0"/>
              <a:t> pour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transitifs</a:t>
            </a:r>
            <a:r>
              <a:rPr lang="it-IT" dirty="0"/>
              <a:t> </a:t>
            </a:r>
          </a:p>
          <a:p>
            <a:pPr lvl="1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ingénieurs</a:t>
            </a:r>
            <a:r>
              <a:rPr lang="it-IT" dirty="0"/>
              <a:t> </a:t>
            </a:r>
            <a:r>
              <a:rPr lang="it-IT" dirty="0" err="1"/>
              <a:t>parlent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solutions</a:t>
            </a:r>
            <a:r>
              <a:rPr lang="it-IT" dirty="0"/>
              <a:t>/ *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solutions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parlées</a:t>
            </a:r>
            <a:endParaRPr lang="it-IT" dirty="0"/>
          </a:p>
          <a:p>
            <a:r>
              <a:rPr lang="it-IT" dirty="0"/>
              <a:t>Mais </a:t>
            </a:r>
            <a:r>
              <a:rPr lang="it-IT" dirty="0" err="1"/>
              <a:t>parmi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transitifs</a:t>
            </a:r>
            <a:r>
              <a:rPr lang="it-IT" dirty="0"/>
              <a:t>, </a:t>
            </a:r>
            <a:r>
              <a:rPr lang="it-IT" dirty="0" err="1"/>
              <a:t>certains</a:t>
            </a:r>
            <a:r>
              <a:rPr lang="it-IT" dirty="0"/>
              <a:t> n’</a:t>
            </a:r>
            <a:r>
              <a:rPr lang="it-IT" dirty="0" err="1"/>
              <a:t>admettent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la </a:t>
            </a:r>
            <a:r>
              <a:rPr lang="it-IT" dirty="0" err="1"/>
              <a:t>transformation</a:t>
            </a:r>
            <a:r>
              <a:rPr lang="it-IT" dirty="0"/>
              <a:t> passive</a:t>
            </a:r>
          </a:p>
          <a:p>
            <a:pPr lvl="1"/>
            <a:r>
              <a:rPr lang="it-IT" dirty="0"/>
              <a:t>- </a:t>
            </a:r>
            <a:r>
              <a:rPr lang="it-IT" dirty="0" err="1"/>
              <a:t>Avoir</a:t>
            </a:r>
            <a:r>
              <a:rPr lang="it-IT" dirty="0"/>
              <a:t> : *un </a:t>
            </a:r>
            <a:r>
              <a:rPr lang="it-IT" dirty="0" err="1"/>
              <a:t>chien</a:t>
            </a:r>
            <a:r>
              <a:rPr lang="it-IT" dirty="0"/>
              <a:t> est </a:t>
            </a:r>
            <a:r>
              <a:rPr lang="it-IT" dirty="0" err="1"/>
              <a:t>eu</a:t>
            </a:r>
            <a:r>
              <a:rPr lang="it-IT" dirty="0"/>
              <a:t> par Lucette + </a:t>
            </a:r>
            <a:r>
              <a:rPr lang="it-IT" i="1" dirty="0" err="1"/>
              <a:t>afficher</a:t>
            </a:r>
            <a:r>
              <a:rPr lang="it-IT" dirty="0"/>
              <a:t>, </a:t>
            </a:r>
            <a:r>
              <a:rPr lang="it-IT" i="1" dirty="0" err="1"/>
              <a:t>connaître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sens</a:t>
            </a:r>
            <a:r>
              <a:rPr lang="it-IT" dirty="0"/>
              <a:t> fig.)</a:t>
            </a:r>
            <a:r>
              <a:rPr lang="mr-IN" dirty="0"/>
              <a:t>…</a:t>
            </a:r>
            <a:r>
              <a:rPr lang="fr-FR" dirty="0"/>
              <a:t> </a:t>
            </a:r>
            <a:endParaRPr lang="it-IT" dirty="0"/>
          </a:p>
          <a:p>
            <a:pPr lvl="1"/>
            <a:r>
              <a:rPr lang="it-IT" dirty="0"/>
              <a:t>L’</a:t>
            </a:r>
            <a:r>
              <a:rPr lang="it-IT" dirty="0" err="1"/>
              <a:t>entreprise</a:t>
            </a:r>
            <a:r>
              <a:rPr lang="it-IT" dirty="0"/>
              <a:t> affiche/</a:t>
            </a:r>
            <a:r>
              <a:rPr lang="it-IT" dirty="0" err="1"/>
              <a:t>connaît</a:t>
            </a:r>
            <a:r>
              <a:rPr lang="it-IT" dirty="0"/>
              <a:t> une bonne </a:t>
            </a:r>
            <a:r>
              <a:rPr lang="it-IT" dirty="0" err="1"/>
              <a:t>santé</a:t>
            </a:r>
            <a:r>
              <a:rPr lang="it-IT" dirty="0"/>
              <a:t> &gt;*une bonne </a:t>
            </a:r>
            <a:r>
              <a:rPr lang="it-IT" dirty="0" err="1"/>
              <a:t>santé</a:t>
            </a:r>
            <a:r>
              <a:rPr lang="it-IT" dirty="0"/>
              <a:t> est </a:t>
            </a:r>
            <a:r>
              <a:rPr lang="it-IT" dirty="0" err="1"/>
              <a:t>affichée</a:t>
            </a:r>
            <a:r>
              <a:rPr lang="it-IT" dirty="0"/>
              <a:t>/</a:t>
            </a:r>
            <a:r>
              <a:rPr lang="it-IT" dirty="0" err="1"/>
              <a:t>connue</a:t>
            </a:r>
            <a:r>
              <a:rPr lang="it-IT" dirty="0"/>
              <a:t> par l’</a:t>
            </a:r>
            <a:r>
              <a:rPr lang="it-IT" dirty="0" err="1"/>
              <a:t>entreprise</a:t>
            </a:r>
            <a:endParaRPr lang="it-IT" dirty="0"/>
          </a:p>
          <a:p>
            <a:pPr lvl="1"/>
            <a:r>
              <a:rPr lang="it-IT" dirty="0"/>
              <a:t>-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de </a:t>
            </a:r>
            <a:r>
              <a:rPr lang="it-IT" dirty="0" err="1"/>
              <a:t>mesure</a:t>
            </a:r>
            <a:r>
              <a:rPr lang="it-IT" dirty="0"/>
              <a:t> et de </a:t>
            </a:r>
            <a:r>
              <a:rPr lang="it-IT" dirty="0" err="1"/>
              <a:t>contenance</a:t>
            </a:r>
            <a:r>
              <a:rPr lang="it-IT" dirty="0"/>
              <a:t> : *1m30 est </a:t>
            </a:r>
            <a:r>
              <a:rPr lang="it-IT" dirty="0" err="1"/>
              <a:t>mesuré</a:t>
            </a:r>
            <a:r>
              <a:rPr lang="it-IT" dirty="0"/>
              <a:t> par </a:t>
            </a:r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fils</a:t>
            </a:r>
            <a:endParaRPr lang="it-IT" dirty="0"/>
          </a:p>
          <a:p>
            <a:pPr lvl="1"/>
            <a:r>
              <a:rPr lang="it-IT" dirty="0"/>
              <a:t>-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attributifs</a:t>
            </a:r>
            <a:r>
              <a:rPr lang="it-IT" dirty="0"/>
              <a:t> (</a:t>
            </a:r>
            <a:r>
              <a:rPr lang="it-IT" dirty="0" err="1"/>
              <a:t>être</a:t>
            </a:r>
            <a:r>
              <a:rPr lang="it-IT" dirty="0"/>
              <a:t>, devenir, </a:t>
            </a:r>
            <a:r>
              <a:rPr lang="it-IT" dirty="0" err="1"/>
              <a:t>rester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-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d’</a:t>
            </a:r>
            <a:r>
              <a:rPr lang="it-IT" dirty="0" err="1"/>
              <a:t>odeur</a:t>
            </a:r>
            <a:endParaRPr lang="it-IT" dirty="0"/>
          </a:p>
          <a:p>
            <a:r>
              <a:rPr lang="it-IT" dirty="0" err="1"/>
              <a:t>Quand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 est un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personnel</a:t>
            </a:r>
            <a:endParaRPr lang="it-IT" dirty="0"/>
          </a:p>
          <a:p>
            <a:pPr lvl="1"/>
            <a:r>
              <a:rPr lang="it-IT" dirty="0"/>
              <a:t>*La lettre a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écrite</a:t>
            </a:r>
            <a:r>
              <a:rPr lang="it-IT" dirty="0"/>
              <a:t> par </a:t>
            </a:r>
            <a:r>
              <a:rPr lang="it-IT" dirty="0" err="1"/>
              <a:t>moi</a:t>
            </a:r>
            <a:r>
              <a:rPr lang="it-IT" dirty="0"/>
              <a:t>/ *Ma </a:t>
            </a:r>
            <a:r>
              <a:rPr lang="it-IT" dirty="0" err="1"/>
              <a:t>fille</a:t>
            </a:r>
            <a:r>
              <a:rPr lang="it-IT" dirty="0"/>
              <a:t> est </a:t>
            </a:r>
            <a:r>
              <a:rPr lang="it-IT" dirty="0" err="1"/>
              <a:t>adorée</a:t>
            </a:r>
            <a:r>
              <a:rPr lang="it-IT" dirty="0"/>
              <a:t> de </a:t>
            </a:r>
            <a:r>
              <a:rPr lang="it-IT" dirty="0" err="1"/>
              <a:t>moi</a:t>
            </a:r>
            <a:endParaRPr lang="it-IT" dirty="0"/>
          </a:p>
          <a:p>
            <a:pPr lvl="1"/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cassé</a:t>
            </a:r>
            <a:r>
              <a:rPr lang="it-IT" dirty="0"/>
              <a:t> un </a:t>
            </a:r>
            <a:r>
              <a:rPr lang="it-IT" dirty="0" err="1"/>
              <a:t>verre</a:t>
            </a:r>
            <a:r>
              <a:rPr lang="it-IT" dirty="0"/>
              <a:t>&gt; *un </a:t>
            </a:r>
            <a:r>
              <a:rPr lang="it-IT" dirty="0" err="1"/>
              <a:t>verre</a:t>
            </a:r>
            <a:r>
              <a:rPr lang="it-IT" dirty="0"/>
              <a:t> a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cassé</a:t>
            </a:r>
            <a:r>
              <a:rPr lang="it-IT" dirty="0"/>
              <a:t> par </a:t>
            </a:r>
            <a:r>
              <a:rPr lang="it-IT" dirty="0" err="1"/>
              <a:t>moi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736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passives</a:t>
            </a:r>
            <a:r>
              <a:rPr lang="it-IT" dirty="0"/>
              <a:t> </a:t>
            </a:r>
            <a:r>
              <a:rPr lang="it-IT" dirty="0" err="1"/>
              <a:t>inachevées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Le </a:t>
            </a:r>
            <a:r>
              <a:rPr lang="it-IT" dirty="0" err="1"/>
              <a:t>passif</a:t>
            </a:r>
            <a:r>
              <a:rPr lang="it-IT" dirty="0"/>
              <a:t> est plus </a:t>
            </a:r>
            <a:r>
              <a:rPr lang="it-IT" dirty="0" err="1"/>
              <a:t>coûteux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l’</a:t>
            </a:r>
            <a:r>
              <a:rPr lang="it-IT" dirty="0" err="1"/>
              <a:t>actif</a:t>
            </a:r>
            <a:endParaRPr lang="it-IT" dirty="0"/>
          </a:p>
          <a:p>
            <a:r>
              <a:rPr lang="it-IT" dirty="0"/>
              <a:t>&gt; </a:t>
            </a:r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passives</a:t>
            </a:r>
            <a:r>
              <a:rPr lang="it-IT" dirty="0"/>
              <a:t> “</a:t>
            </a:r>
            <a:r>
              <a:rPr lang="it-IT" dirty="0" err="1"/>
              <a:t>inachevées</a:t>
            </a:r>
            <a:r>
              <a:rPr lang="it-IT" dirty="0"/>
              <a:t>” sans SP agent plus </a:t>
            </a:r>
            <a:r>
              <a:rPr lang="it-IT" dirty="0" err="1"/>
              <a:t>fréquentes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le </a:t>
            </a:r>
            <a:r>
              <a:rPr lang="it-IT" dirty="0" err="1"/>
              <a:t>discours</a:t>
            </a:r>
            <a:endParaRPr lang="it-IT" dirty="0"/>
          </a:p>
          <a:p>
            <a:pPr marL="274320" lvl="1" indent="0">
              <a:buNone/>
            </a:pPr>
            <a:r>
              <a:rPr lang="it-IT" dirty="0"/>
              <a:t>Le </a:t>
            </a:r>
            <a:r>
              <a:rPr lang="it-IT" dirty="0" err="1"/>
              <a:t>gouvernement</a:t>
            </a:r>
            <a:r>
              <a:rPr lang="it-IT" dirty="0"/>
              <a:t> a </a:t>
            </a:r>
            <a:r>
              <a:rPr lang="it-IT" dirty="0" err="1"/>
              <a:t>adopté</a:t>
            </a:r>
            <a:r>
              <a:rPr lang="it-IT" dirty="0"/>
              <a:t> la </a:t>
            </a:r>
            <a:r>
              <a:rPr lang="it-IT" dirty="0" err="1"/>
              <a:t>loi</a:t>
            </a:r>
            <a:r>
              <a:rPr lang="it-IT" dirty="0"/>
              <a:t> </a:t>
            </a:r>
            <a:r>
              <a:rPr lang="it-IT" dirty="0" err="1"/>
              <a:t>hier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r>
              <a:rPr lang="it-IT" dirty="0"/>
              <a:t>	&gt; La </a:t>
            </a:r>
            <a:r>
              <a:rPr lang="it-IT" dirty="0" err="1"/>
              <a:t>loi</a:t>
            </a:r>
            <a:r>
              <a:rPr lang="it-IT" dirty="0"/>
              <a:t>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adoptée</a:t>
            </a:r>
            <a:r>
              <a:rPr lang="it-IT" dirty="0"/>
              <a:t> </a:t>
            </a:r>
            <a:r>
              <a:rPr lang="it-IT" dirty="0" err="1"/>
              <a:t>hier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invités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terminés</a:t>
            </a:r>
            <a:r>
              <a:rPr lang="it-IT" dirty="0"/>
              <a:t> le </a:t>
            </a:r>
            <a:r>
              <a:rPr lang="it-IT" dirty="0" err="1"/>
              <a:t>repas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r>
              <a:rPr lang="it-IT" dirty="0"/>
              <a:t>	&gt; Le </a:t>
            </a:r>
            <a:r>
              <a:rPr lang="it-IT" dirty="0" err="1"/>
              <a:t>repas</a:t>
            </a:r>
            <a:r>
              <a:rPr lang="it-IT" dirty="0"/>
              <a:t> est </a:t>
            </a:r>
            <a:r>
              <a:rPr lang="it-IT" dirty="0" err="1"/>
              <a:t>terminé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r>
              <a:rPr lang="it-IT" dirty="0"/>
              <a:t>Le </a:t>
            </a:r>
            <a:r>
              <a:rPr lang="it-IT" dirty="0" err="1"/>
              <a:t>vent</a:t>
            </a:r>
            <a:r>
              <a:rPr lang="it-IT" dirty="0"/>
              <a:t> a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tomber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feuilles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r>
              <a:rPr lang="it-IT" dirty="0"/>
              <a:t>	&gt;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feuilles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tombées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endParaRPr lang="it-IT" dirty="0"/>
          </a:p>
          <a:p>
            <a:pPr marL="274320" lvl="1" indent="0">
              <a:buNone/>
            </a:pPr>
            <a:r>
              <a:rPr lang="it-IT" dirty="0" err="1"/>
              <a:t>Réversibilité</a:t>
            </a:r>
            <a:r>
              <a:rPr lang="it-IT" dirty="0"/>
              <a:t> </a:t>
            </a:r>
            <a:r>
              <a:rPr lang="it-IT" dirty="0" err="1"/>
              <a:t>passif</a:t>
            </a:r>
            <a:r>
              <a:rPr lang="it-IT" dirty="0"/>
              <a:t> &gt; </a:t>
            </a:r>
            <a:r>
              <a:rPr lang="it-IT" dirty="0" err="1"/>
              <a:t>actitf</a:t>
            </a:r>
            <a:r>
              <a:rPr lang="it-IT" dirty="0"/>
              <a:t> : “on”/”</a:t>
            </a:r>
            <a:r>
              <a:rPr lang="it-IT" dirty="0" err="1"/>
              <a:t>ça</a:t>
            </a:r>
            <a:r>
              <a:rPr lang="it-IT" dirty="0"/>
              <a:t>”</a:t>
            </a:r>
          </a:p>
          <a:p>
            <a:pPr marL="274320" lvl="1" indent="0">
              <a:buNone/>
            </a:pPr>
            <a:r>
              <a:rPr lang="it-IT" dirty="0"/>
              <a:t>	Son </a:t>
            </a:r>
            <a:r>
              <a:rPr lang="it-IT" dirty="0" err="1"/>
              <a:t>sac</a:t>
            </a:r>
            <a:r>
              <a:rPr lang="it-IT" dirty="0"/>
              <a:t> a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retrouvé</a:t>
            </a:r>
            <a:r>
              <a:rPr lang="it-IT" dirty="0"/>
              <a:t> (</a:t>
            </a:r>
            <a:r>
              <a:rPr lang="it-IT" i="1" dirty="0"/>
              <a:t>par “on”, </a:t>
            </a:r>
            <a:r>
              <a:rPr lang="it-IT" i="1" dirty="0" err="1"/>
              <a:t>qqun</a:t>
            </a:r>
            <a:r>
              <a:rPr lang="it-IT" dirty="0"/>
              <a:t>)</a:t>
            </a:r>
          </a:p>
          <a:p>
            <a:pPr marL="274320" lvl="1" indent="0">
              <a:buNone/>
            </a:pPr>
            <a:r>
              <a:rPr lang="it-IT" dirty="0"/>
              <a:t>	&gt; On a </a:t>
            </a:r>
            <a:r>
              <a:rPr lang="it-IT" dirty="0" err="1"/>
              <a:t>retrouvé</a:t>
            </a:r>
            <a:r>
              <a:rPr lang="it-IT" dirty="0"/>
              <a:t> son </a:t>
            </a:r>
            <a:r>
              <a:rPr lang="it-IT" dirty="0" err="1"/>
              <a:t>sac</a:t>
            </a:r>
            <a:endParaRPr lang="it-IT" dirty="0"/>
          </a:p>
          <a:p>
            <a:pPr marL="274320" lvl="1" indent="0">
              <a:buNone/>
            </a:pPr>
            <a:r>
              <a:rPr lang="it-IT" dirty="0"/>
              <a:t>	Il est </a:t>
            </a:r>
            <a:r>
              <a:rPr lang="it-IT" dirty="0" err="1"/>
              <a:t>vexé</a:t>
            </a:r>
            <a:r>
              <a:rPr lang="it-IT" dirty="0"/>
              <a:t> (</a:t>
            </a:r>
            <a:r>
              <a:rPr lang="it-IT" i="1" dirty="0"/>
              <a:t>par “</a:t>
            </a:r>
            <a:r>
              <a:rPr lang="it-IT" i="1" dirty="0" err="1"/>
              <a:t>ça</a:t>
            </a:r>
            <a:r>
              <a:rPr lang="it-IT" i="1" dirty="0"/>
              <a:t>”)</a:t>
            </a:r>
            <a:endParaRPr lang="it-IT" dirty="0"/>
          </a:p>
          <a:p>
            <a:pPr marL="274320" lvl="1" indent="0">
              <a:buNone/>
            </a:pPr>
            <a:r>
              <a:rPr lang="it-IT" dirty="0"/>
              <a:t>	&gt; </a:t>
            </a:r>
            <a:r>
              <a:rPr lang="it-IT" dirty="0" err="1"/>
              <a:t>Ça</a:t>
            </a:r>
            <a:r>
              <a:rPr lang="it-IT" dirty="0"/>
              <a:t> le </a:t>
            </a:r>
            <a:r>
              <a:rPr lang="it-IT" dirty="0" err="1"/>
              <a:t>vexe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4696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Stylistique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SN </a:t>
            </a:r>
            <a:r>
              <a:rPr lang="it-IT" dirty="0" err="1"/>
              <a:t>permet</a:t>
            </a:r>
            <a:r>
              <a:rPr lang="it-IT" dirty="0"/>
              <a:t> de </a:t>
            </a:r>
            <a:r>
              <a:rPr lang="it-IT" dirty="0" err="1"/>
              <a:t>rappocher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référents</a:t>
            </a:r>
            <a:r>
              <a:rPr lang="it-IT" dirty="0"/>
              <a:t> </a:t>
            </a:r>
            <a:r>
              <a:rPr lang="it-IT" dirty="0" err="1"/>
              <a:t>au-delà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 (</a:t>
            </a:r>
            <a:r>
              <a:rPr lang="it-IT" dirty="0" err="1"/>
              <a:t>cohésion</a:t>
            </a:r>
            <a:r>
              <a:rPr lang="it-IT" dirty="0"/>
              <a:t> </a:t>
            </a:r>
            <a:r>
              <a:rPr lang="it-IT" dirty="0" err="1"/>
              <a:t>textuelle</a:t>
            </a:r>
            <a:r>
              <a:rPr lang="it-IT" dirty="0"/>
              <a:t>) : </a:t>
            </a:r>
            <a:r>
              <a:rPr lang="it-IT" dirty="0" err="1"/>
              <a:t>thématisation</a:t>
            </a:r>
            <a:endParaRPr lang="it-IT" dirty="0"/>
          </a:p>
          <a:p>
            <a:pPr lvl="1"/>
            <a:r>
              <a:rPr lang="it-IT" dirty="0"/>
              <a:t>Le </a:t>
            </a:r>
            <a:r>
              <a:rPr lang="it-IT" dirty="0" err="1"/>
              <a:t>feu</a:t>
            </a:r>
            <a:r>
              <a:rPr lang="it-IT" dirty="0"/>
              <a:t> a </a:t>
            </a:r>
            <a:r>
              <a:rPr lang="it-IT" dirty="0" err="1"/>
              <a:t>détruit</a:t>
            </a:r>
            <a:r>
              <a:rPr lang="it-IT" dirty="0"/>
              <a:t> l’</a:t>
            </a:r>
            <a:r>
              <a:rPr lang="it-IT" dirty="0" err="1"/>
              <a:t>usine</a:t>
            </a:r>
            <a:endParaRPr lang="it-IT" dirty="0"/>
          </a:p>
          <a:p>
            <a:pPr lvl="1"/>
            <a:r>
              <a:rPr lang="it-IT" dirty="0"/>
              <a:t>&gt; L</a:t>
            </a:r>
            <a:r>
              <a:rPr lang="it-IT" b="1" dirty="0"/>
              <a:t>’</a:t>
            </a:r>
            <a:r>
              <a:rPr lang="it-IT" b="1" dirty="0" err="1"/>
              <a:t>usine</a:t>
            </a:r>
            <a:r>
              <a:rPr lang="it-IT" dirty="0"/>
              <a:t> a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détruite</a:t>
            </a:r>
            <a:r>
              <a:rPr lang="it-IT" dirty="0"/>
              <a:t> par un </a:t>
            </a:r>
            <a:r>
              <a:rPr lang="it-IT" dirty="0" err="1"/>
              <a:t>incendie</a:t>
            </a:r>
            <a:endParaRPr lang="it-IT" dirty="0"/>
          </a:p>
          <a:p>
            <a:pPr lvl="1"/>
            <a:r>
              <a:rPr lang="it-IT" dirty="0"/>
              <a:t>“M. Martin est un </a:t>
            </a:r>
            <a:r>
              <a:rPr lang="it-IT" dirty="0" err="1"/>
              <a:t>maire</a:t>
            </a:r>
            <a:r>
              <a:rPr lang="it-IT" dirty="0"/>
              <a:t> </a:t>
            </a:r>
            <a:r>
              <a:rPr lang="it-IT" dirty="0" err="1"/>
              <a:t>très</a:t>
            </a:r>
            <a:r>
              <a:rPr lang="it-IT" dirty="0"/>
              <a:t> </a:t>
            </a:r>
            <a:r>
              <a:rPr lang="it-IT" dirty="0" err="1"/>
              <a:t>actif</a:t>
            </a:r>
            <a:r>
              <a:rPr lang="it-IT" dirty="0"/>
              <a:t>. Le </a:t>
            </a:r>
            <a:r>
              <a:rPr lang="it-IT" dirty="0" err="1"/>
              <a:t>gouvernement</a:t>
            </a:r>
            <a:r>
              <a:rPr lang="it-IT" dirty="0"/>
              <a:t> a </a:t>
            </a:r>
            <a:r>
              <a:rPr lang="it-IT" dirty="0" err="1"/>
              <a:t>hautement</a:t>
            </a:r>
            <a:r>
              <a:rPr lang="it-IT" dirty="0"/>
              <a:t> </a:t>
            </a:r>
            <a:r>
              <a:rPr lang="it-IT" dirty="0" err="1"/>
              <a:t>apprécié</a:t>
            </a:r>
            <a:r>
              <a:rPr lang="it-IT" dirty="0"/>
              <a:t>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mérites</a:t>
            </a:r>
            <a:r>
              <a:rPr lang="it-IT" dirty="0"/>
              <a:t>//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mérites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hautement</a:t>
            </a:r>
            <a:r>
              <a:rPr lang="it-IT" dirty="0"/>
              <a:t>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appréciés</a:t>
            </a:r>
            <a:r>
              <a:rPr lang="it-IT" dirty="0"/>
              <a:t> par le </a:t>
            </a:r>
            <a:r>
              <a:rPr lang="it-IT" dirty="0" err="1"/>
              <a:t>gouvernement</a:t>
            </a:r>
            <a:r>
              <a:rPr lang="it-IT" dirty="0"/>
              <a:t>.</a:t>
            </a:r>
          </a:p>
          <a:p>
            <a:r>
              <a:rPr lang="it-IT" dirty="0"/>
              <a:t>Et de </a:t>
            </a:r>
            <a:r>
              <a:rPr lang="it-IT" dirty="0" err="1"/>
              <a:t>rétablir</a:t>
            </a:r>
            <a:r>
              <a:rPr lang="it-IT" dirty="0"/>
              <a:t> l’</a:t>
            </a:r>
            <a:r>
              <a:rPr lang="it-IT" dirty="0" err="1"/>
              <a:t>ordre</a:t>
            </a:r>
            <a:r>
              <a:rPr lang="it-IT" dirty="0"/>
              <a:t> </a:t>
            </a:r>
            <a:r>
              <a:rPr lang="it-IT" dirty="0" err="1"/>
              <a:t>animé</a:t>
            </a:r>
            <a:r>
              <a:rPr lang="it-IT" dirty="0"/>
              <a:t> &gt;</a:t>
            </a:r>
            <a:r>
              <a:rPr lang="it-IT" dirty="0" err="1"/>
              <a:t>inanimé</a:t>
            </a:r>
            <a:r>
              <a:rPr lang="it-IT" dirty="0"/>
              <a:t> plus </a:t>
            </a:r>
            <a:r>
              <a:rPr lang="it-IT" dirty="0" err="1"/>
              <a:t>naturel</a:t>
            </a:r>
            <a:r>
              <a:rPr lang="it-IT" dirty="0"/>
              <a:t> en </a:t>
            </a:r>
            <a:r>
              <a:rPr lang="it-IT" dirty="0" err="1"/>
              <a:t>français</a:t>
            </a:r>
            <a:endParaRPr lang="it-IT" dirty="0"/>
          </a:p>
          <a:p>
            <a:pPr lvl="1"/>
            <a:r>
              <a:rPr lang="it-IT" dirty="0" err="1"/>
              <a:t>Six</a:t>
            </a:r>
            <a:r>
              <a:rPr lang="it-IT" dirty="0"/>
              <a:t> </a:t>
            </a:r>
            <a:r>
              <a:rPr lang="it-IT" dirty="0" err="1"/>
              <a:t>ouvrier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intoxiqués</a:t>
            </a:r>
            <a:r>
              <a:rPr lang="it-IT" dirty="0"/>
              <a:t> par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gaz</a:t>
            </a:r>
            <a:r>
              <a:rPr lang="it-IT" dirty="0"/>
              <a:t> </a:t>
            </a:r>
            <a:r>
              <a:rPr lang="it-IT" dirty="0" err="1"/>
              <a:t>toxiques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1913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D’</a:t>
            </a:r>
            <a:r>
              <a:rPr lang="it-IT" dirty="0" err="1"/>
              <a:t>autres</a:t>
            </a:r>
            <a:r>
              <a:rPr lang="it-IT" dirty="0"/>
              <a:t> </a:t>
            </a:r>
            <a:r>
              <a:rPr lang="it-IT" dirty="0" err="1"/>
              <a:t>manières</a:t>
            </a:r>
            <a:r>
              <a:rPr lang="it-IT" dirty="0"/>
              <a:t> d’</a:t>
            </a:r>
            <a:r>
              <a:rPr lang="it-IT" dirty="0" err="1"/>
              <a:t>exprimer</a:t>
            </a:r>
            <a:r>
              <a:rPr lang="it-IT" dirty="0"/>
              <a:t> le </a:t>
            </a:r>
            <a:r>
              <a:rPr lang="it-IT" dirty="0" err="1"/>
              <a:t>passif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“</a:t>
            </a:r>
            <a:r>
              <a:rPr lang="it-IT" dirty="0" err="1"/>
              <a:t>symétriques</a:t>
            </a:r>
            <a:r>
              <a:rPr lang="it-IT" dirty="0"/>
              <a:t>” (</a:t>
            </a:r>
            <a:r>
              <a:rPr lang="it-IT" dirty="0" err="1"/>
              <a:t>transitifs</a:t>
            </a:r>
            <a:r>
              <a:rPr lang="it-IT" dirty="0"/>
              <a:t> et </a:t>
            </a:r>
            <a:r>
              <a:rPr lang="it-IT" dirty="0" err="1"/>
              <a:t>intransififs</a:t>
            </a:r>
            <a:r>
              <a:rPr lang="it-IT" dirty="0"/>
              <a:t>)</a:t>
            </a:r>
          </a:p>
          <a:p>
            <a:r>
              <a:rPr lang="it-IT" dirty="0"/>
              <a:t>       </a:t>
            </a:r>
            <a:r>
              <a:rPr lang="it-IT" sz="2000" dirty="0"/>
              <a:t>Le soleil </a:t>
            </a:r>
            <a:r>
              <a:rPr lang="it-IT" sz="2000" dirty="0" err="1"/>
              <a:t>jaunit</a:t>
            </a:r>
            <a:r>
              <a:rPr lang="it-IT" sz="2000" dirty="0"/>
              <a:t> </a:t>
            </a:r>
            <a:r>
              <a:rPr lang="it-IT" sz="2000" dirty="0" err="1"/>
              <a:t>les</a:t>
            </a:r>
            <a:r>
              <a:rPr lang="it-IT" sz="2000" dirty="0"/>
              <a:t> </a:t>
            </a:r>
            <a:r>
              <a:rPr lang="it-IT" sz="2000" dirty="0" err="1"/>
              <a:t>photos</a:t>
            </a:r>
            <a:r>
              <a:rPr lang="it-IT" sz="2000" dirty="0"/>
              <a:t>.</a:t>
            </a:r>
          </a:p>
          <a:p>
            <a:r>
              <a:rPr lang="it-IT" sz="2000" dirty="0"/>
              <a:t>        </a:t>
            </a:r>
            <a:r>
              <a:rPr lang="it-IT" sz="2000" dirty="0" err="1"/>
              <a:t>Les</a:t>
            </a:r>
            <a:r>
              <a:rPr lang="it-IT" sz="2000" dirty="0"/>
              <a:t> </a:t>
            </a:r>
            <a:r>
              <a:rPr lang="it-IT" sz="2000" dirty="0" err="1"/>
              <a:t>photos</a:t>
            </a:r>
            <a:r>
              <a:rPr lang="it-IT" sz="2000" dirty="0"/>
              <a:t> </a:t>
            </a:r>
            <a:r>
              <a:rPr lang="it-IT" sz="2000" dirty="0" err="1"/>
              <a:t>jaunissent</a:t>
            </a:r>
            <a:r>
              <a:rPr lang="it-IT" sz="2000" dirty="0"/>
              <a:t> </a:t>
            </a:r>
            <a:r>
              <a:rPr lang="it-IT" sz="2000" i="1" dirty="0" err="1"/>
              <a:t>au</a:t>
            </a:r>
            <a:r>
              <a:rPr lang="it-IT" sz="2000" dirty="0"/>
              <a:t> soleil/</a:t>
            </a:r>
            <a:r>
              <a:rPr lang="it-IT" sz="2000" i="1" dirty="0" err="1"/>
              <a:t>sous</a:t>
            </a:r>
            <a:r>
              <a:rPr lang="it-IT" sz="2000" i="1" dirty="0"/>
              <a:t> </a:t>
            </a:r>
            <a:r>
              <a:rPr lang="it-IT" sz="2000" i="1" dirty="0" err="1"/>
              <a:t>l’action</a:t>
            </a:r>
            <a:r>
              <a:rPr lang="it-IT" sz="2000" i="1" dirty="0"/>
              <a:t> </a:t>
            </a:r>
            <a:r>
              <a:rPr lang="it-IT" sz="2000" i="1" dirty="0" err="1"/>
              <a:t>du</a:t>
            </a:r>
            <a:r>
              <a:rPr lang="it-IT" sz="2000" i="1" dirty="0"/>
              <a:t> </a:t>
            </a:r>
            <a:r>
              <a:rPr lang="it-IT" sz="2000" dirty="0"/>
              <a:t>soleil</a:t>
            </a:r>
          </a:p>
          <a:p>
            <a:r>
              <a:rPr lang="it-IT" sz="2000" dirty="0"/>
              <a:t>        </a:t>
            </a:r>
            <a:r>
              <a:rPr lang="it-IT" sz="2000" i="1" dirty="0" err="1"/>
              <a:t>changer</a:t>
            </a:r>
            <a:r>
              <a:rPr lang="it-IT" sz="2000" i="1" dirty="0"/>
              <a:t>, </a:t>
            </a:r>
            <a:r>
              <a:rPr lang="it-IT" sz="2000" i="1" dirty="0" err="1"/>
              <a:t>cuire</a:t>
            </a:r>
            <a:r>
              <a:rPr lang="it-IT" sz="2000" i="1" dirty="0"/>
              <a:t>, </a:t>
            </a:r>
            <a:r>
              <a:rPr lang="it-IT" sz="2000" i="1" dirty="0" err="1"/>
              <a:t>pourrir</a:t>
            </a:r>
            <a:r>
              <a:rPr lang="it-IT" sz="2000" i="1" dirty="0"/>
              <a:t>, </a:t>
            </a:r>
            <a:r>
              <a:rPr lang="it-IT" sz="2000" i="1" dirty="0" err="1"/>
              <a:t>vieillir</a:t>
            </a:r>
            <a:r>
              <a:rPr lang="mr-IN" sz="2000" i="1" dirty="0"/>
              <a:t>…</a:t>
            </a:r>
            <a:r>
              <a:rPr lang="fr-FR" sz="2000" i="1" dirty="0"/>
              <a:t>.</a:t>
            </a:r>
            <a:endParaRPr lang="it-IT" sz="2000" dirty="0"/>
          </a:p>
          <a:p>
            <a:endParaRPr lang="it-IT" sz="2000" dirty="0"/>
          </a:p>
          <a:p>
            <a:r>
              <a:rPr lang="it-IT" dirty="0"/>
              <a:t>La </a:t>
            </a:r>
            <a:r>
              <a:rPr lang="it-IT" dirty="0" err="1"/>
              <a:t>passivation</a:t>
            </a:r>
            <a:r>
              <a:rPr lang="it-IT" dirty="0"/>
              <a:t> en “se”</a:t>
            </a:r>
          </a:p>
          <a:p>
            <a:pPr lvl="1"/>
            <a:r>
              <a:rPr lang="it-IT" dirty="0"/>
              <a:t>On </a:t>
            </a:r>
            <a:r>
              <a:rPr lang="it-IT" dirty="0" err="1"/>
              <a:t>lit</a:t>
            </a:r>
            <a:r>
              <a:rPr lang="it-IT" dirty="0"/>
              <a:t>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oeuvres</a:t>
            </a:r>
            <a:r>
              <a:rPr lang="it-IT" dirty="0"/>
              <a:t> </a:t>
            </a:r>
            <a:r>
              <a:rPr lang="it-IT" dirty="0" err="1"/>
              <a:t>difficilement</a:t>
            </a:r>
            <a:r>
              <a:rPr lang="it-IT" dirty="0"/>
              <a:t> &gt;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oeuvres</a:t>
            </a:r>
            <a:r>
              <a:rPr lang="it-IT" dirty="0"/>
              <a:t> se </a:t>
            </a:r>
            <a:r>
              <a:rPr lang="it-IT" dirty="0" err="1"/>
              <a:t>lisent</a:t>
            </a:r>
            <a:r>
              <a:rPr lang="it-IT" dirty="0"/>
              <a:t> </a:t>
            </a:r>
            <a:r>
              <a:rPr lang="it-IT" dirty="0" err="1"/>
              <a:t>difficilement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L’</a:t>
            </a:r>
            <a:r>
              <a:rPr lang="it-IT" dirty="0" err="1"/>
              <a:t>humidité</a:t>
            </a:r>
            <a:r>
              <a:rPr lang="it-IT" dirty="0"/>
              <a:t> </a:t>
            </a:r>
            <a:r>
              <a:rPr lang="it-IT" dirty="0" err="1"/>
              <a:t>abîme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livres</a:t>
            </a:r>
            <a:r>
              <a:rPr lang="it-IT" dirty="0"/>
              <a:t> &gt;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livres</a:t>
            </a:r>
            <a:r>
              <a:rPr lang="it-IT" dirty="0"/>
              <a:t> s’</a:t>
            </a:r>
            <a:r>
              <a:rPr lang="it-IT" dirty="0" err="1"/>
              <a:t>abîment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l’</a:t>
            </a:r>
            <a:r>
              <a:rPr lang="it-IT" dirty="0" err="1"/>
              <a:t>humidité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Faire</a:t>
            </a:r>
            <a:r>
              <a:rPr lang="it-IT" dirty="0"/>
              <a:t> +</a:t>
            </a:r>
            <a:r>
              <a:rPr lang="it-IT" dirty="0" err="1"/>
              <a:t>inf</a:t>
            </a:r>
            <a:r>
              <a:rPr lang="it-IT" dirty="0"/>
              <a:t> &gt; se </a:t>
            </a:r>
            <a:r>
              <a:rPr lang="it-IT" dirty="0" err="1"/>
              <a:t>faire</a:t>
            </a:r>
            <a:r>
              <a:rPr lang="it-IT" dirty="0"/>
              <a:t> +</a:t>
            </a:r>
            <a:r>
              <a:rPr lang="it-IT" dirty="0" err="1"/>
              <a:t>inf</a:t>
            </a:r>
            <a:r>
              <a:rPr lang="it-IT" dirty="0"/>
              <a:t> (se </a:t>
            </a:r>
            <a:r>
              <a:rPr lang="it-IT" dirty="0" err="1"/>
              <a:t>laisser</a:t>
            </a:r>
            <a:r>
              <a:rPr lang="it-IT" dirty="0"/>
              <a:t>, se </a:t>
            </a:r>
            <a:r>
              <a:rPr lang="it-IT" dirty="0" err="1"/>
              <a:t>voir</a:t>
            </a:r>
            <a:r>
              <a:rPr lang="mr-IN" dirty="0"/>
              <a:t>…</a:t>
            </a:r>
            <a:r>
              <a:rPr lang="fr-FR" dirty="0"/>
              <a:t>)</a:t>
            </a:r>
            <a:endParaRPr lang="it-IT" dirty="0"/>
          </a:p>
          <a:p>
            <a:pPr lvl="2"/>
            <a:r>
              <a:rPr lang="it-IT" dirty="0"/>
              <a:t>La </a:t>
            </a:r>
            <a:r>
              <a:rPr lang="it-IT" dirty="0" err="1"/>
              <a:t>police</a:t>
            </a:r>
            <a:r>
              <a:rPr lang="it-IT" dirty="0"/>
              <a:t> a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arrêter</a:t>
            </a:r>
            <a:r>
              <a:rPr lang="it-IT" dirty="0"/>
              <a:t> de </a:t>
            </a:r>
            <a:r>
              <a:rPr lang="it-IT" dirty="0" err="1"/>
              <a:t>nombreux</a:t>
            </a:r>
            <a:r>
              <a:rPr lang="it-IT" dirty="0"/>
              <a:t> </a:t>
            </a:r>
            <a:r>
              <a:rPr lang="it-IT" dirty="0" err="1"/>
              <a:t>manifestants</a:t>
            </a:r>
            <a:endParaRPr lang="it-IT" dirty="0"/>
          </a:p>
          <a:p>
            <a:pPr lvl="2"/>
            <a:r>
              <a:rPr lang="it-IT" dirty="0"/>
              <a:t>&gt; De </a:t>
            </a:r>
            <a:r>
              <a:rPr lang="it-IT" dirty="0" err="1"/>
              <a:t>nombreux</a:t>
            </a:r>
            <a:r>
              <a:rPr lang="it-IT" dirty="0"/>
              <a:t> </a:t>
            </a:r>
            <a:r>
              <a:rPr lang="it-IT" dirty="0" err="1"/>
              <a:t>manifestants</a:t>
            </a:r>
            <a:r>
              <a:rPr lang="it-IT" dirty="0"/>
              <a:t> se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arrêter</a:t>
            </a:r>
            <a:r>
              <a:rPr lang="it-IT" dirty="0"/>
              <a:t> (par la </a:t>
            </a:r>
            <a:r>
              <a:rPr lang="it-IT" dirty="0" err="1"/>
              <a:t>police</a:t>
            </a:r>
            <a:r>
              <a:rPr lang="it-IT" dirty="0"/>
              <a:t>)</a:t>
            </a:r>
          </a:p>
          <a:p>
            <a:pPr lvl="2"/>
            <a:r>
              <a:rPr lang="it-IT" dirty="0"/>
              <a:t>Le ministre s’est </a:t>
            </a:r>
            <a:r>
              <a:rPr lang="it-IT" dirty="0" err="1"/>
              <a:t>fait</a:t>
            </a:r>
            <a:r>
              <a:rPr lang="it-IT" dirty="0"/>
              <a:t>/</a:t>
            </a:r>
            <a:r>
              <a:rPr lang="it-IT" dirty="0" err="1"/>
              <a:t>laissé</a:t>
            </a:r>
            <a:r>
              <a:rPr lang="it-IT" dirty="0"/>
              <a:t>/vu </a:t>
            </a:r>
            <a:r>
              <a:rPr lang="it-IT" dirty="0" err="1"/>
              <a:t>insulter</a:t>
            </a:r>
            <a:r>
              <a:rPr lang="it-IT" dirty="0"/>
              <a:t> par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agriculteurs</a:t>
            </a:r>
            <a:r>
              <a:rPr lang="it-IT" dirty="0"/>
              <a:t> en </a:t>
            </a:r>
            <a:r>
              <a:rPr lang="it-IT" dirty="0" err="1"/>
              <a:t>colère</a:t>
            </a:r>
            <a:endParaRPr lang="it-IT" dirty="0"/>
          </a:p>
          <a:p>
            <a:endParaRPr lang="it-IT" dirty="0"/>
          </a:p>
          <a:p>
            <a:r>
              <a:rPr lang="it-IT" dirty="0"/>
              <a:t>&gt; Quelle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soit</a:t>
            </a:r>
            <a:r>
              <a:rPr lang="it-IT" dirty="0"/>
              <a:t> la </a:t>
            </a:r>
            <a:r>
              <a:rPr lang="it-IT" dirty="0" err="1"/>
              <a:t>passivation</a:t>
            </a:r>
            <a:r>
              <a:rPr lang="it-IT" dirty="0"/>
              <a:t>, on a </a:t>
            </a:r>
            <a:r>
              <a:rPr lang="it-IT" dirty="0" err="1"/>
              <a:t>toujours</a:t>
            </a:r>
            <a:r>
              <a:rPr lang="it-IT" dirty="0"/>
              <a:t> l’</a:t>
            </a:r>
            <a:r>
              <a:rPr lang="it-IT" dirty="0" err="1"/>
              <a:t>inversion</a:t>
            </a:r>
            <a:r>
              <a:rPr lang="it-IT" dirty="0"/>
              <a:t> SN</a:t>
            </a:r>
            <a:r>
              <a:rPr lang="it-IT" baseline="-25000" dirty="0"/>
              <a:t>1</a:t>
            </a:r>
            <a:r>
              <a:rPr lang="it-IT" dirty="0"/>
              <a:t>/SN</a:t>
            </a:r>
            <a:r>
              <a:rPr lang="it-IT" baseline="-25000" dirty="0"/>
              <a:t>2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Forme </a:t>
            </a:r>
            <a:r>
              <a:rPr lang="it-IT" dirty="0" err="1"/>
              <a:t>active</a:t>
            </a:r>
            <a:r>
              <a:rPr lang="it-IT" dirty="0"/>
              <a:t>: Le </a:t>
            </a:r>
            <a:r>
              <a:rPr lang="it-IT" dirty="0" err="1"/>
              <a:t>vent</a:t>
            </a:r>
            <a:r>
              <a:rPr lang="it-IT" dirty="0"/>
              <a:t> a </a:t>
            </a:r>
            <a:r>
              <a:rPr lang="it-IT" dirty="0" err="1"/>
              <a:t>cassé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branches</a:t>
            </a:r>
            <a:endParaRPr lang="it-IT" dirty="0"/>
          </a:p>
          <a:p>
            <a:pPr lvl="1"/>
            <a:r>
              <a:rPr lang="it-IT" dirty="0" err="1"/>
              <a:t>Formes</a:t>
            </a:r>
            <a:r>
              <a:rPr lang="it-IT" dirty="0"/>
              <a:t> </a:t>
            </a:r>
            <a:r>
              <a:rPr lang="it-IT" dirty="0" err="1"/>
              <a:t>passives</a:t>
            </a:r>
            <a:r>
              <a:rPr lang="it-IT" dirty="0"/>
              <a:t> :</a:t>
            </a:r>
          </a:p>
          <a:p>
            <a:pPr lvl="1"/>
            <a:r>
              <a:rPr lang="it-IT" dirty="0"/>
              <a:t>                     &gt;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branches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cassées</a:t>
            </a:r>
            <a:r>
              <a:rPr lang="it-IT" dirty="0"/>
              <a:t> par le </a:t>
            </a:r>
            <a:r>
              <a:rPr lang="it-IT" dirty="0" err="1"/>
              <a:t>vent</a:t>
            </a:r>
            <a:endParaRPr lang="it-IT" dirty="0"/>
          </a:p>
          <a:p>
            <a:pPr lvl="1"/>
            <a:r>
              <a:rPr lang="it-IT" dirty="0"/>
              <a:t>                     &gt;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branches</a:t>
            </a:r>
            <a:r>
              <a:rPr lang="it-IT" dirty="0"/>
              <a:t> se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cassées</a:t>
            </a:r>
            <a:r>
              <a:rPr lang="it-IT" dirty="0"/>
              <a:t> (</a:t>
            </a:r>
            <a:r>
              <a:rPr lang="it-IT" dirty="0" err="1"/>
              <a:t>sous</a:t>
            </a:r>
            <a:r>
              <a:rPr lang="it-IT" dirty="0"/>
              <a:t> </a:t>
            </a:r>
            <a:r>
              <a:rPr lang="it-IT" dirty="0" err="1"/>
              <a:t>l’action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vent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                     &gt;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branches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cassé</a:t>
            </a:r>
            <a:r>
              <a:rPr lang="it-IT" dirty="0"/>
              <a:t> </a:t>
            </a:r>
            <a:r>
              <a:rPr lang="it-IT" dirty="0" err="1"/>
              <a:t>sous</a:t>
            </a:r>
            <a:r>
              <a:rPr lang="it-IT" dirty="0"/>
              <a:t> l’</a:t>
            </a:r>
            <a:r>
              <a:rPr lang="it-IT" dirty="0" err="1"/>
              <a:t>effet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vent</a:t>
            </a:r>
            <a:endParaRPr lang="it-IT" dirty="0"/>
          </a:p>
          <a:p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1135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ezza">
  <a:themeElements>
    <a:clrScheme name="Chiarezz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ezz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Chiarezza.thmx</Template>
  <TotalTime>397</TotalTime>
  <Words>741</Words>
  <Application>Microsoft Office PowerPoint</Application>
  <PresentationFormat>Presentazione su schermo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Arial</vt:lpstr>
      <vt:lpstr>Chiarezza</vt:lpstr>
      <vt:lpstr>La voix passive</vt:lpstr>
      <vt:lpstr>Définition : une modalité d’énoncé</vt:lpstr>
      <vt:lpstr>Le SP “complément d’agent”</vt:lpstr>
      <vt:lpstr>Limites à la passivation</vt:lpstr>
      <vt:lpstr>Les phrases passives inachevées</vt:lpstr>
      <vt:lpstr>Stylistique</vt:lpstr>
      <vt:lpstr>D’autres manières d’exprimer le passif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 a</dc:creator>
  <cp:lastModifiedBy>Sarah Pinto</cp:lastModifiedBy>
  <cp:revision>25</cp:revision>
  <dcterms:created xsi:type="dcterms:W3CDTF">2018-12-19T06:14:30Z</dcterms:created>
  <dcterms:modified xsi:type="dcterms:W3CDTF">2022-12-05T09:59:41Z</dcterms:modified>
</cp:coreProperties>
</file>