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422" y="77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565079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Giovanni Mela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–Giovanni Mela</a:t>
            </a:r>
          </a:p>
        </p:txBody>
      </p:sp>
      <p:sp>
        <p:nvSpPr>
          <p:cNvPr id="94" name="“Inserisci qui una citazione”.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“Inserisci qui una citazione”. </a:t>
            </a:r>
          </a:p>
        </p:txBody>
      </p:sp>
      <p:sp>
        <p:nvSpPr>
          <p:cNvPr id="9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magin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magin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olo Testo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Titolo Testo</a:t>
            </a:r>
          </a:p>
        </p:txBody>
      </p:sp>
      <p:sp>
        <p:nvSpPr>
          <p:cNvPr id="2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Testo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magin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olo Testo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Titolo Testo</a:t>
            </a:r>
          </a:p>
        </p:txBody>
      </p:sp>
      <p:sp>
        <p:nvSpPr>
          <p:cNvPr id="4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9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7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magin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67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0"/>
              </a:spcBef>
              <a:defRPr sz="3800"/>
            </a:lvl1pPr>
            <a:lvl2pPr marL="1117600" indent="-558800">
              <a:spcBef>
                <a:spcPts val="0"/>
              </a:spcBef>
              <a:defRPr sz="3800"/>
            </a:lvl2pPr>
            <a:lvl3pPr marL="1676400" indent="-558800">
              <a:spcBef>
                <a:spcPts val="0"/>
              </a:spcBef>
              <a:defRPr sz="3800"/>
            </a:lvl3pPr>
            <a:lvl4pPr marL="2235200" indent="-558800">
              <a:spcBef>
                <a:spcPts val="0"/>
              </a:spcBef>
              <a:defRPr sz="3800"/>
            </a:lvl4pPr>
            <a:lvl5pPr marL="2794000" indent="-558800">
              <a:spcBef>
                <a:spcPts val="0"/>
              </a:spcBef>
              <a:defRPr sz="3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orpo livello uno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magin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magin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magin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La phrase complexe (3)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La phrase complexe (</a:t>
            </a:r>
            <a:r>
              <a:rPr lang="fr-FR" dirty="0"/>
              <a:t>2</a:t>
            </a:r>
            <a:r>
              <a:rPr dirty="0"/>
              <a:t>)</a:t>
            </a:r>
          </a:p>
        </p:txBody>
      </p:sp>
      <p:sp>
        <p:nvSpPr>
          <p:cNvPr id="120" name="Les phrases circonstancielles…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759459">
              <a:defRPr sz="4968"/>
            </a:pPr>
            <a:r>
              <a:t>Les phrases circonstancielles </a:t>
            </a:r>
          </a:p>
          <a:p>
            <a:pPr defTabSz="759459">
              <a:defRPr sz="4968"/>
            </a:pPr>
            <a:r>
              <a:t>Les systèmes corrélatifs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10752072" y="11884487"/>
            <a:ext cx="5954132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Sarah Nora Pinto a.a. </a:t>
            </a:r>
            <a:r>
              <a:rPr kumimoji="0" lang="it-IT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2021/2022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Les autres phrases complex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Les autres phrases complexes</a:t>
            </a:r>
          </a:p>
        </p:txBody>
      </p:sp>
      <p:sp>
        <p:nvSpPr>
          <p:cNvPr id="149" name="Phrases qui ne remplissent ni la fonction d’un SN, d’un SA ou d’un Sadjoin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Phrases qui ne </a:t>
            </a:r>
            <a:r>
              <a:rPr dirty="0" err="1"/>
              <a:t>remplissent</a:t>
            </a:r>
            <a:r>
              <a:rPr dirty="0"/>
              <a:t> </a:t>
            </a:r>
            <a:r>
              <a:rPr dirty="0" err="1"/>
              <a:t>ni</a:t>
            </a:r>
            <a:r>
              <a:rPr dirty="0"/>
              <a:t> la </a:t>
            </a:r>
            <a:r>
              <a:rPr dirty="0" err="1"/>
              <a:t>fonction</a:t>
            </a:r>
            <a:r>
              <a:rPr dirty="0"/>
              <a:t> d’un SN, d’un SA </a:t>
            </a:r>
            <a:r>
              <a:rPr dirty="0" err="1"/>
              <a:t>ou</a:t>
            </a:r>
            <a:r>
              <a:rPr dirty="0"/>
              <a:t> d’un </a:t>
            </a:r>
            <a:r>
              <a:rPr dirty="0" err="1"/>
              <a:t>Sadjoint</a:t>
            </a:r>
            <a:endParaRPr dirty="0"/>
          </a:p>
          <a:p>
            <a:r>
              <a:rPr dirty="0" err="1"/>
              <a:t>Systèmes</a:t>
            </a:r>
            <a:r>
              <a:rPr dirty="0"/>
              <a:t> </a:t>
            </a:r>
            <a:r>
              <a:rPr dirty="0" err="1"/>
              <a:t>corrélatifs</a:t>
            </a:r>
            <a:r>
              <a:rPr dirty="0"/>
              <a:t> : Relation de </a:t>
            </a:r>
            <a:r>
              <a:rPr dirty="0" err="1"/>
              <a:t>corrélation</a:t>
            </a:r>
            <a:r>
              <a:rPr dirty="0"/>
              <a:t>: </a:t>
            </a:r>
            <a:r>
              <a:rPr dirty="0" err="1"/>
              <a:t>dépendance</a:t>
            </a:r>
            <a:r>
              <a:rPr dirty="0"/>
              <a:t> </a:t>
            </a:r>
            <a:r>
              <a:rPr dirty="0" err="1"/>
              <a:t>mutuelle</a:t>
            </a:r>
            <a:r>
              <a:rPr dirty="0"/>
              <a:t> entre les deux phrases:</a:t>
            </a:r>
          </a:p>
          <a:p>
            <a:pPr lvl="4"/>
            <a:r>
              <a:rPr dirty="0"/>
              <a:t>Les </a:t>
            </a:r>
            <a:r>
              <a:rPr dirty="0" err="1"/>
              <a:t>hypothétiques</a:t>
            </a:r>
            <a:endParaRPr dirty="0"/>
          </a:p>
          <a:p>
            <a:pPr lvl="4"/>
            <a:r>
              <a:rPr dirty="0"/>
              <a:t>Les </a:t>
            </a:r>
            <a:r>
              <a:rPr lang="it-IT" dirty="0" err="1"/>
              <a:t>systèmes</a:t>
            </a:r>
            <a:r>
              <a:rPr lang="it-IT" dirty="0"/>
              <a:t> </a:t>
            </a:r>
            <a:r>
              <a:rPr lang="it-IT" dirty="0" err="1"/>
              <a:t>corrélatifs</a:t>
            </a:r>
            <a:r>
              <a:rPr lang="it-IT" dirty="0"/>
              <a:t> :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comparatives</a:t>
            </a:r>
            <a:r>
              <a:rPr lang="it-IT" dirty="0"/>
              <a:t> et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t>consécutives</a:t>
            </a:r>
            <a:endParaRPr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Le système hypothétiqu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 système hypothétique</a:t>
            </a:r>
          </a:p>
        </p:txBody>
      </p:sp>
      <p:sp>
        <p:nvSpPr>
          <p:cNvPr id="152" name="Si P, Q…"/>
          <p:cNvSpPr txBox="1">
            <a:spLocks noGrp="1"/>
          </p:cNvSpPr>
          <p:nvPr>
            <p:ph type="body" idx="1"/>
          </p:nvPr>
        </p:nvSpPr>
        <p:spPr>
          <a:xfrm>
            <a:off x="584578" y="2550914"/>
            <a:ext cx="23101448" cy="10234274"/>
          </a:xfrm>
          <a:prstGeom prst="rect">
            <a:avLst/>
          </a:prstGeom>
        </p:spPr>
        <p:txBody>
          <a:bodyPr/>
          <a:lstStyle/>
          <a:p>
            <a:r>
              <a:t>Si P, Q</a:t>
            </a:r>
          </a:p>
          <a:p>
            <a:r>
              <a:t>L’éventualité : P et Q ont quelques chances de se réaliser</a:t>
            </a:r>
          </a:p>
          <a:p>
            <a:pPr marL="3677708" lvl="5" indent="-502708">
              <a:spcBef>
                <a:spcPts val="0"/>
              </a:spcBef>
              <a:buSzPct val="50000"/>
              <a:buBlip>
                <a:blip r:embed="rId2"/>
              </a:buBlip>
              <a:defRPr sz="3800"/>
            </a:pPr>
            <a:r>
              <a:t>Si tu viens pour déjeuner, je te préparerai des crêpes. ( ind.présent/futur)</a:t>
            </a:r>
          </a:p>
          <a:p>
            <a:r>
              <a:t>L’iréel du présent : P et Q sont en décalage évident avec la réalité présente :</a:t>
            </a:r>
          </a:p>
          <a:p>
            <a:pPr marL="2407708" lvl="3" indent="-502708">
              <a:spcBef>
                <a:spcPts val="0"/>
              </a:spcBef>
              <a:buSzPct val="50000"/>
              <a:buBlip>
                <a:blip r:embed="rId2"/>
              </a:buBlip>
              <a:defRPr sz="3800"/>
            </a:pPr>
            <a:r>
              <a:t>Si j’étais le Président de la République, j’interdirais le travail! (ind. imparfait/ cond. Présent)</a:t>
            </a:r>
          </a:p>
          <a:p>
            <a:pPr marL="2407708" lvl="3" indent="-502708">
              <a:spcBef>
                <a:spcPts val="0"/>
              </a:spcBef>
              <a:buSzPct val="50000"/>
              <a:buBlip>
                <a:blip r:embed="rId2"/>
              </a:buBlip>
              <a:defRPr sz="3800"/>
            </a:pPr>
            <a:r>
              <a:t>Si tu venais pour déjeuner, je pourrais te préparer des crêpes (cela pourrait arriver)</a:t>
            </a:r>
          </a:p>
          <a:p>
            <a:r>
              <a:t> L’iréel du passé : P et Q  sont en décalage avec la réalité passée et n’ont aucune chance de se réaliser </a:t>
            </a:r>
          </a:p>
          <a:p>
            <a:pPr marL="2407708" lvl="3" indent="-502708">
              <a:spcBef>
                <a:spcPts val="0"/>
              </a:spcBef>
              <a:buSzPct val="50000"/>
              <a:buBlip>
                <a:blip r:embed="rId2"/>
              </a:buBlip>
              <a:defRPr sz="3800"/>
            </a:pPr>
            <a:r>
              <a:t> Si tu lui avais parlé gentiment, il t’aurait donné toutes les informations nécessaires. ( ind PQP/ cond. passé)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Valeur temporel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rPr dirty="0"/>
              <a:t>Valeur temporelle </a:t>
            </a:r>
            <a:r>
              <a:rPr lang="fr-FR" dirty="0"/>
              <a:t>de </a:t>
            </a:r>
            <a:r>
              <a:rPr lang="fr-FR" i="1" dirty="0"/>
              <a:t>si</a:t>
            </a:r>
            <a:endParaRPr dirty="0"/>
          </a:p>
        </p:txBody>
      </p:sp>
      <p:sp>
        <p:nvSpPr>
          <p:cNvPr id="155" name="Si + présent/présen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9600" indent="-609600" defTabSz="792479">
              <a:spcBef>
                <a:spcPts val="5600"/>
              </a:spcBef>
              <a:defRPr sz="4608"/>
            </a:pPr>
            <a:r>
              <a:t>Si + présent/présent</a:t>
            </a:r>
          </a:p>
          <a:p>
            <a:pPr marL="1219200" lvl="1" indent="-609600" defTabSz="792479">
              <a:spcBef>
                <a:spcPts val="5600"/>
              </a:spcBef>
              <a:buSzPct val="50000"/>
              <a:buBlip>
                <a:blip r:embed="rId2"/>
              </a:buBlip>
              <a:defRPr sz="4608"/>
            </a:pPr>
            <a:r>
              <a:t>Si on chauffe l’eau à 100 degrés, elle bout (répétition, généralité = quand, chaque fois que)</a:t>
            </a:r>
          </a:p>
          <a:p>
            <a:pPr marL="609600" indent="-609600" defTabSz="792479">
              <a:spcBef>
                <a:spcPts val="5600"/>
              </a:spcBef>
              <a:defRPr sz="4608"/>
            </a:pPr>
            <a:r>
              <a:t>Si + imparfait/imparfait</a:t>
            </a:r>
          </a:p>
          <a:p>
            <a:pPr marL="1828800" lvl="2" indent="-609600" defTabSz="792479">
              <a:spcBef>
                <a:spcPts val="5600"/>
              </a:spcBef>
              <a:buSzPct val="50000"/>
              <a:buBlip>
                <a:blip r:embed="rId2"/>
              </a:buBlip>
              <a:defRPr sz="4608"/>
            </a:pPr>
            <a:r>
              <a:t>Si ma tante se sentait agitée, elle demandait sa tisane (Proust) (répétition dans le passé)</a:t>
            </a:r>
          </a:p>
          <a:p>
            <a:pPr marL="609600" indent="-609600" defTabSz="792479">
              <a:spcBef>
                <a:spcPts val="5600"/>
              </a:spcBef>
              <a:defRPr sz="4608"/>
            </a:pPr>
            <a:r>
              <a:t>Si + passé composé/passé composé</a:t>
            </a:r>
          </a:p>
          <a:p>
            <a:pPr marL="1828800" lvl="2" indent="-609600" defTabSz="792479">
              <a:spcBef>
                <a:spcPts val="5600"/>
              </a:spcBef>
              <a:buSzPct val="50000"/>
              <a:buBlip>
                <a:blip r:embed="rId2"/>
              </a:buBlip>
              <a:defRPr sz="4608"/>
            </a:pPr>
            <a:r>
              <a:t>S’il est venu hier, je ne me suis aperçue de rien.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Les comparativ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systèmes</a:t>
            </a:r>
            <a:r>
              <a:rPr lang="it-IT" dirty="0"/>
              <a:t> </a:t>
            </a:r>
            <a:r>
              <a:rPr lang="it-IT" dirty="0" err="1"/>
              <a:t>corrélatifs</a:t>
            </a:r>
            <a:r>
              <a:rPr lang="it-IT" dirty="0"/>
              <a:t>:</a:t>
            </a:r>
            <a:br>
              <a:rPr lang="it-IT" dirty="0"/>
            </a:br>
            <a:r>
              <a:rPr dirty="0"/>
              <a:t>Les comparatives</a:t>
            </a:r>
          </a:p>
        </p:txBody>
      </p:sp>
      <p:sp>
        <p:nvSpPr>
          <p:cNvPr id="158" name="Introduite par comme 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Introduite par </a:t>
            </a:r>
            <a:r>
              <a:rPr i="1"/>
              <a:t>comme</a:t>
            </a:r>
            <a:r>
              <a:t> : </a:t>
            </a:r>
          </a:p>
          <a:p>
            <a:pPr marL="2407708" lvl="3" indent="-502708">
              <a:spcBef>
                <a:spcPts val="0"/>
              </a:spcBef>
              <a:buSzPct val="50000"/>
              <a:buBlip>
                <a:blip r:embed="rId2"/>
              </a:buBlip>
              <a:defRPr sz="4100"/>
            </a:pPr>
            <a:r>
              <a:t>Il ment comme il respire</a:t>
            </a:r>
          </a:p>
          <a:p>
            <a:r>
              <a:t>Adv quantificateur …. que:</a:t>
            </a:r>
          </a:p>
          <a:p>
            <a:pPr lvl="1">
              <a:spcBef>
                <a:spcPts val="0"/>
              </a:spcBef>
            </a:pPr>
            <a:r>
              <a:rPr i="1"/>
              <a:t>plus/d’avantage/moins/ aussi (+adj)/ autant</a:t>
            </a:r>
            <a:r>
              <a:t>…. que (ellipse fréquente du verbe)</a:t>
            </a:r>
          </a:p>
          <a:p>
            <a:pPr marL="3042708" lvl="4" indent="-502708">
              <a:spcBef>
                <a:spcPts val="0"/>
              </a:spcBef>
              <a:buSzPct val="50000"/>
              <a:buBlip>
                <a:blip r:embed="rId2"/>
              </a:buBlip>
              <a:defRPr sz="4000"/>
            </a:pPr>
            <a:r>
              <a:t>En réalité, Daphné est </a:t>
            </a:r>
            <a:r>
              <a:rPr u="sng"/>
              <a:t>plus</a:t>
            </a:r>
            <a:r>
              <a:t> ouverte </a:t>
            </a:r>
            <a:r>
              <a:rPr u="sng"/>
              <a:t>que ce qu’on pourrait penser</a:t>
            </a:r>
          </a:p>
          <a:p>
            <a:pPr marL="3042708" lvl="4" indent="-502708">
              <a:spcBef>
                <a:spcPts val="0"/>
              </a:spcBef>
              <a:buSzPct val="50000"/>
              <a:buBlip>
                <a:blip r:embed="rId2"/>
              </a:buBlip>
              <a:defRPr sz="4000"/>
            </a:pPr>
            <a:r>
              <a:t>Il est </a:t>
            </a:r>
            <a:r>
              <a:rPr u="sng"/>
              <a:t>plus</a:t>
            </a:r>
            <a:r>
              <a:t> bête </a:t>
            </a:r>
            <a:r>
              <a:rPr u="sng"/>
              <a:t>que Pierre</a:t>
            </a:r>
            <a:r>
              <a:t> (ne l’est)</a:t>
            </a:r>
          </a:p>
          <a:p>
            <a:pPr marL="3042708" lvl="4" indent="-502708">
              <a:spcBef>
                <a:spcPts val="0"/>
              </a:spcBef>
              <a:buSzPct val="50000"/>
              <a:buBlip>
                <a:blip r:embed="rId2"/>
              </a:buBlip>
              <a:defRPr sz="4000"/>
            </a:pPr>
            <a:r>
              <a:t>Il a autant mangé que bu ( qu’il n’a bu)</a:t>
            </a:r>
          </a:p>
          <a:p>
            <a:r>
              <a:t>Constructions parallèles (juxtaposition)</a:t>
            </a:r>
          </a:p>
          <a:p>
            <a:pPr marL="3042708" lvl="4" indent="-502708">
              <a:spcBef>
                <a:spcPts val="0"/>
              </a:spcBef>
              <a:buSzPct val="50000"/>
              <a:buBlip>
                <a:blip r:embed="rId2"/>
              </a:buBlip>
              <a:defRPr sz="4100"/>
            </a:pPr>
            <a:r>
              <a:t>Plus on est de fous, plus on rit.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es consécutiv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Les consécutives</a:t>
            </a:r>
          </a:p>
        </p:txBody>
      </p:sp>
      <p:sp>
        <p:nvSpPr>
          <p:cNvPr id="161" name="La subordonnée est dépendante d’un élément de la principale: un adverbe (trop, assez, si +adj), un déterminant (assez de, tant de, trop de), un adjectif (tel) 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La </a:t>
            </a:r>
            <a:r>
              <a:rPr dirty="0" err="1"/>
              <a:t>subordonnée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dépendante</a:t>
            </a:r>
            <a:r>
              <a:rPr dirty="0"/>
              <a:t> d’un </a:t>
            </a:r>
            <a:r>
              <a:rPr dirty="0" err="1"/>
              <a:t>élément</a:t>
            </a:r>
            <a:r>
              <a:rPr dirty="0"/>
              <a:t> de la </a:t>
            </a:r>
            <a:r>
              <a:rPr dirty="0" err="1"/>
              <a:t>principale</a:t>
            </a:r>
            <a:r>
              <a:rPr dirty="0"/>
              <a:t>: un </a:t>
            </a:r>
            <a:r>
              <a:rPr dirty="0" err="1"/>
              <a:t>adverbe</a:t>
            </a:r>
            <a:r>
              <a:rPr dirty="0"/>
              <a:t> (</a:t>
            </a:r>
            <a:r>
              <a:rPr i="1" dirty="0"/>
              <a:t>trop, </a:t>
            </a:r>
            <a:r>
              <a:rPr i="1" dirty="0" err="1"/>
              <a:t>assez</a:t>
            </a:r>
            <a:r>
              <a:rPr i="1" dirty="0"/>
              <a:t>, </a:t>
            </a:r>
            <a:r>
              <a:rPr i="1" dirty="0" err="1"/>
              <a:t>si</a:t>
            </a:r>
            <a:r>
              <a:rPr i="1" dirty="0"/>
              <a:t> +adj</a:t>
            </a:r>
            <a:r>
              <a:rPr dirty="0"/>
              <a:t>), un </a:t>
            </a:r>
            <a:r>
              <a:rPr dirty="0" err="1"/>
              <a:t>déterminant</a:t>
            </a:r>
            <a:r>
              <a:rPr dirty="0"/>
              <a:t> (</a:t>
            </a:r>
            <a:r>
              <a:rPr i="1" dirty="0" err="1"/>
              <a:t>assez</a:t>
            </a:r>
            <a:r>
              <a:rPr i="1" dirty="0"/>
              <a:t> de, tant de, trop de</a:t>
            </a:r>
            <a:r>
              <a:rPr dirty="0"/>
              <a:t>), un </a:t>
            </a:r>
            <a:r>
              <a:rPr dirty="0" err="1"/>
              <a:t>adjectif</a:t>
            </a:r>
            <a:r>
              <a:rPr dirty="0"/>
              <a:t> (</a:t>
            </a:r>
            <a:r>
              <a:rPr i="1" dirty="0" err="1"/>
              <a:t>tel</a:t>
            </a:r>
            <a:r>
              <a:rPr dirty="0"/>
              <a:t>)</a:t>
            </a:r>
            <a:r>
              <a:rPr lang="it-IT" dirty="0"/>
              <a:t>. Elle </a:t>
            </a:r>
            <a:r>
              <a:rPr lang="it-IT" dirty="0" err="1"/>
              <a:t>exprime</a:t>
            </a:r>
            <a:r>
              <a:rPr lang="it-IT" dirty="0"/>
              <a:t> une relation de </a:t>
            </a:r>
            <a:r>
              <a:rPr lang="it-IT" dirty="0" err="1"/>
              <a:t>conséquence</a:t>
            </a:r>
            <a:r>
              <a:rPr lang="it-IT" dirty="0"/>
              <a:t>.</a:t>
            </a:r>
            <a:endParaRPr dirty="0"/>
          </a:p>
          <a:p>
            <a:pPr lvl="1">
              <a:buSzPct val="50000"/>
              <a:buBlip>
                <a:blip r:embed="rId2"/>
              </a:buBlip>
            </a:pPr>
            <a:r>
              <a:rPr dirty="0"/>
              <a:t>Il </a:t>
            </a:r>
            <a:r>
              <a:rPr dirty="0" err="1"/>
              <a:t>est</a:t>
            </a:r>
            <a:r>
              <a:rPr dirty="0"/>
              <a:t> </a:t>
            </a:r>
            <a:r>
              <a:rPr i="1" dirty="0"/>
              <a:t>trop</a:t>
            </a:r>
            <a:r>
              <a:rPr dirty="0"/>
              <a:t> intelligent </a:t>
            </a:r>
            <a:r>
              <a:rPr i="1" dirty="0"/>
              <a:t>pour</a:t>
            </a:r>
            <a:r>
              <a:rPr dirty="0"/>
              <a:t> ne pas </a:t>
            </a:r>
            <a:r>
              <a:rPr dirty="0" err="1"/>
              <a:t>comprendre</a:t>
            </a:r>
            <a:r>
              <a:rPr dirty="0"/>
              <a:t>/ </a:t>
            </a:r>
            <a:r>
              <a:rPr i="1" dirty="0"/>
              <a:t>pour </a:t>
            </a:r>
            <a:r>
              <a:rPr i="1" dirty="0" err="1"/>
              <a:t>qu’</a:t>
            </a:r>
            <a:r>
              <a:rPr dirty="0" err="1"/>
              <a:t>on</a:t>
            </a:r>
            <a:r>
              <a:rPr dirty="0"/>
              <a:t> se </a:t>
            </a:r>
            <a:r>
              <a:rPr dirty="0" err="1"/>
              <a:t>méfie</a:t>
            </a:r>
            <a:r>
              <a:rPr dirty="0"/>
              <a:t> de </a:t>
            </a:r>
            <a:r>
              <a:rPr dirty="0" err="1"/>
              <a:t>lui</a:t>
            </a:r>
            <a:endParaRPr lang="it-IT" dirty="0"/>
          </a:p>
          <a:p>
            <a:pPr lvl="1">
              <a:buSzPct val="50000"/>
              <a:buBlip>
                <a:blip r:embed="rId2"/>
              </a:buBlip>
            </a:pPr>
            <a:r>
              <a:rPr lang="fr-FR" i="1" dirty="0"/>
              <a:t>Tant de </a:t>
            </a:r>
            <a:r>
              <a:rPr lang="fr-FR" dirty="0"/>
              <a:t>Russes ont fui le pays </a:t>
            </a:r>
            <a:r>
              <a:rPr lang="fr-FR" i="1" dirty="0"/>
              <a:t>que</a:t>
            </a:r>
            <a:r>
              <a:rPr lang="fr-FR" dirty="0"/>
              <a:t> les devises voisines sont devenues les plus performantes du monde.</a:t>
            </a:r>
            <a:endParaRPr lang="it-IT" dirty="0"/>
          </a:p>
          <a:p>
            <a:pPr lvl="1">
              <a:buSzPct val="50000"/>
              <a:buBlip>
                <a:blip r:embed="rId2"/>
              </a:buBlip>
            </a:pPr>
            <a:r>
              <a:rPr dirty="0"/>
              <a:t>Elle a </a:t>
            </a:r>
            <a:r>
              <a:rPr i="1" dirty="0"/>
              <a:t>tant </a:t>
            </a:r>
            <a:r>
              <a:rPr i="1" dirty="0" err="1"/>
              <a:t>d’</a:t>
            </a:r>
            <a:r>
              <a:rPr dirty="0" err="1"/>
              <a:t>amoureux</a:t>
            </a:r>
            <a:r>
              <a:rPr dirty="0"/>
              <a:t> </a:t>
            </a:r>
            <a:r>
              <a:rPr i="1" dirty="0" err="1"/>
              <a:t>qu’</a:t>
            </a:r>
            <a:r>
              <a:rPr dirty="0" err="1"/>
              <a:t>elle</a:t>
            </a:r>
            <a:r>
              <a:rPr dirty="0"/>
              <a:t> ne </a:t>
            </a:r>
            <a:r>
              <a:rPr dirty="0" err="1"/>
              <a:t>sait</a:t>
            </a:r>
            <a:r>
              <a:rPr dirty="0"/>
              <a:t> </a:t>
            </a:r>
            <a:r>
              <a:rPr dirty="0" err="1"/>
              <a:t>lequel</a:t>
            </a:r>
            <a:r>
              <a:rPr dirty="0"/>
              <a:t> prendre.</a:t>
            </a:r>
          </a:p>
          <a:p>
            <a:pPr lvl="1">
              <a:buSzPct val="50000"/>
              <a:buBlip>
                <a:blip r:embed="rId2"/>
              </a:buBlip>
            </a:pPr>
            <a:r>
              <a:rPr dirty="0"/>
              <a:t>Il a </a:t>
            </a:r>
            <a:r>
              <a:rPr dirty="0" err="1"/>
              <a:t>une</a:t>
            </a:r>
            <a:r>
              <a:rPr dirty="0"/>
              <a:t> </a:t>
            </a:r>
            <a:r>
              <a:rPr i="1" dirty="0" err="1"/>
              <a:t>telle</a:t>
            </a:r>
            <a:r>
              <a:rPr dirty="0"/>
              <a:t> force </a:t>
            </a:r>
            <a:r>
              <a:rPr i="1" dirty="0" err="1"/>
              <a:t>qu’</a:t>
            </a:r>
            <a:r>
              <a:rPr dirty="0" err="1"/>
              <a:t>il</a:t>
            </a:r>
            <a:r>
              <a:rPr dirty="0"/>
              <a:t> </a:t>
            </a:r>
            <a:r>
              <a:rPr dirty="0" err="1"/>
              <a:t>casse</a:t>
            </a:r>
            <a:r>
              <a:rPr dirty="0"/>
              <a:t> tout sur son passage.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D’autant/d’autant plus… qu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D’autant/d’autant plus… que</a:t>
            </a:r>
          </a:p>
        </p:txBody>
      </p:sp>
      <p:sp>
        <p:nvSpPr>
          <p:cNvPr id="164" name="Valeur circonstancielle de la consécutive &gt; Expression de la caus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Valeur circonstancielle de la consécutive &gt; Expression de la cause</a:t>
            </a:r>
          </a:p>
          <a:p>
            <a:r>
              <a:rPr dirty="0"/>
              <a:t>D’autant/ d’autant plus que</a:t>
            </a:r>
          </a:p>
          <a:p>
            <a:pPr lvl="1">
              <a:buSzPct val="50000"/>
              <a:buBlip>
                <a:blip r:embed="rId2"/>
              </a:buBlip>
            </a:pPr>
            <a:r>
              <a:rPr dirty="0"/>
              <a:t>Ce soir, elle est </a:t>
            </a:r>
            <a:r>
              <a:rPr i="1" dirty="0"/>
              <a:t>d’autant plus</a:t>
            </a:r>
            <a:r>
              <a:rPr dirty="0"/>
              <a:t> fatiguée </a:t>
            </a:r>
            <a:r>
              <a:rPr i="1" dirty="0"/>
              <a:t>qu’</a:t>
            </a:r>
            <a:r>
              <a:rPr dirty="0"/>
              <a:t>elle est rentrée à pied.</a:t>
            </a:r>
          </a:p>
          <a:p>
            <a:pPr lvl="1">
              <a:buSzPct val="50000"/>
              <a:buBlip>
                <a:blip r:embed="rId2"/>
              </a:buBlip>
            </a:pPr>
            <a:r>
              <a:rPr dirty="0"/>
              <a:t>==&gt; Elle est plus fatiguée que d’habitude parce qu’elle est rentrée à pied</a:t>
            </a:r>
          </a:p>
          <a:p>
            <a:pPr lvl="1">
              <a:buSzPct val="50000"/>
              <a:buBlip>
                <a:blip r:embed="rId2"/>
              </a:buBlip>
            </a:pPr>
            <a:r>
              <a:rPr dirty="0"/>
              <a:t>Avantage </a:t>
            </a:r>
            <a:r>
              <a:rPr i="1" dirty="0"/>
              <a:t>d’autant plus</a:t>
            </a:r>
            <a:r>
              <a:rPr dirty="0"/>
              <a:t> précieux </a:t>
            </a:r>
            <a:r>
              <a:rPr i="1" dirty="0"/>
              <a:t>que</a:t>
            </a:r>
            <a:r>
              <a:rPr dirty="0"/>
              <a:t> c’est le seul temps de la vie où les mêmes soins puissent avoir un vrai succès</a:t>
            </a:r>
            <a:r>
              <a:rPr lang="fr-FR" dirty="0"/>
              <a:t>.</a:t>
            </a:r>
            <a:r>
              <a:rPr dirty="0"/>
              <a:t> (Rousseau)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Les subordonnées circonstancielles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20065">
              <a:defRPr sz="7056"/>
            </a:pPr>
            <a:r>
              <a:t>Les subordonnées circonstancielles</a:t>
            </a:r>
          </a:p>
          <a:p>
            <a:pPr defTabSz="520065">
              <a:defRPr sz="7056"/>
            </a:pPr>
            <a:r>
              <a:t>Phrase SAdj</a:t>
            </a:r>
          </a:p>
        </p:txBody>
      </p:sp>
      <p:sp>
        <p:nvSpPr>
          <p:cNvPr id="123" name="Elles occupent la place d’un SAdj…"/>
          <p:cNvSpPr txBox="1">
            <a:spLocks noGrp="1"/>
          </p:cNvSpPr>
          <p:nvPr>
            <p:ph type="body" idx="1"/>
          </p:nvPr>
        </p:nvSpPr>
        <p:spPr>
          <a:xfrm>
            <a:off x="997545" y="2619970"/>
            <a:ext cx="22872800" cy="10404575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Elles</a:t>
            </a:r>
            <a:r>
              <a:rPr dirty="0"/>
              <a:t> </a:t>
            </a:r>
            <a:r>
              <a:rPr dirty="0" err="1"/>
              <a:t>occupent</a:t>
            </a:r>
            <a:r>
              <a:rPr dirty="0"/>
              <a:t> la place d’un </a:t>
            </a:r>
            <a:r>
              <a:rPr dirty="0" err="1"/>
              <a:t>SAdj</a:t>
            </a:r>
            <a:r>
              <a:rPr lang="it-IT" dirty="0" err="1"/>
              <a:t>oint</a:t>
            </a:r>
            <a:endParaRPr dirty="0"/>
          </a:p>
          <a:p>
            <a:pPr marL="1772708" lvl="2" indent="-502708">
              <a:spcBef>
                <a:spcPts val="0"/>
              </a:spcBef>
              <a:buSzPct val="50000"/>
              <a:buBlip>
                <a:blip r:embed="rId2"/>
              </a:buBlip>
              <a:defRPr sz="3800"/>
            </a:pPr>
            <a:r>
              <a:rPr dirty="0"/>
              <a:t>Les nouveaux </a:t>
            </a:r>
            <a:r>
              <a:rPr dirty="0" err="1"/>
              <a:t>voisins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</a:t>
            </a:r>
            <a:r>
              <a:rPr dirty="0" err="1"/>
              <a:t>arrivés</a:t>
            </a:r>
            <a:r>
              <a:rPr dirty="0"/>
              <a:t> </a:t>
            </a:r>
            <a:r>
              <a:rPr i="1" dirty="0"/>
              <a:t>à 9h du matin</a:t>
            </a:r>
            <a:r>
              <a:rPr dirty="0"/>
              <a:t>.</a:t>
            </a:r>
          </a:p>
          <a:p>
            <a:pPr marL="1772708" lvl="2" indent="-502708">
              <a:spcBef>
                <a:spcPts val="0"/>
              </a:spcBef>
              <a:buSzPct val="50000"/>
              <a:buBlip>
                <a:blip r:embed="rId2"/>
              </a:buBlip>
              <a:defRPr sz="3800"/>
            </a:pPr>
            <a:r>
              <a:rPr dirty="0"/>
              <a:t>P&gt; SN + SV + SP</a:t>
            </a:r>
          </a:p>
          <a:p>
            <a:pPr marL="1772708" lvl="2" indent="-502708">
              <a:spcBef>
                <a:spcPts val="0"/>
              </a:spcBef>
              <a:buSzPct val="50000"/>
              <a:buBlip>
                <a:blip r:embed="rId2"/>
              </a:buBlip>
              <a:defRPr sz="3800"/>
            </a:pPr>
            <a:r>
              <a:rPr dirty="0"/>
              <a:t>Les nouveaux </a:t>
            </a:r>
            <a:r>
              <a:rPr dirty="0" err="1"/>
              <a:t>voisins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</a:t>
            </a:r>
            <a:r>
              <a:rPr dirty="0" err="1"/>
              <a:t>arrivés</a:t>
            </a:r>
            <a:r>
              <a:rPr dirty="0"/>
              <a:t> </a:t>
            </a:r>
            <a:r>
              <a:rPr i="1" dirty="0"/>
              <a:t>au moment </a:t>
            </a:r>
            <a:r>
              <a:rPr i="1" dirty="0" err="1"/>
              <a:t>où</a:t>
            </a:r>
            <a:r>
              <a:rPr i="1" dirty="0"/>
              <a:t> je me </a:t>
            </a:r>
            <a:r>
              <a:rPr i="1" dirty="0" err="1"/>
              <a:t>réveillais</a:t>
            </a:r>
            <a:r>
              <a:rPr dirty="0"/>
              <a:t>.</a:t>
            </a:r>
          </a:p>
          <a:p>
            <a:pPr marL="1772708" lvl="2" indent="-502708">
              <a:spcBef>
                <a:spcPts val="0"/>
              </a:spcBef>
              <a:buSzPct val="50000"/>
              <a:buBlip>
                <a:blip r:embed="rId2"/>
              </a:buBlip>
              <a:defRPr sz="3800"/>
            </a:pPr>
            <a:r>
              <a:rPr dirty="0"/>
              <a:t>P&gt; SN + SV + P2</a:t>
            </a:r>
          </a:p>
          <a:p>
            <a:r>
              <a:rPr dirty="0" err="1"/>
              <a:t>Elles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</a:t>
            </a:r>
            <a:r>
              <a:rPr dirty="0" err="1"/>
              <a:t>indépendantes</a:t>
            </a:r>
            <a:r>
              <a:rPr dirty="0"/>
              <a:t> de la valence du </a:t>
            </a:r>
            <a:r>
              <a:rPr dirty="0" err="1"/>
              <a:t>verbe</a:t>
            </a:r>
            <a:r>
              <a:rPr dirty="0"/>
              <a:t> la phrase &gt; </a:t>
            </a:r>
            <a:r>
              <a:rPr dirty="0" err="1"/>
              <a:t>elles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sous la </a:t>
            </a:r>
            <a:r>
              <a:rPr dirty="0" err="1"/>
              <a:t>dépendance</a:t>
            </a:r>
            <a:r>
              <a:rPr dirty="0"/>
              <a:t> de P </a:t>
            </a:r>
            <a:r>
              <a:rPr dirty="0" err="1"/>
              <a:t>dont</a:t>
            </a:r>
            <a:r>
              <a:rPr dirty="0"/>
              <a:t> </a:t>
            </a:r>
            <a:r>
              <a:rPr dirty="0" err="1"/>
              <a:t>elles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un </a:t>
            </a:r>
            <a:r>
              <a:rPr dirty="0" err="1"/>
              <a:t>constituant</a:t>
            </a:r>
            <a:r>
              <a:rPr dirty="0"/>
              <a:t> </a:t>
            </a:r>
            <a:r>
              <a:rPr dirty="0" err="1"/>
              <a:t>immédiat</a:t>
            </a:r>
            <a:r>
              <a:rPr dirty="0"/>
              <a:t>.</a:t>
            </a:r>
            <a:r>
              <a:rPr lang="it-IT" dirty="0"/>
              <a:t> Elles </a:t>
            </a:r>
            <a:r>
              <a:rPr lang="it-IT" dirty="0" err="1"/>
              <a:t>décrivent</a:t>
            </a:r>
            <a:r>
              <a:rPr lang="it-IT" dirty="0"/>
              <a:t> une situation </a:t>
            </a:r>
            <a:r>
              <a:rPr lang="it-IT" dirty="0" err="1"/>
              <a:t>distincte</a:t>
            </a:r>
            <a:r>
              <a:rPr lang="it-IT" dirty="0"/>
              <a:t> de la principale</a:t>
            </a:r>
            <a:endParaRPr dirty="0"/>
          </a:p>
          <a:p>
            <a:r>
              <a:rPr dirty="0" err="1"/>
              <a:t>Falcutatives</a:t>
            </a:r>
            <a:r>
              <a:rPr dirty="0"/>
              <a:t> et </a:t>
            </a:r>
            <a:r>
              <a:rPr dirty="0" err="1"/>
              <a:t>souvent</a:t>
            </a:r>
            <a:r>
              <a:rPr dirty="0"/>
              <a:t> </a:t>
            </a:r>
            <a:r>
              <a:rPr dirty="0" err="1"/>
              <a:t>déplaçables</a:t>
            </a:r>
            <a:r>
              <a:rPr dirty="0"/>
              <a:t> (</a:t>
            </a:r>
            <a:r>
              <a:rPr dirty="0" err="1"/>
              <a:t>antéposées</a:t>
            </a:r>
            <a:r>
              <a:rPr dirty="0"/>
              <a:t> </a:t>
            </a:r>
            <a:r>
              <a:rPr dirty="0" err="1"/>
              <a:t>ou</a:t>
            </a:r>
            <a:r>
              <a:rPr dirty="0"/>
              <a:t> </a:t>
            </a:r>
            <a:r>
              <a:rPr dirty="0" err="1"/>
              <a:t>postposées</a:t>
            </a:r>
            <a:r>
              <a:rPr dirty="0"/>
              <a:t>)</a:t>
            </a:r>
          </a:p>
          <a:p>
            <a:r>
              <a:rPr dirty="0" err="1"/>
              <a:t>Cependant</a:t>
            </a:r>
            <a:r>
              <a:rPr dirty="0"/>
              <a:t>, il </a:t>
            </a:r>
            <a:r>
              <a:rPr dirty="0" err="1"/>
              <a:t>n’y</a:t>
            </a:r>
            <a:r>
              <a:rPr dirty="0"/>
              <a:t> a pas </a:t>
            </a:r>
            <a:r>
              <a:rPr dirty="0" err="1"/>
              <a:t>toujours</a:t>
            </a:r>
            <a:r>
              <a:rPr dirty="0"/>
              <a:t> </a:t>
            </a:r>
            <a:r>
              <a:rPr dirty="0" err="1"/>
              <a:t>d’équivalence</a:t>
            </a:r>
            <a:r>
              <a:rPr dirty="0"/>
              <a:t> entre un SP </a:t>
            </a:r>
            <a:r>
              <a:rPr dirty="0" err="1"/>
              <a:t>circonstanciel</a:t>
            </a:r>
            <a:r>
              <a:rPr dirty="0"/>
              <a:t>/</a:t>
            </a:r>
            <a:r>
              <a:rPr dirty="0" err="1"/>
              <a:t>Sadv</a:t>
            </a:r>
            <a:r>
              <a:rPr dirty="0"/>
              <a:t> et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subordonnée</a:t>
            </a:r>
            <a:r>
              <a:rPr dirty="0"/>
              <a:t> </a:t>
            </a:r>
            <a:r>
              <a:rPr dirty="0" err="1"/>
              <a:t>circonstancielle</a:t>
            </a:r>
            <a:r>
              <a:rPr dirty="0"/>
              <a:t> (ex: SP de lieu)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Les subordonnants circonstanciels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20065">
              <a:defRPr sz="7056"/>
            </a:pPr>
            <a:r>
              <a:t>Les subordonnants circonstanciels</a:t>
            </a:r>
          </a:p>
          <a:p>
            <a:pPr defTabSz="520065">
              <a:defRPr sz="7056"/>
            </a:pPr>
            <a:r>
              <a:t>Morphologie</a:t>
            </a:r>
          </a:p>
        </p:txBody>
      </p:sp>
      <p:sp>
        <p:nvSpPr>
          <p:cNvPr id="126" name="Conjonction circonstancielle: quand, si, comme, puisque…"/>
          <p:cNvSpPr txBox="1">
            <a:spLocks noGrp="1"/>
          </p:cNvSpPr>
          <p:nvPr>
            <p:ph type="body" idx="1"/>
          </p:nvPr>
        </p:nvSpPr>
        <p:spPr>
          <a:xfrm>
            <a:off x="1003002" y="2865834"/>
            <a:ext cx="22888973" cy="9958388"/>
          </a:xfrm>
          <a:prstGeom prst="rect">
            <a:avLst/>
          </a:prstGeom>
        </p:spPr>
        <p:txBody>
          <a:bodyPr/>
          <a:lstStyle/>
          <a:p>
            <a:pPr marL="609600" indent="-609600" defTabSz="792479">
              <a:spcBef>
                <a:spcPts val="5600"/>
              </a:spcBef>
              <a:defRPr sz="4608"/>
            </a:pPr>
            <a:r>
              <a:t>Conjonction circonstancielle: </a:t>
            </a:r>
            <a:r>
              <a:rPr i="1"/>
              <a:t>quand, si, comme, puisque</a:t>
            </a:r>
          </a:p>
          <a:p>
            <a:pPr marL="609600" indent="-609600" defTabSz="792479">
              <a:spcBef>
                <a:spcPts val="5600"/>
              </a:spcBef>
              <a:defRPr sz="4608"/>
            </a:pPr>
            <a:r>
              <a:t>Prép + que + P : </a:t>
            </a:r>
            <a:r>
              <a:rPr i="1"/>
              <a:t>avant que, pendant que, après que, depuis que, dès que, sans que, malgré que, pour que.</a:t>
            </a:r>
            <a:r>
              <a:t>.</a:t>
            </a:r>
          </a:p>
          <a:p>
            <a:pPr marL="609600" indent="-609600" defTabSz="792479">
              <a:spcBef>
                <a:spcPts val="5600"/>
              </a:spcBef>
              <a:defRPr sz="4608"/>
            </a:pPr>
            <a:r>
              <a:t>Prép (+ de/à) + inf: </a:t>
            </a:r>
            <a:r>
              <a:rPr i="1"/>
              <a:t>avant de faire, pour faire, jusqu’à faire, après avoir fait…</a:t>
            </a:r>
          </a:p>
          <a:p>
            <a:pPr marL="609600" indent="-609600" defTabSz="792479">
              <a:spcBef>
                <a:spcPts val="5600"/>
              </a:spcBef>
              <a:defRPr sz="4608"/>
            </a:pPr>
            <a:r>
              <a:t>Prep+ ce que : </a:t>
            </a:r>
            <a:r>
              <a:rPr i="1"/>
              <a:t>jusqu’à ce que, parce que</a:t>
            </a:r>
            <a:r>
              <a:t>..</a:t>
            </a:r>
          </a:p>
          <a:p>
            <a:pPr marL="609600" indent="-609600" defTabSz="792479">
              <a:spcBef>
                <a:spcPts val="5600"/>
              </a:spcBef>
              <a:defRPr sz="4608"/>
            </a:pPr>
            <a:r>
              <a:t>Locution conjonctive: </a:t>
            </a:r>
            <a:r>
              <a:rPr i="1"/>
              <a:t>pourvu que, bien que, tandis que, tant que, maintenant que, alors que, afin que/de, en attendant que, au cas où, chaque fois que..</a:t>
            </a:r>
          </a:p>
          <a:p>
            <a:pPr marL="609600" indent="-609600" defTabSz="792479">
              <a:spcBef>
                <a:spcPts val="5600"/>
              </a:spcBef>
              <a:defRPr sz="4608"/>
            </a:pPr>
            <a:r>
              <a:t>!!! En cas de coordination le subordonnant est repris par </a:t>
            </a:r>
            <a:r>
              <a:rPr i="1"/>
              <a:t>que</a:t>
            </a:r>
            <a:r>
              <a:t>:</a:t>
            </a:r>
          </a:p>
          <a:p>
            <a:pPr marL="1701799" lvl="2" indent="-482599" defTabSz="792479">
              <a:spcBef>
                <a:spcPts val="0"/>
              </a:spcBef>
              <a:defRPr sz="3648"/>
            </a:pPr>
            <a:r>
              <a:t>Jean dormait quand je suis entrée et que j’ai allumé la télé.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lassement sémantiqu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Classement sémantique</a:t>
            </a:r>
          </a:p>
        </p:txBody>
      </p:sp>
      <p:sp>
        <p:nvSpPr>
          <p:cNvPr id="129" name="Il est très difficile de proposer un classement sémantique satisfaisan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71500" indent="-571500" defTabSz="742950">
              <a:spcBef>
                <a:spcPts val="5300"/>
              </a:spcBef>
              <a:defRPr sz="4319"/>
            </a:pPr>
            <a:r>
              <a:t>Il est très difficile de proposer un classement sémantique satisfaisant</a:t>
            </a:r>
          </a:p>
          <a:p>
            <a:pPr marL="571500" indent="-571500" defTabSz="742950">
              <a:spcBef>
                <a:spcPts val="5300"/>
              </a:spcBef>
              <a:defRPr sz="4319"/>
            </a:pPr>
            <a:r>
              <a:t>Polysémie de certains subordonnants: alors que : temps/opposition; si : hypothèse/temporalité…</a:t>
            </a:r>
          </a:p>
          <a:p>
            <a:pPr marL="571500" indent="-571500" defTabSz="742950">
              <a:spcBef>
                <a:spcPts val="5300"/>
              </a:spcBef>
              <a:defRPr sz="4319"/>
            </a:pPr>
            <a:r>
              <a:t>Le mode (indicatif, subjonctif ou conditionnel) du verbe de la proposition subordonnée </a:t>
            </a:r>
            <a:r>
              <a:rPr u="sng"/>
              <a:t>dépend du sémantisme du subordonnan</a:t>
            </a:r>
            <a:r>
              <a:t>t et non du verbe de la principale:</a:t>
            </a:r>
          </a:p>
          <a:p>
            <a:pPr marL="2286000" lvl="3" indent="-571500" defTabSz="742950">
              <a:spcBef>
                <a:spcPts val="5300"/>
              </a:spcBef>
              <a:defRPr sz="4319"/>
            </a:pPr>
            <a:r>
              <a:t>Indicatif : cause (</a:t>
            </a:r>
            <a:r>
              <a:rPr i="1"/>
              <a:t>parce que, puisque</a:t>
            </a:r>
            <a:r>
              <a:t>), temps (</a:t>
            </a:r>
            <a:r>
              <a:rPr i="1"/>
              <a:t>quand</a:t>
            </a:r>
            <a:r>
              <a:t>), conséquence (</a:t>
            </a:r>
            <a:r>
              <a:rPr i="1"/>
              <a:t>de sorte que)</a:t>
            </a:r>
            <a:r>
              <a:t>, opposition (</a:t>
            </a:r>
            <a:r>
              <a:rPr i="1"/>
              <a:t>alors que, tandis que</a:t>
            </a:r>
            <a:r>
              <a:t>)</a:t>
            </a:r>
          </a:p>
          <a:p>
            <a:pPr marL="2286000" lvl="3" indent="-571500" defTabSz="742950">
              <a:spcBef>
                <a:spcPts val="5300"/>
              </a:spcBef>
              <a:defRPr sz="4319"/>
            </a:pPr>
            <a:r>
              <a:t>Subjonctif : but (</a:t>
            </a:r>
            <a:r>
              <a:rPr i="1"/>
              <a:t>pour que, afin que)</a:t>
            </a:r>
            <a:r>
              <a:t>, concession (</a:t>
            </a:r>
            <a:r>
              <a:rPr i="1"/>
              <a:t>bien que, quoique</a:t>
            </a:r>
            <a:r>
              <a:t>) antériorité (</a:t>
            </a:r>
            <a:r>
              <a:rPr i="1"/>
              <a:t>avant que, jusqu’à ce que</a:t>
            </a:r>
            <a:r>
              <a:t>)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hrases Sadj à temps non fin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Phrases Sadj à temps non fini</a:t>
            </a:r>
          </a:p>
        </p:txBody>
      </p:sp>
      <p:sp>
        <p:nvSpPr>
          <p:cNvPr id="132" name="Co-référentialité du sujet du verbe principal et de l’infinitif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Co-référentialité du sujet du verbe principal et de l’infinitif: </a:t>
            </a:r>
          </a:p>
          <a:p>
            <a:pPr lvl="2">
              <a:spcBef>
                <a:spcPts val="1000"/>
              </a:spcBef>
              <a:buSzPct val="50000"/>
              <a:buBlip>
                <a:blip r:embed="rId2"/>
              </a:buBlip>
            </a:pPr>
            <a:r>
              <a:rPr b="1"/>
              <a:t>J’</a:t>
            </a:r>
            <a:r>
              <a:t>ai réservé les billets sur Internet pour que </a:t>
            </a:r>
            <a:r>
              <a:rPr b="1"/>
              <a:t>nous</a:t>
            </a:r>
            <a:r>
              <a:t> n’ayons pas à faire la queue. (2 sujets différents &gt; conjonctive)</a:t>
            </a:r>
          </a:p>
          <a:p>
            <a:pPr lvl="2">
              <a:spcBef>
                <a:spcPts val="1000"/>
              </a:spcBef>
              <a:buSzPct val="50000"/>
              <a:buBlip>
                <a:blip r:embed="rId2"/>
              </a:buBlip>
            </a:pPr>
            <a:r>
              <a:rPr b="1"/>
              <a:t>J</a:t>
            </a:r>
            <a:r>
              <a:t>’ai réservé les billets sur Internet pour ne pas avoir à faire la queue. (même sujet &gt; infinitive)</a:t>
            </a:r>
          </a:p>
          <a:p>
            <a:pPr lvl="2">
              <a:buSzPct val="50000"/>
              <a:buBlip>
                <a:blip r:embed="rId2"/>
              </a:buBlip>
            </a:pPr>
            <a:r>
              <a:rPr b="1"/>
              <a:t>Elle</a:t>
            </a:r>
            <a:r>
              <a:t> a dû rejouer le morceau jusqu’à ce que </a:t>
            </a:r>
            <a:r>
              <a:rPr b="1"/>
              <a:t>le professeur</a:t>
            </a:r>
            <a:r>
              <a:t> soit satisfait.</a:t>
            </a:r>
          </a:p>
          <a:p>
            <a:pPr lvl="2">
              <a:spcBef>
                <a:spcPts val="1000"/>
              </a:spcBef>
              <a:buSzPct val="50000"/>
              <a:buBlip>
                <a:blip r:embed="rId2"/>
              </a:buBlip>
            </a:pPr>
            <a:r>
              <a:rPr b="1"/>
              <a:t>Elle</a:t>
            </a:r>
            <a:r>
              <a:t> a dû rejouer le morceau jusqu’à le savoir par cœur.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onjonctive/infinitiv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Conjonctive/infinitive</a:t>
            </a:r>
          </a:p>
        </p:txBody>
      </p:sp>
      <p:sp>
        <p:nvSpPr>
          <p:cNvPr id="135" name="Avec ces conjonctions, si il y a co-référentialité du sujet, l’infinitif est obligatoire:…"/>
          <p:cNvSpPr txBox="1">
            <a:spLocks noGrp="1"/>
          </p:cNvSpPr>
          <p:nvPr>
            <p:ph type="body" idx="1"/>
          </p:nvPr>
        </p:nvSpPr>
        <p:spPr>
          <a:xfrm>
            <a:off x="823515" y="3200400"/>
            <a:ext cx="21871385" cy="10188377"/>
          </a:xfrm>
          <a:prstGeom prst="rect">
            <a:avLst/>
          </a:prstGeom>
        </p:spPr>
        <p:txBody>
          <a:bodyPr/>
          <a:lstStyle/>
          <a:p>
            <a:endParaRPr dirty="0"/>
          </a:p>
          <a:p>
            <a:endParaRPr dirty="0"/>
          </a:p>
          <a:p>
            <a:endParaRPr dirty="0"/>
          </a:p>
          <a:p>
            <a:r>
              <a:rPr dirty="0"/>
              <a:t>Avec </a:t>
            </a:r>
            <a:r>
              <a:rPr dirty="0" err="1"/>
              <a:t>ces</a:t>
            </a:r>
            <a:r>
              <a:rPr dirty="0"/>
              <a:t> </a:t>
            </a:r>
            <a:r>
              <a:rPr dirty="0" err="1"/>
              <a:t>conjonctions</a:t>
            </a:r>
            <a:r>
              <a:rPr dirty="0"/>
              <a:t>, </a:t>
            </a:r>
            <a:r>
              <a:rPr dirty="0" err="1"/>
              <a:t>si</a:t>
            </a:r>
            <a:r>
              <a:rPr dirty="0"/>
              <a:t> il y a co-</a:t>
            </a:r>
            <a:r>
              <a:rPr dirty="0" err="1"/>
              <a:t>référentialité</a:t>
            </a:r>
            <a:r>
              <a:rPr dirty="0"/>
              <a:t> du </a:t>
            </a:r>
            <a:r>
              <a:rPr dirty="0" err="1"/>
              <a:t>sujet</a:t>
            </a:r>
            <a:r>
              <a:rPr dirty="0"/>
              <a:t>, </a:t>
            </a:r>
            <a:r>
              <a:rPr dirty="0" err="1"/>
              <a:t>l’infinitif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obligatoire</a:t>
            </a:r>
            <a:r>
              <a:rPr dirty="0"/>
              <a:t>:</a:t>
            </a:r>
          </a:p>
          <a:p>
            <a:pPr marL="2407708" lvl="3" indent="-502708">
              <a:spcBef>
                <a:spcPts val="0"/>
              </a:spcBef>
              <a:defRPr sz="3800"/>
            </a:pPr>
            <a:r>
              <a:rPr dirty="0"/>
              <a:t>Je suis venue </a:t>
            </a:r>
            <a:r>
              <a:rPr dirty="0" err="1"/>
              <a:t>ici</a:t>
            </a:r>
            <a:r>
              <a:rPr dirty="0"/>
              <a:t> pour </a:t>
            </a:r>
            <a:r>
              <a:rPr dirty="0" err="1"/>
              <a:t>te</a:t>
            </a:r>
            <a:r>
              <a:rPr dirty="0"/>
              <a:t> dire la </a:t>
            </a:r>
            <a:r>
              <a:rPr dirty="0" err="1"/>
              <a:t>vérité</a:t>
            </a:r>
            <a:r>
              <a:rPr dirty="0"/>
              <a:t>/ *pour que je </a:t>
            </a:r>
            <a:r>
              <a:rPr dirty="0" err="1"/>
              <a:t>te</a:t>
            </a:r>
            <a:r>
              <a:rPr dirty="0"/>
              <a:t> </a:t>
            </a:r>
            <a:r>
              <a:rPr dirty="0" err="1"/>
              <a:t>dise</a:t>
            </a:r>
            <a:r>
              <a:rPr dirty="0"/>
              <a:t> la </a:t>
            </a:r>
            <a:r>
              <a:rPr dirty="0" err="1"/>
              <a:t>vérité</a:t>
            </a:r>
            <a:endParaRPr dirty="0"/>
          </a:p>
        </p:txBody>
      </p:sp>
      <p:graphicFrame>
        <p:nvGraphicFramePr>
          <p:cNvPr id="136" name="Tabella"/>
          <p:cNvGraphicFramePr/>
          <p:nvPr/>
        </p:nvGraphicFramePr>
        <p:xfrm>
          <a:off x="3614861" y="2844800"/>
          <a:ext cx="18281824" cy="4987825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9140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0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904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>
                          <a:sym typeface="Helvetica Neue"/>
                        </a:rPr>
                        <a:t>Conjonctive + subj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>
                          <a:sym typeface="Helvetica Neue"/>
                        </a:rPr>
                        <a:t>Infinitive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8778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3200" dirty="0">
                          <a:sym typeface="Helvetica Neue"/>
                        </a:rPr>
                        <a:t>pour que après que (+</a:t>
                      </a:r>
                      <a:r>
                        <a:rPr sz="3200" dirty="0" err="1">
                          <a:sym typeface="Helvetica Neue"/>
                        </a:rPr>
                        <a:t>ind</a:t>
                      </a:r>
                      <a:r>
                        <a:rPr sz="3200" dirty="0">
                          <a:sym typeface="Helvetica Neue"/>
                        </a:rPr>
                        <a:t>)  </a:t>
                      </a:r>
                      <a:r>
                        <a:rPr sz="3200" dirty="0" err="1">
                          <a:sym typeface="Helvetica Neue"/>
                        </a:rPr>
                        <a:t>avant</a:t>
                      </a:r>
                      <a:r>
                        <a:rPr sz="3200" dirty="0">
                          <a:sym typeface="Helvetica Neue"/>
                        </a:rPr>
                        <a:t> que  </a:t>
                      </a:r>
                      <a:r>
                        <a:rPr sz="3200" dirty="0" err="1">
                          <a:sym typeface="Helvetica Neue"/>
                        </a:rPr>
                        <a:t>afin</a:t>
                      </a:r>
                      <a:r>
                        <a:rPr sz="3200" dirty="0">
                          <a:sym typeface="Helvetica Neue"/>
                        </a:rPr>
                        <a:t> que  de </a:t>
                      </a:r>
                      <a:r>
                        <a:rPr sz="3200" dirty="0" err="1">
                          <a:sym typeface="Helvetica Neue"/>
                        </a:rPr>
                        <a:t>peur</a:t>
                      </a:r>
                      <a:r>
                        <a:rPr sz="3200" dirty="0">
                          <a:sym typeface="Helvetica Neue"/>
                        </a:rPr>
                        <a:t> que </a:t>
                      </a:r>
                      <a:r>
                        <a:rPr sz="3200" dirty="0" err="1">
                          <a:sym typeface="Helvetica Neue"/>
                        </a:rPr>
                        <a:t>en</a:t>
                      </a:r>
                      <a:r>
                        <a:rPr sz="3200" dirty="0">
                          <a:sym typeface="Helvetica Neue"/>
                        </a:rPr>
                        <a:t> attendant que  de </a:t>
                      </a:r>
                      <a:r>
                        <a:rPr sz="3200" dirty="0" err="1">
                          <a:sym typeface="Helvetica Neue"/>
                        </a:rPr>
                        <a:t>crainte</a:t>
                      </a:r>
                      <a:r>
                        <a:rPr sz="3200" dirty="0">
                          <a:sym typeface="Helvetica Neue"/>
                        </a:rPr>
                        <a:t> que  le temps que 
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3200" dirty="0">
                          <a:sym typeface="Helvetica Neue"/>
                        </a:rPr>
                        <a:t>pour  
après +inf passé  </a:t>
                      </a:r>
                      <a:r>
                        <a:rPr sz="3200" dirty="0" err="1">
                          <a:sym typeface="Helvetica Neue"/>
                        </a:rPr>
                        <a:t>avant</a:t>
                      </a:r>
                      <a:r>
                        <a:rPr sz="3200" dirty="0">
                          <a:sym typeface="Helvetica Neue"/>
                        </a:rPr>
                        <a:t> de    </a:t>
                      </a:r>
                      <a:r>
                        <a:rPr sz="3200" dirty="0" err="1">
                          <a:sym typeface="Helvetica Neue"/>
                        </a:rPr>
                        <a:t>afin</a:t>
                      </a:r>
                      <a:r>
                        <a:rPr sz="3200" dirty="0">
                          <a:sym typeface="Helvetica Neue"/>
                        </a:rPr>
                        <a:t> de  
de </a:t>
                      </a:r>
                      <a:r>
                        <a:rPr sz="3200" dirty="0" err="1">
                          <a:sym typeface="Helvetica Neue"/>
                        </a:rPr>
                        <a:t>peur</a:t>
                      </a:r>
                      <a:r>
                        <a:rPr sz="3200" dirty="0">
                          <a:sym typeface="Helvetica Neue"/>
                        </a:rPr>
                        <a:t> de  </a:t>
                      </a:r>
                      <a:r>
                        <a:rPr sz="3200" dirty="0" err="1">
                          <a:sym typeface="Helvetica Neue"/>
                        </a:rPr>
                        <a:t>en</a:t>
                      </a:r>
                      <a:r>
                        <a:rPr sz="3200" dirty="0">
                          <a:sym typeface="Helvetica Neue"/>
                        </a:rPr>
                        <a:t> attendant de   </a:t>
                      </a:r>
                      <a:r>
                        <a:rPr sz="3200" dirty="0" err="1">
                          <a:sym typeface="Helvetica Neue"/>
                        </a:rPr>
                        <a:t>de</a:t>
                      </a:r>
                      <a:r>
                        <a:rPr sz="3200" dirty="0">
                          <a:sym typeface="Helvetica Neue"/>
                        </a:rPr>
                        <a:t> </a:t>
                      </a:r>
                      <a:r>
                        <a:rPr sz="3200" dirty="0" err="1">
                          <a:sym typeface="Helvetica Neue"/>
                        </a:rPr>
                        <a:t>crainte</a:t>
                      </a:r>
                      <a:r>
                        <a:rPr sz="3200" dirty="0">
                          <a:sym typeface="Helvetica Neue"/>
                        </a:rPr>
                        <a:t> de  le temps de
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ransformation infinitive facultativ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751205">
              <a:defRPr sz="10192"/>
            </a:lvl1pPr>
          </a:lstStyle>
          <a:p>
            <a:r>
              <a:t>Transformation infinitive facultative</a:t>
            </a:r>
          </a:p>
        </p:txBody>
      </p:sp>
      <p:sp>
        <p:nvSpPr>
          <p:cNvPr id="139" name="Ex: Nous pouvons signer ce contrat à condition que nous puissions décider/à condition de pouvoir décider qui sera nommé directeur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b"/>
          <a:lstStyle/>
          <a:p>
            <a:r>
              <a:t>Ex: Nous pouvons signer ce contrat </a:t>
            </a:r>
            <a:r>
              <a:rPr i="1"/>
              <a:t>à condition que nous puissions décider/à condition de pouvoir décider qui sera nommé directeur.</a:t>
            </a:r>
          </a:p>
          <a:p>
            <a:r>
              <a:t>Ex: Je préfère refaire la mise en pages, </a:t>
            </a:r>
            <a:r>
              <a:rPr i="1"/>
              <a:t>quitte à ce que je doive/quitte à devoir retarder la sortie du livre.</a:t>
            </a:r>
          </a:p>
        </p:txBody>
      </p:sp>
      <p:graphicFrame>
        <p:nvGraphicFramePr>
          <p:cNvPr id="140" name="Tabella"/>
          <p:cNvGraphicFramePr/>
          <p:nvPr/>
        </p:nvGraphicFramePr>
        <p:xfrm>
          <a:off x="2983210" y="3098800"/>
          <a:ext cx="18417580" cy="4002583"/>
        </p:xfrm>
        <a:graphic>
          <a:graphicData uri="http://schemas.openxmlformats.org/drawingml/2006/table">
            <a:tbl>
              <a:tblPr bandRow="1">
                <a:tableStyleId>{C7B018BB-80A7-4F77-B60F-C8B233D01FF8}</a:tableStyleId>
              </a:tblPr>
              <a:tblGrid>
                <a:gridCol w="9208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8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022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>
                          <a:sym typeface="Helvetica Neue"/>
                        </a:rPr>
                        <a:t>Conjonctive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>
                          <a:sym typeface="Helvetica Neue"/>
                        </a:rPr>
                        <a:t>Infinitive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lnT w="12700">
                      <a:solidFill>
                        <a:srgbClr val="606060"/>
                      </a:solidFill>
                      <a:miter lim="400000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2357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3200">
                          <a:sym typeface="Helvetica Neue"/>
                        </a:rPr>
                        <a:t>à condition que  (+ subj) à moins que  (+ subj) au point que  (+ ind) sous prétexte que (+ ind)
jusqu’à ce que (+ subj)  quitte à ce que (+subj)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606060"/>
                      </a:solidFill>
                      <a:miter lim="400000"/>
                    </a:lnL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3200">
                          <a:sym typeface="Helvetica Neue"/>
                        </a:rPr>
                        <a:t>à condition de à moins de 
au point de   sous prétexte de   jusqu’à 
quitte à
</a:t>
                      </a:r>
                    </a:p>
                  </a:txBody>
                  <a:tcPr marL="50800" marR="50800" marT="50800" marB="50800" horzOverflow="overflow">
                    <a:lnR w="12700">
                      <a:solidFill>
                        <a:srgbClr val="606060"/>
                      </a:solidFill>
                      <a:miter lim="400000"/>
                    </a:lnR>
                    <a:lnB w="12700">
                      <a:solidFill>
                        <a:srgbClr val="60606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Les participial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Les participiales</a:t>
            </a:r>
          </a:p>
        </p:txBody>
      </p:sp>
      <p:sp>
        <p:nvSpPr>
          <p:cNvPr id="143" name="Spécifiques de la langue écrite…"/>
          <p:cNvSpPr txBox="1">
            <a:spLocks noGrp="1"/>
          </p:cNvSpPr>
          <p:nvPr>
            <p:ph type="body" idx="1"/>
          </p:nvPr>
        </p:nvSpPr>
        <p:spPr>
          <a:xfrm>
            <a:off x="850007" y="2601614"/>
            <a:ext cx="23365421" cy="10290772"/>
          </a:xfrm>
          <a:prstGeom prst="rect">
            <a:avLst/>
          </a:prstGeom>
        </p:spPr>
        <p:txBody>
          <a:bodyPr/>
          <a:lstStyle/>
          <a:p>
            <a:pPr marL="558800" indent="-558800" defTabSz="726440">
              <a:spcBef>
                <a:spcPts val="5100"/>
              </a:spcBef>
              <a:defRPr sz="4224"/>
            </a:pPr>
            <a:r>
              <a:rPr dirty="0"/>
              <a:t>Spécifiques de la langue écrite</a:t>
            </a:r>
          </a:p>
          <a:p>
            <a:pPr marL="558800" indent="-558800" defTabSz="726440">
              <a:spcBef>
                <a:spcPts val="5100"/>
              </a:spcBef>
              <a:defRPr sz="4224"/>
            </a:pPr>
            <a:r>
              <a:rPr dirty="0"/>
              <a:t>Les </a:t>
            </a:r>
            <a:r>
              <a:rPr u="sng" dirty="0"/>
              <a:t>participiales détachées</a:t>
            </a:r>
            <a:r>
              <a:rPr dirty="0"/>
              <a:t> sont formées d’un participe présent ou passé,  et de son sujet,  exprimé et distinct de celui du verbe principale.</a:t>
            </a:r>
          </a:p>
          <a:p>
            <a:pPr marL="558800" indent="-558800" defTabSz="726440">
              <a:spcBef>
                <a:spcPts val="0"/>
              </a:spcBef>
              <a:defRPr sz="4224"/>
            </a:pPr>
            <a:r>
              <a:rPr dirty="0"/>
              <a:t>Les </a:t>
            </a:r>
            <a:r>
              <a:rPr u="sng" dirty="0"/>
              <a:t>participiales apposées</a:t>
            </a:r>
            <a:r>
              <a:rPr dirty="0"/>
              <a:t> à valeur circonstancielle n’ont pas de sujet exprimé, il y a co-référentialité du sujet avec le sujet de la principale. N.B: les participiales enchâssés dans un SN sont des modifie</a:t>
            </a:r>
            <a:r>
              <a:rPr lang="fr-FR" dirty="0"/>
              <a:t>u</a:t>
            </a:r>
            <a:r>
              <a:rPr dirty="0"/>
              <a:t>r</a:t>
            </a:r>
            <a:r>
              <a:rPr lang="fr-FR" dirty="0"/>
              <a:t>s</a:t>
            </a:r>
            <a:r>
              <a:rPr dirty="0"/>
              <a:t> du nom.</a:t>
            </a:r>
          </a:p>
          <a:p>
            <a:pPr marL="558800" indent="-558800" defTabSz="726440">
              <a:spcBef>
                <a:spcPts val="5100"/>
              </a:spcBef>
              <a:defRPr sz="4224"/>
            </a:pPr>
            <a:r>
              <a:rPr dirty="0"/>
              <a:t>Les participiales peuvent exprimer des valeurs circonstancielles variées, de manière implicite :</a:t>
            </a:r>
          </a:p>
          <a:p>
            <a:pPr marL="1559983" lvl="2" indent="-442383" defTabSz="726440">
              <a:spcBef>
                <a:spcPts val="0"/>
              </a:spcBef>
              <a:buSzPct val="50000"/>
              <a:buBlip>
                <a:blip r:embed="rId2"/>
              </a:buBlip>
              <a:tabLst>
                <a:tab pos="723900" algn="l"/>
              </a:tabLst>
              <a:defRPr sz="3343"/>
            </a:pPr>
            <a:r>
              <a:rPr dirty="0"/>
              <a:t>la cause : « N’ayant jamais joué qu’avec ma sœur, je restai loin, timide et hostile » (A. Memmi)</a:t>
            </a:r>
          </a:p>
          <a:p>
            <a:pPr marL="0" lvl="2" indent="0" defTabSz="726440">
              <a:spcBef>
                <a:spcPts val="0"/>
              </a:spcBef>
              <a:buSzTx/>
              <a:buNone/>
              <a:tabLst>
                <a:tab pos="723900" algn="l"/>
              </a:tabLst>
              <a:defRPr sz="3343"/>
            </a:pPr>
            <a:r>
              <a:rPr dirty="0"/>
              <a:t>                                 Le professeur ayant fini plus tôt, j’ai pu aller au cinéma après les cours.</a:t>
            </a:r>
          </a:p>
          <a:p>
            <a:pPr marL="1559983" lvl="2" indent="-442383" defTabSz="726440">
              <a:spcBef>
                <a:spcPts val="0"/>
              </a:spcBef>
              <a:buSzPct val="50000"/>
              <a:buBlip>
                <a:blip r:embed="rId2"/>
              </a:buBlip>
              <a:tabLst>
                <a:tab pos="723900" algn="l"/>
              </a:tabLst>
              <a:defRPr sz="3343"/>
            </a:pPr>
            <a:r>
              <a:rPr dirty="0"/>
              <a:t>la condition : Arrivant à l’heure, il aurait plus de temps pour faire son travail.</a:t>
            </a:r>
          </a:p>
          <a:p>
            <a:pPr marL="1559983" lvl="2" indent="-442383" defTabSz="726440">
              <a:spcBef>
                <a:spcPts val="0"/>
              </a:spcBef>
              <a:buSzPct val="50000"/>
              <a:buBlip>
                <a:blip r:embed="rId2"/>
              </a:buBlip>
              <a:tabLst>
                <a:tab pos="723900" algn="l"/>
              </a:tabLst>
              <a:defRPr sz="3343"/>
            </a:pPr>
            <a:r>
              <a:rPr dirty="0"/>
              <a:t>les relations temporelles : Les policiers arrivant, les voleurs disparurent aussitôt.</a:t>
            </a:r>
          </a:p>
          <a:p>
            <a:pPr marL="558800" indent="-558800" defTabSz="726440">
              <a:spcBef>
                <a:spcPts val="5100"/>
              </a:spcBef>
              <a:defRPr sz="4224"/>
            </a:pPr>
            <a:r>
              <a:rPr dirty="0"/>
              <a:t>Ellipse du verbe être:</a:t>
            </a:r>
          </a:p>
          <a:p>
            <a:pPr marL="1001183" lvl="1" indent="-442383" defTabSz="726440">
              <a:spcBef>
                <a:spcPts val="0"/>
              </a:spcBef>
              <a:buSzPct val="50000"/>
              <a:buBlip>
                <a:blip r:embed="rId2"/>
              </a:buBlip>
              <a:defRPr sz="3343"/>
            </a:pPr>
            <a:r>
              <a:rPr dirty="0"/>
              <a:t>Le café (étant) bu, nous sommes sorties; Les convives (étant) partis….; aussitôt le repas fini…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Le gérondif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 gérondif</a:t>
            </a:r>
          </a:p>
        </p:txBody>
      </p:sp>
      <p:sp>
        <p:nvSpPr>
          <p:cNvPr id="146" name="En + participe présent…"/>
          <p:cNvSpPr txBox="1">
            <a:spLocks noGrp="1"/>
          </p:cNvSpPr>
          <p:nvPr>
            <p:ph type="body" idx="1"/>
          </p:nvPr>
        </p:nvSpPr>
        <p:spPr>
          <a:xfrm>
            <a:off x="963359" y="2279890"/>
            <a:ext cx="22624808" cy="1053399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</a:pPr>
            <a:r>
              <a:rPr dirty="0"/>
              <a:t>En + participe présent</a:t>
            </a:r>
          </a:p>
          <a:p>
            <a:pPr>
              <a:spcBef>
                <a:spcPts val="0"/>
              </a:spcBef>
            </a:pPr>
            <a:r>
              <a:rPr dirty="0"/>
              <a:t>Employé à l’écrit et à l’oral</a:t>
            </a:r>
          </a:p>
          <a:p>
            <a:pPr>
              <a:spcBef>
                <a:spcPts val="0"/>
              </a:spcBef>
            </a:pPr>
            <a:r>
              <a:rPr dirty="0"/>
              <a:t>Exprime:</a:t>
            </a:r>
          </a:p>
          <a:p>
            <a:pPr marL="3042708" lvl="4" indent="-502708">
              <a:spcBef>
                <a:spcPts val="0"/>
              </a:spcBef>
              <a:defRPr sz="3800"/>
            </a:pPr>
            <a:r>
              <a:rPr dirty="0"/>
              <a:t> La simultanéité:</a:t>
            </a:r>
          </a:p>
          <a:p>
            <a:pPr marL="4312708" lvl="6" indent="-502708">
              <a:spcBef>
                <a:spcPts val="0"/>
              </a:spcBef>
              <a:defRPr sz="3800"/>
            </a:pPr>
            <a:r>
              <a:rPr dirty="0"/>
              <a:t>« Je commençais à écrire. Je découvris l’extraordinaire jouissance de maîtriser toute existence en la recréant. » (A. Memmi)</a:t>
            </a:r>
          </a:p>
          <a:p>
            <a:pPr marL="3042708" lvl="4" indent="-502708">
              <a:spcBef>
                <a:spcPts val="0"/>
              </a:spcBef>
              <a:defRPr sz="3800"/>
            </a:pPr>
            <a:r>
              <a:rPr dirty="0"/>
              <a:t>Cause, moyen, condition:</a:t>
            </a:r>
          </a:p>
          <a:p>
            <a:pPr marL="4312708" lvl="6" indent="-502708">
              <a:spcBef>
                <a:spcPts val="0"/>
              </a:spcBef>
              <a:defRPr sz="3800"/>
            </a:pPr>
            <a:r>
              <a:rPr dirty="0"/>
              <a:t>« C’est en forgeant qu’on devient forgeron »</a:t>
            </a:r>
          </a:p>
          <a:p>
            <a:pPr marL="4312708" lvl="6" indent="-502708">
              <a:spcBef>
                <a:spcPts val="0"/>
              </a:spcBef>
              <a:defRPr sz="3800"/>
            </a:pPr>
            <a:r>
              <a:rPr dirty="0"/>
              <a:t>En achetant un bibelot dérisoire comme celui-ci, tu favorises le trafic de l’ivoire. </a:t>
            </a:r>
          </a:p>
          <a:p>
            <a:pPr marL="4312708" lvl="6" indent="-502708">
              <a:spcBef>
                <a:spcPts val="0"/>
              </a:spcBef>
              <a:defRPr sz="3800"/>
            </a:pPr>
            <a:r>
              <a:rPr dirty="0"/>
              <a:t>En ne répondant pas, vous vous accusez. </a:t>
            </a:r>
          </a:p>
          <a:p>
            <a:r>
              <a:rPr dirty="0"/>
              <a:t>Il y a toujours co-référentialité du sujet. Observez :</a:t>
            </a:r>
          </a:p>
          <a:p>
            <a:pPr marL="3677708" lvl="5" indent="-502708">
              <a:spcBef>
                <a:spcPts val="0"/>
              </a:spcBef>
              <a:defRPr sz="3800"/>
            </a:pPr>
            <a:r>
              <a:rPr dirty="0"/>
              <a:t>	Maud a vu Pauline en sortant de la gare. (c’est Maud qui sort de la gare)</a:t>
            </a:r>
          </a:p>
          <a:p>
            <a:pPr marL="3677708" lvl="5" indent="-502708">
              <a:spcBef>
                <a:spcPts val="0"/>
              </a:spcBef>
              <a:defRPr sz="3800"/>
            </a:pPr>
            <a:r>
              <a:rPr dirty="0"/>
              <a:t>	Maud a vu Pauline sortant de la gare. (c’est Pauline qui sort de la gare)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1512</Words>
  <Application>Microsoft Office PowerPoint</Application>
  <PresentationFormat>Personalizzato</PresentationFormat>
  <Paragraphs>119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Helvetica Neue</vt:lpstr>
      <vt:lpstr>Helvetica Neue Light</vt:lpstr>
      <vt:lpstr>Helvetica Neue Medium</vt:lpstr>
      <vt:lpstr>White</vt:lpstr>
      <vt:lpstr>La phrase complexe (2)</vt:lpstr>
      <vt:lpstr>Les subordonnées circonstancielles Phrase SAdj</vt:lpstr>
      <vt:lpstr>Les subordonnants circonstanciels Morphologie</vt:lpstr>
      <vt:lpstr>Classement sémantique</vt:lpstr>
      <vt:lpstr>Phrases Sadj à temps non fini</vt:lpstr>
      <vt:lpstr>Conjonctive/infinitive</vt:lpstr>
      <vt:lpstr>Transformation infinitive facultative</vt:lpstr>
      <vt:lpstr>Les participiales</vt:lpstr>
      <vt:lpstr>Le gérondif</vt:lpstr>
      <vt:lpstr>Les autres phrases complexes</vt:lpstr>
      <vt:lpstr>Le système hypothétique</vt:lpstr>
      <vt:lpstr>Valeur temporelle de si</vt:lpstr>
      <vt:lpstr>Les systèmes corrélatifs: Les comparatives</vt:lpstr>
      <vt:lpstr>Les consécutives</vt:lpstr>
      <vt:lpstr>D’autant/d’autant plus… 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phrase complexe (2)</dc:title>
  <dc:creator>Sarah Nora Pinto</dc:creator>
  <cp:lastModifiedBy>autore</cp:lastModifiedBy>
  <cp:revision>5</cp:revision>
  <dcterms:modified xsi:type="dcterms:W3CDTF">2022-12-22T11:37:13Z</dcterms:modified>
</cp:coreProperties>
</file>