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99" autoAdjust="0"/>
  </p:normalViewPr>
  <p:slideViewPr>
    <p:cSldViewPr snapToGrid="0" snapToObjects="1">
      <p:cViewPr varScale="1">
        <p:scale>
          <a:sx n="56" d="100"/>
          <a:sy n="56" d="100"/>
        </p:scale>
        <p:origin x="47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8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 SYNTAGME NOMINAL MINIMAL"/>
          <p:cNvSpPr txBox="1">
            <a:spLocks noGrp="1"/>
          </p:cNvSpPr>
          <p:nvPr>
            <p:ph type="ctrTitle"/>
          </p:nvPr>
        </p:nvSpPr>
        <p:spPr>
          <a:xfrm>
            <a:off x="1778000" y="507365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LE SYNTAGME NOMINAL MINIMAL</a:t>
            </a:r>
          </a:p>
        </p:txBody>
      </p:sp>
      <p:sp>
        <p:nvSpPr>
          <p:cNvPr id="120" name="Sarah N. Pinto Lingua Francese 3 EA-CP-MC…"/>
          <p:cNvSpPr txBox="1"/>
          <p:nvPr/>
        </p:nvSpPr>
        <p:spPr>
          <a:xfrm>
            <a:off x="1367440" y="10391294"/>
            <a:ext cx="22277174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Sarah N. Pinto Lingua Francese 3 EA-CP-MC </a:t>
            </a:r>
          </a:p>
          <a:p>
            <a:pPr>
              <a:defRPr sz="3200"/>
            </a:pPr>
            <a:r>
              <a:t>Unior ottobre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oms propres/ Noms commu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5884">
              <a:defRPr sz="9200"/>
            </a:pPr>
            <a:r>
              <a:t>Noms propres/ Noms communs</a:t>
            </a:r>
            <a:br/>
            <a:endParaRPr/>
          </a:p>
        </p:txBody>
      </p:sp>
      <p:sp>
        <p:nvSpPr>
          <p:cNvPr id="147" name="Critères syntaxiques :…"/>
          <p:cNvSpPr txBox="1">
            <a:spLocks noGrp="1"/>
          </p:cNvSpPr>
          <p:nvPr>
            <p:ph type="body" idx="1"/>
          </p:nvPr>
        </p:nvSpPr>
        <p:spPr>
          <a:xfrm>
            <a:off x="1778000" y="2803326"/>
            <a:ext cx="20828000" cy="9134674"/>
          </a:xfrm>
          <a:prstGeom prst="rect">
            <a:avLst/>
          </a:prstGeom>
        </p:spPr>
        <p:txBody>
          <a:bodyPr/>
          <a:lstStyle/>
          <a:p>
            <a:pPr marL="723900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Critères syntaxiques :</a:t>
            </a:r>
          </a:p>
          <a:p>
            <a:pPr marL="723900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NP (nom propre) : absence de D</a:t>
            </a:r>
          </a:p>
          <a:p>
            <a:pPr marL="2895600" lvl="3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Ou déterminant contraint : le Rhin, les Vosges</a:t>
            </a:r>
          </a:p>
          <a:p>
            <a:pPr marL="2895600" lvl="3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Mais avec adj : Ma chère Sandrine</a:t>
            </a:r>
          </a:p>
          <a:p>
            <a:pPr marL="2895600" lvl="3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Antonomase : un Hercule, une Renault</a:t>
            </a:r>
          </a:p>
          <a:p>
            <a:pPr marL="0" lvl="3" indent="0" algn="ctr" defTabSz="615315">
              <a:spcBef>
                <a:spcPts val="3100"/>
              </a:spcBef>
              <a:buSzTx/>
              <a:buNone/>
              <a:defRPr sz="4750"/>
            </a:pPr>
            <a:r>
              <a:t> (passage NP &gt; NC)</a:t>
            </a:r>
          </a:p>
          <a:p>
            <a:pPr marL="723900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Le NP ne prend pas la marque du pluriel	</a:t>
            </a:r>
          </a:p>
          <a:p>
            <a:pPr marL="2895600" lvl="3" indent="-723900" defTabSz="615315">
              <a:spcBef>
                <a:spcPts val="3100"/>
              </a:spcBef>
              <a:buBlip>
                <a:blip r:embed="rId2"/>
              </a:buBlip>
              <a:defRPr sz="4750"/>
            </a:pPr>
            <a:r>
              <a:t>Les Dupont viendront.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lassement sémantique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277368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Classement sémantique</a:t>
            </a:r>
          </a:p>
        </p:txBody>
      </p:sp>
      <p:sp>
        <p:nvSpPr>
          <p:cNvPr id="150" name="Principaux traits sémantiques…"/>
          <p:cNvSpPr txBox="1">
            <a:spLocks noGrp="1"/>
          </p:cNvSpPr>
          <p:nvPr>
            <p:ph type="body" idx="1"/>
          </p:nvPr>
        </p:nvSpPr>
        <p:spPr>
          <a:xfrm>
            <a:off x="814099" y="3126961"/>
            <a:ext cx="23438330" cy="9448150"/>
          </a:xfrm>
          <a:prstGeom prst="rect">
            <a:avLst/>
          </a:prstGeom>
        </p:spPr>
        <p:txBody>
          <a:bodyPr/>
          <a:lstStyle/>
          <a:p>
            <a:pPr marL="617220" indent="-617220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t>Principaux traits sémantiques</a:t>
            </a:r>
          </a:p>
          <a:p>
            <a:pPr marL="4246473" lvl="6" indent="-543153" defTabSz="524637">
              <a:spcBef>
                <a:spcPts val="2500"/>
              </a:spcBef>
              <a:buBlip>
                <a:blip r:embed="rId2"/>
              </a:buBlip>
              <a:defRPr sz="3564"/>
            </a:pPr>
            <a:r>
              <a:t>+/- humain</a:t>
            </a:r>
          </a:p>
          <a:p>
            <a:pPr marL="4246473" lvl="6" indent="-543153" defTabSz="524637">
              <a:spcBef>
                <a:spcPts val="2500"/>
              </a:spcBef>
              <a:buBlip>
                <a:blip r:embed="rId2"/>
              </a:buBlip>
              <a:defRPr sz="3564"/>
            </a:pPr>
            <a:r>
              <a:t>+/- animé</a:t>
            </a:r>
          </a:p>
          <a:p>
            <a:pPr marL="4246473" lvl="6" indent="-543153" defTabSz="524637">
              <a:spcBef>
                <a:spcPts val="2500"/>
              </a:spcBef>
              <a:buBlip>
                <a:blip r:embed="rId2"/>
              </a:buBlip>
              <a:defRPr sz="3564"/>
            </a:pPr>
            <a:r>
              <a:t>+/- concret: +/- abstrait</a:t>
            </a:r>
          </a:p>
          <a:p>
            <a:pPr marL="4246473" lvl="6" indent="-543153" defTabSz="524637">
              <a:spcBef>
                <a:spcPts val="2500"/>
              </a:spcBef>
              <a:buBlip>
                <a:blip r:embed="rId2"/>
              </a:buBlip>
              <a:defRPr sz="3564"/>
            </a:pPr>
            <a:r>
              <a:t>+/- comptable</a:t>
            </a:r>
          </a:p>
          <a:p>
            <a:pPr marL="617220" indent="-617220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t>Règles contextuelles : compatibilités N/A dans le SN ou SN/SV &gt; acceptabilité</a:t>
            </a:r>
          </a:p>
          <a:p>
            <a:pPr marL="3086100" lvl="4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t>*Un fromage pensif (fromage +concret; - inanimé;  pensif:+ animé, +humain)</a:t>
            </a:r>
          </a:p>
          <a:p>
            <a:pPr marL="3086100" lvl="4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t>*La carotte mange le lapin (manger : sujet +animé)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oms + humain, +/- animé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26309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Noms + humain, +/- animé</a:t>
            </a:r>
          </a:p>
        </p:txBody>
      </p:sp>
      <p:sp>
        <p:nvSpPr>
          <p:cNvPr id="153" name="Différence syntaxique dans la morphologie: le système pronominal…"/>
          <p:cNvSpPr txBox="1">
            <a:spLocks noGrp="1"/>
          </p:cNvSpPr>
          <p:nvPr>
            <p:ph type="body" idx="1"/>
          </p:nvPr>
        </p:nvSpPr>
        <p:spPr>
          <a:xfrm>
            <a:off x="1778000" y="3144830"/>
            <a:ext cx="20828000" cy="8793170"/>
          </a:xfrm>
          <a:prstGeom prst="rect">
            <a:avLst/>
          </a:prstGeom>
        </p:spPr>
        <p:txBody>
          <a:bodyPr/>
          <a:lstStyle/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Différence syntaxique dans la morphologie: le système pronominal</a:t>
            </a:r>
          </a:p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Pronoms interrogatifs</a:t>
            </a:r>
          </a:p>
          <a:p>
            <a:pPr marL="2971799" lvl="4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>
                <a:solidFill>
                  <a:srgbClr val="A8CA95"/>
                </a:solidFill>
              </a:rPr>
              <a:t>Qui</a:t>
            </a:r>
            <a:r>
              <a:t> regardes-tu? &gt; Qui est-ce que tu regardes?</a:t>
            </a:r>
          </a:p>
          <a:p>
            <a:pPr marL="2971799" lvl="4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Le garçon à la chemise rouge, la voisine d’en face, </a:t>
            </a:r>
          </a:p>
          <a:p>
            <a:pPr marL="4754879" lvl="7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Qui: sujet animé</a:t>
            </a:r>
          </a:p>
          <a:p>
            <a:pPr marL="2971799" lvl="4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>
                <a:solidFill>
                  <a:srgbClr val="A8CA95"/>
                </a:solidFill>
              </a:rPr>
              <a:t>Que</a:t>
            </a:r>
            <a:r>
              <a:t> regardes-tu? Qu’est-ce que tu regardes?</a:t>
            </a:r>
          </a:p>
          <a:p>
            <a:pPr marL="2971799" lvl="4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Un film, les poissons, tes boucles d’oreille…</a:t>
            </a:r>
          </a:p>
          <a:p>
            <a:pPr marL="4754879" lvl="7" indent="-594359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Que: sujet inanimé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onoms complément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31520" indent="-731520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Pronoms compléments:</a:t>
            </a:r>
          </a:p>
          <a:p>
            <a:pPr marL="2194560" lvl="2" indent="-731519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Lui, y : </a:t>
            </a:r>
          </a:p>
          <a:p>
            <a:pPr marL="2838297" lvl="3" indent="-643737" defTabSz="621791">
              <a:spcBef>
                <a:spcPts val="0"/>
              </a:spcBef>
              <a:buBlip>
                <a:blip r:embed="rId2"/>
              </a:buBlip>
              <a:defRPr sz="4224"/>
            </a:pPr>
            <a:r>
              <a:t>Elle pense à son frère &gt; Elle pense à lui; </a:t>
            </a:r>
          </a:p>
          <a:p>
            <a:pPr marL="2838297" lvl="3" indent="-643737" defTabSz="621791">
              <a:spcBef>
                <a:spcPts val="0"/>
              </a:spcBef>
              <a:buBlip>
                <a:blip r:embed="rId2"/>
              </a:buBlip>
              <a:defRPr sz="4224"/>
            </a:pPr>
            <a:r>
              <a:t>elle pense à son départ à l’étranger &gt; Elle y pense.</a:t>
            </a:r>
          </a:p>
          <a:p>
            <a:pPr marL="2194560" lvl="2" indent="-731519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Lui, en : </a:t>
            </a:r>
          </a:p>
          <a:p>
            <a:pPr marL="2838297" lvl="3" indent="-643737" defTabSz="621791">
              <a:spcBef>
                <a:spcPts val="0"/>
              </a:spcBef>
              <a:buBlip>
                <a:blip r:embed="rId2"/>
              </a:buBlip>
              <a:defRPr sz="4224"/>
            </a:pPr>
            <a:r>
              <a:t>Elle parle de son frère&gt; Elle parle de lui; </a:t>
            </a:r>
          </a:p>
          <a:p>
            <a:pPr marL="2838297" lvl="3" indent="-643737" defTabSz="621791">
              <a:spcBef>
                <a:spcPts val="0"/>
              </a:spcBef>
              <a:buBlip>
                <a:blip r:embed="rId2"/>
              </a:buBlip>
              <a:defRPr sz="4224"/>
            </a:pPr>
            <a:r>
              <a:t>Elle parle de partir &gt; elle en parle</a:t>
            </a:r>
          </a:p>
          <a:p>
            <a:pPr marL="731520" indent="-731520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Pronoms négatifs :</a:t>
            </a:r>
          </a:p>
          <a:p>
            <a:pPr marL="2926079" lvl="3" indent="-731519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Persone, rien: </a:t>
            </a:r>
          </a:p>
          <a:p>
            <a:pPr marL="2926079" lvl="3" indent="-731519" defTabSz="621791">
              <a:spcBef>
                <a:spcPts val="4800"/>
              </a:spcBef>
              <a:buBlip>
                <a:blip r:embed="rId2"/>
              </a:buBlip>
              <a:defRPr sz="4800"/>
            </a:pPr>
            <a:r>
              <a:t>Elle ne voit persone; Elle ne voit rien.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mptable/non compta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Comptable/non comptable</a:t>
            </a:r>
          </a:p>
        </p:txBody>
      </p:sp>
      <p:sp>
        <p:nvSpPr>
          <p:cNvPr id="158" name="Test de substitution:…"/>
          <p:cNvSpPr txBox="1">
            <a:spLocks noGrp="1"/>
          </p:cNvSpPr>
          <p:nvPr>
            <p:ph type="body" idx="1"/>
          </p:nvPr>
        </p:nvSpPr>
        <p:spPr>
          <a:xfrm>
            <a:off x="378717" y="3898900"/>
            <a:ext cx="22227283" cy="8864303"/>
          </a:xfrm>
          <a:prstGeom prst="rect">
            <a:avLst/>
          </a:prstGeom>
        </p:spPr>
        <p:txBody>
          <a:bodyPr/>
          <a:lstStyle/>
          <a:p>
            <a:pPr marL="510540" indent="-510540" defTabSz="433959">
              <a:spcBef>
                <a:spcPts val="3400"/>
              </a:spcBef>
              <a:buBlip>
                <a:blip r:embed="rId2"/>
              </a:buBlip>
              <a:defRPr sz="3350"/>
            </a:pPr>
            <a:r>
              <a:t>Test de substitution:</a:t>
            </a:r>
          </a:p>
          <a:p>
            <a:pPr marL="1980895" lvl="3" indent="-449275" defTabSz="433959">
              <a:spcBef>
                <a:spcPts val="2100"/>
              </a:spcBef>
              <a:buBlip>
                <a:blip r:embed="rId2"/>
              </a:buBlip>
              <a:defRPr sz="2948"/>
            </a:pPr>
            <a:r>
              <a:t>Pierre traverse </a:t>
            </a:r>
            <a:r>
              <a:rPr u="sng"/>
              <a:t>la </a:t>
            </a:r>
            <a:r>
              <a:t>rue &gt; Pierre traverse </a:t>
            </a:r>
            <a:r>
              <a:rPr u="sng"/>
              <a:t>deux/plusieurs</a:t>
            </a:r>
            <a:r>
              <a:t> rues</a:t>
            </a:r>
          </a:p>
          <a:p>
            <a:pPr marL="1980895" lvl="3" indent="-449275" defTabSz="433959">
              <a:spcBef>
                <a:spcPts val="2100"/>
              </a:spcBef>
              <a:buBlip>
                <a:blip r:embed="rId2"/>
              </a:buBlip>
              <a:defRPr sz="2948"/>
            </a:pPr>
            <a:r>
              <a:t>Pierre a </a:t>
            </a:r>
            <a:r>
              <a:rPr u="sng"/>
              <a:t>un</a:t>
            </a:r>
            <a:r>
              <a:t> orgueil démesuré &gt; </a:t>
            </a:r>
            <a:r>
              <a:rPr>
                <a:solidFill>
                  <a:schemeClr val="accent5"/>
                </a:solidFill>
              </a:rPr>
              <a:t>*</a:t>
            </a:r>
            <a:r>
              <a:t>Pierre a d</a:t>
            </a:r>
            <a:r>
              <a:rPr u="sng"/>
              <a:t>eux/plusieurs orgueils</a:t>
            </a:r>
            <a:r>
              <a:t> démesurés</a:t>
            </a:r>
          </a:p>
          <a:p>
            <a:pPr marL="510540" indent="-510540" defTabSz="433959">
              <a:spcBef>
                <a:spcPts val="3400"/>
              </a:spcBef>
              <a:buBlip>
                <a:blip r:embed="rId2"/>
              </a:buBlip>
              <a:defRPr sz="3350"/>
            </a:pPr>
            <a:r>
              <a:t>Emploi du Déterminant</a:t>
            </a:r>
          </a:p>
          <a:p>
            <a:pPr marL="2042160" lvl="3" indent="-510540" defTabSz="433959">
              <a:spcBef>
                <a:spcPts val="3400"/>
              </a:spcBef>
              <a:buBlip>
                <a:blip r:embed="rId2"/>
              </a:buBlip>
              <a:defRPr sz="3350"/>
            </a:pPr>
            <a:r>
              <a:t>Comptable : D numéraux ou indéfini : Des élèves, 100 élèves, quelques élèves </a:t>
            </a:r>
          </a:p>
          <a:p>
            <a:pPr marL="2042160" lvl="3" indent="-510540" defTabSz="433959">
              <a:spcBef>
                <a:spcPts val="3400"/>
              </a:spcBef>
              <a:buBlip>
                <a:blip r:embed="rId2"/>
              </a:buBlip>
              <a:defRPr sz="3350"/>
            </a:pPr>
            <a:r>
              <a:t>Non comptable : </a:t>
            </a:r>
            <a:r>
              <a:rPr u="sng"/>
              <a:t>Partitif</a:t>
            </a:r>
            <a:r>
              <a:t>, D quantité : De l’argent, beaucoup d’argent</a:t>
            </a:r>
          </a:p>
          <a:p>
            <a:pPr marL="510540" indent="-510540" defTabSz="433959">
              <a:spcBef>
                <a:spcPts val="3400"/>
              </a:spcBef>
              <a:buBlip>
                <a:blip r:embed="rId2"/>
              </a:buBlip>
              <a:defRPr sz="3350"/>
            </a:pPr>
            <a:r>
              <a:t>Comparez:</a:t>
            </a:r>
          </a:p>
          <a:p>
            <a:pPr marL="3063240" lvl="5" indent="-510540" defTabSz="433959">
              <a:spcBef>
                <a:spcPts val="1300"/>
              </a:spcBef>
              <a:buBlip>
                <a:blip r:embed="rId2"/>
              </a:buBlip>
              <a:defRPr sz="3350"/>
            </a:pPr>
            <a:r>
              <a:t>Un agneau est dans le pré. (individu &gt; comptable)</a:t>
            </a:r>
          </a:p>
          <a:p>
            <a:pPr marL="3063240" lvl="5" indent="-510540" defTabSz="433959">
              <a:spcBef>
                <a:spcPts val="1300"/>
              </a:spcBef>
              <a:buBlip>
                <a:blip r:embed="rId2"/>
              </a:buBlip>
              <a:defRPr sz="3350"/>
            </a:pPr>
            <a:r>
              <a:t>J’ai mangé de l’agneau. (viande &gt; “massif”, non comptable)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3- Le détermin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3- Le déterminant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éfinition syntaxique du détermin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Définition syntaxique du déterminant</a:t>
            </a:r>
          </a:p>
        </p:txBody>
      </p:sp>
      <p:sp>
        <p:nvSpPr>
          <p:cNvPr id="163" name="Constituant du SN minimal, nécessairement suivi d’un nom…"/>
          <p:cNvSpPr txBox="1">
            <a:spLocks noGrp="1"/>
          </p:cNvSpPr>
          <p:nvPr>
            <p:ph type="body" idx="1"/>
          </p:nvPr>
        </p:nvSpPr>
        <p:spPr>
          <a:xfrm>
            <a:off x="1143000" y="3898900"/>
            <a:ext cx="22529800" cy="8394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/>
              <a:t>Constituant du SN minimal, nécessairement suivi d’un nom </a:t>
            </a:r>
            <a:r>
              <a:rPr lang="fr-FR" dirty="0"/>
              <a:t>;</a:t>
            </a:r>
          </a:p>
          <a:p>
            <a:pPr>
              <a:buBlip>
                <a:blip r:embed="rId2"/>
              </a:buBlip>
            </a:pPr>
            <a:r>
              <a:rPr lang="fr-FR" dirty="0"/>
              <a:t>Porte les marques de genre et de nombre du SN;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Précède le nom et l’introduit :</a:t>
            </a:r>
          </a:p>
          <a:p>
            <a:pPr>
              <a:buBlip>
                <a:blip r:embed="rId2"/>
              </a:buBlip>
            </a:pPr>
            <a:r>
              <a:rPr dirty="0"/>
              <a:t>“sa combinaison avec un nom commun est nécessaire et suffisante pour former un syntagme nominal” (M. Riegel)</a:t>
            </a:r>
          </a:p>
          <a:p>
            <a:pPr>
              <a:buBlip>
                <a:blip r:embed="rId2"/>
              </a:buBlip>
            </a:pPr>
            <a:r>
              <a:rPr dirty="0"/>
              <a:t>Il actualise le nom dans le discours</a:t>
            </a:r>
            <a:r>
              <a:rPr lang="fr-FR" dirty="0"/>
              <a:t>;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ser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Relever les </a:t>
            </a:r>
            <a:r>
              <a:rPr lang="fr-FR" dirty="0" err="1"/>
              <a:t>détermiants</a:t>
            </a:r>
            <a:endParaRPr dirty="0"/>
          </a:p>
        </p:txBody>
      </p:sp>
      <p:sp>
        <p:nvSpPr>
          <p:cNvPr id="166" name="Certains témoins ont vu la scène, mais certains ne sont pas sûrs de reconnaître le suspec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 defTabSz="582929">
              <a:spcBef>
                <a:spcPts val="4500"/>
              </a:spcBef>
              <a:buBlip>
                <a:blip r:embed="rId2"/>
              </a:buBlip>
              <a:defRPr sz="4500"/>
            </a:pPr>
            <a:r>
              <a:rPr dirty="0"/>
              <a:t>Certains témoins ont vu la scène, mais certains ne sont pas sûrs de reconnaître le suspect.</a:t>
            </a:r>
          </a:p>
          <a:p>
            <a:pPr marL="685800" indent="-685800" defTabSz="582929">
              <a:spcBef>
                <a:spcPts val="4500"/>
              </a:spcBef>
              <a:buBlip>
                <a:blip r:embed="rId2"/>
              </a:buBlip>
              <a:defRPr sz="4500"/>
            </a:pPr>
            <a:r>
              <a:rPr dirty="0"/>
              <a:t>Je peux te prêter un pull si tu veux; tu en veux un?</a:t>
            </a:r>
          </a:p>
          <a:p>
            <a:pPr marL="685800" indent="-685800" defTabSz="582929">
              <a:spcBef>
                <a:spcPts val="4500"/>
              </a:spcBef>
              <a:buBlip>
                <a:blip r:embed="rId2"/>
              </a:buBlip>
              <a:defRPr sz="4500"/>
            </a:pPr>
            <a:r>
              <a:rPr dirty="0"/>
              <a:t>Parmi les objets exposés, plusieurs ont de la valeur mais certaines des porcelaines sont fêlées.</a:t>
            </a:r>
          </a:p>
          <a:p>
            <a:pPr marL="685800" indent="-685800" defTabSz="582929">
              <a:spcBef>
                <a:spcPts val="4500"/>
              </a:spcBef>
              <a:buBlip>
                <a:blip r:embed="rId2"/>
              </a:buBlip>
              <a:defRPr sz="4500"/>
            </a:pPr>
            <a:r>
              <a:rPr dirty="0"/>
              <a:t>Divers enfants sont tombés malades, mais ce sont des cas très différents.</a:t>
            </a:r>
          </a:p>
          <a:p>
            <a:pPr marL="4718303" lvl="6" indent="-603503" defTabSz="582929">
              <a:spcBef>
                <a:spcPts val="2800"/>
              </a:spcBef>
              <a:buBlip>
                <a:blip r:embed="rId2"/>
              </a:buBlip>
              <a:defRPr sz="3959"/>
            </a:pPr>
            <a:r>
              <a:rPr dirty="0"/>
              <a:t>(d’après D. Leeman, Les catégories syntaxiques)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es sous-classes morpho-sémantiques de détermin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Les sous-classes morpho-sémantiques de déterminants</a:t>
            </a:r>
          </a:p>
        </p:txBody>
      </p:sp>
      <p:sp>
        <p:nvSpPr>
          <p:cNvPr id="169" name="Les articles : le, un, d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articles : le, un, du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déterminants possessifs : mon, ton, son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déterminants démonstratifs: ce, ces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interrogatifs et exclamatifs: quel, quels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cardinaux: un, deux, trois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Les déterminants indéfinis : tout, chaque, autre, quelques, divers, plusieurs, beaucoup de (locutions déterminatives)</a:t>
            </a:r>
          </a:p>
        </p:txBody>
      </p:sp>
      <p:sp>
        <p:nvSpPr>
          <p:cNvPr id="170" name="Ex articles/partitifs"/>
          <p:cNvSpPr txBox="1"/>
          <p:nvPr/>
        </p:nvSpPr>
        <p:spPr>
          <a:xfrm>
            <a:off x="11311481" y="12157968"/>
            <a:ext cx="8317013" cy="103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Ex articles/partitifs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nctionnement syntaxique des détermin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Fonctionnement syntaxique des déterminants</a:t>
            </a:r>
          </a:p>
        </p:txBody>
      </p:sp>
      <p:sp>
        <p:nvSpPr>
          <p:cNvPr id="173" name="Ils peuvent se substituer l’un à l’aut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6740" indent="-586740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se </a:t>
            </a:r>
            <a:r>
              <a:rPr dirty="0" err="1"/>
              <a:t>substituer</a:t>
            </a:r>
            <a:r>
              <a:rPr dirty="0"/>
              <a:t> </a:t>
            </a:r>
            <a:r>
              <a:rPr dirty="0" err="1"/>
              <a:t>l’un</a:t>
            </a:r>
            <a:r>
              <a:rPr dirty="0"/>
              <a:t> à </a:t>
            </a:r>
            <a:r>
              <a:rPr dirty="0" err="1"/>
              <a:t>l’autre</a:t>
            </a:r>
            <a:endParaRPr dirty="0"/>
          </a:p>
          <a:p>
            <a:pPr marL="1760219" lvl="2" indent="-586739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/>
              <a:t>La </a:t>
            </a:r>
            <a:r>
              <a:rPr dirty="0" err="1"/>
              <a:t>ville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polluée</a:t>
            </a:r>
            <a:endParaRPr dirty="0"/>
          </a:p>
          <a:p>
            <a:pPr marL="1760219" lvl="2" indent="-586739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/>
              <a:t>Ma/</a:t>
            </a:r>
            <a:r>
              <a:rPr dirty="0" err="1"/>
              <a:t>cette</a:t>
            </a:r>
            <a:r>
              <a:rPr dirty="0"/>
              <a:t>/ trois/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ville</a:t>
            </a:r>
            <a:r>
              <a:rPr dirty="0"/>
              <a:t>(s) </a:t>
            </a:r>
            <a:r>
              <a:rPr dirty="0" err="1"/>
              <a:t>est</a:t>
            </a:r>
            <a:r>
              <a:rPr dirty="0"/>
              <a:t>/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polluée</a:t>
            </a:r>
            <a:r>
              <a:rPr dirty="0"/>
              <a:t>(s)</a:t>
            </a:r>
          </a:p>
          <a:p>
            <a:pPr marL="586740" indent="-586740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 err="1"/>
              <a:t>Certains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se combiner avec </a:t>
            </a:r>
            <a:r>
              <a:rPr dirty="0" err="1"/>
              <a:t>d’autres</a:t>
            </a:r>
            <a:r>
              <a:rPr dirty="0"/>
              <a:t> </a:t>
            </a:r>
            <a:r>
              <a:rPr dirty="0" err="1"/>
              <a:t>déterminants</a:t>
            </a:r>
            <a:r>
              <a:rPr dirty="0"/>
              <a:t>, </a:t>
            </a:r>
            <a:r>
              <a:rPr dirty="0" err="1"/>
              <a:t>d’autres</a:t>
            </a:r>
            <a:r>
              <a:rPr dirty="0"/>
              <a:t> non</a:t>
            </a:r>
          </a:p>
          <a:p>
            <a:pPr marL="1760219" lvl="2" indent="-586739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/>
              <a:t>*Le </a:t>
            </a:r>
            <a:r>
              <a:rPr dirty="0" err="1"/>
              <a:t>ce</a:t>
            </a:r>
            <a:r>
              <a:rPr dirty="0"/>
              <a:t> prof/*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mon</a:t>
            </a:r>
            <a:r>
              <a:rPr dirty="0"/>
              <a:t> prof/*le </a:t>
            </a:r>
            <a:r>
              <a:rPr dirty="0" err="1"/>
              <a:t>mon</a:t>
            </a:r>
            <a:r>
              <a:rPr dirty="0"/>
              <a:t> prof/ *</a:t>
            </a:r>
            <a:r>
              <a:rPr dirty="0" err="1"/>
              <a:t>certains</a:t>
            </a:r>
            <a:r>
              <a:rPr dirty="0"/>
              <a:t> </a:t>
            </a:r>
            <a:r>
              <a:rPr dirty="0" err="1"/>
              <a:t>mes</a:t>
            </a:r>
            <a:r>
              <a:rPr dirty="0"/>
              <a:t> prof</a:t>
            </a:r>
          </a:p>
          <a:p>
            <a:pPr marL="1760219" lvl="2" indent="-586739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>
                <a:solidFill>
                  <a:srgbClr val="A8CA95"/>
                </a:solidFill>
              </a:rPr>
              <a:t>Beaucoup de</a:t>
            </a:r>
            <a:r>
              <a:rPr dirty="0"/>
              <a:t> </a:t>
            </a:r>
            <a:r>
              <a:rPr dirty="0" err="1">
                <a:solidFill>
                  <a:schemeClr val="accent2">
                    <a:hueOff val="1462849"/>
                    <a:satOff val="-6597"/>
                    <a:lumOff val="-35580"/>
                  </a:schemeClr>
                </a:solidFill>
              </a:rPr>
              <a:t>ces</a:t>
            </a:r>
            <a:r>
              <a:rPr dirty="0">
                <a:solidFill>
                  <a:schemeClr val="accent2">
                    <a:hueOff val="1462849"/>
                    <a:satOff val="-6597"/>
                    <a:lumOff val="-35580"/>
                  </a:schemeClr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enfants</a:t>
            </a:r>
            <a:r>
              <a:rPr dirty="0"/>
              <a:t>/ </a:t>
            </a:r>
            <a:r>
              <a:rPr dirty="0" err="1"/>
              <a:t>Tous</a:t>
            </a:r>
            <a:r>
              <a:rPr dirty="0"/>
              <a:t> les enfants</a:t>
            </a:r>
          </a:p>
          <a:p>
            <a:pPr marL="1760219" lvl="2" indent="-586739" defTabSz="498729">
              <a:spcBef>
                <a:spcPts val="3900"/>
              </a:spcBef>
              <a:buBlip>
                <a:blip r:embed="rId2"/>
              </a:buBlip>
              <a:defRPr sz="3850"/>
            </a:pPr>
            <a:r>
              <a:rPr dirty="0" err="1"/>
              <a:t>J’ai</a:t>
            </a:r>
            <a:r>
              <a:rPr dirty="0"/>
              <a:t> </a:t>
            </a:r>
            <a:r>
              <a:rPr dirty="0" err="1"/>
              <a:t>acheté</a:t>
            </a:r>
            <a:r>
              <a:rPr dirty="0"/>
              <a:t> </a:t>
            </a:r>
            <a:r>
              <a:rPr dirty="0">
                <a:solidFill>
                  <a:srgbClr val="A8CA95"/>
                </a:solidFill>
              </a:rPr>
              <a:t>un </a:t>
            </a:r>
            <a:r>
              <a:rPr dirty="0" err="1">
                <a:solidFill>
                  <a:schemeClr val="accent2">
                    <a:hueOff val="1462849"/>
                    <a:satOff val="-6597"/>
                    <a:lumOff val="-35580"/>
                  </a:schemeClr>
                </a:solidFill>
              </a:rPr>
              <a:t>autre</a:t>
            </a:r>
            <a:r>
              <a:rPr dirty="0"/>
              <a:t> </a:t>
            </a:r>
            <a:r>
              <a:rPr dirty="0" err="1"/>
              <a:t>téléphone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- LES ACCORDS DANS LE S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1- LES ACCORDS DANS LE SN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es sous-classes syntaxiq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sous-classes syntaxiques</a:t>
            </a:r>
          </a:p>
        </p:txBody>
      </p:sp>
      <p:sp>
        <p:nvSpPr>
          <p:cNvPr id="176" name="Les pré-déterminants: PréDet + Det+ 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4840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Les pré-déterminants: PréDet + Det+ N</a:t>
            </a:r>
          </a:p>
          <a:p>
            <a:pPr marL="2424379" lvl="3" indent="-549859" defTabSz="531113">
              <a:spcBef>
                <a:spcPts val="2600"/>
              </a:spcBef>
              <a:buBlip>
                <a:blip r:embed="rId2"/>
              </a:buBlip>
              <a:defRPr sz="3607"/>
            </a:pPr>
            <a:r>
              <a:rPr>
                <a:solidFill>
                  <a:srgbClr val="A8CA95"/>
                </a:solidFill>
              </a:rPr>
              <a:t>Tous</a:t>
            </a:r>
            <a:r>
              <a:t> les dictionnaires sont sur la même étagère.</a:t>
            </a:r>
          </a:p>
          <a:p>
            <a:pPr marL="2424379" lvl="3" indent="-549859" defTabSz="531113">
              <a:spcBef>
                <a:spcPts val="2600"/>
              </a:spcBef>
              <a:buBlip>
                <a:blip r:embed="rId2"/>
              </a:buBlip>
              <a:defRPr sz="3607"/>
            </a:pPr>
            <a:r>
              <a:rPr>
                <a:solidFill>
                  <a:srgbClr val="A8CA95"/>
                </a:solidFill>
              </a:rPr>
              <a:t>Peu de</a:t>
            </a:r>
            <a:r>
              <a:t> mes amis étaient présents hier.</a:t>
            </a:r>
          </a:p>
          <a:p>
            <a:pPr marL="624840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Les déterminants : articles, possessifs et démonstratifs +tel// certains, plusieurs (s’excluent entre eux)</a:t>
            </a:r>
          </a:p>
          <a:p>
            <a:pPr marL="624840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Les post-déterminants : Det+ PostDet + N</a:t>
            </a:r>
          </a:p>
          <a:p>
            <a:pPr marL="1799539" lvl="2" indent="-549859" defTabSz="531113">
              <a:spcBef>
                <a:spcPts val="2600"/>
              </a:spcBef>
              <a:buBlip>
                <a:blip r:embed="rId2"/>
              </a:buBlip>
              <a:defRPr sz="3607"/>
            </a:pPr>
            <a:r>
              <a:t>Demain est un </a:t>
            </a:r>
            <a:r>
              <a:rPr>
                <a:solidFill>
                  <a:srgbClr val="A8CA95"/>
                </a:solidFill>
              </a:rPr>
              <a:t>autre</a:t>
            </a:r>
            <a:r>
              <a:t> jour</a:t>
            </a:r>
          </a:p>
          <a:p>
            <a:pPr marL="1799539" lvl="2" indent="-549859" defTabSz="531113">
              <a:spcBef>
                <a:spcPts val="2600"/>
              </a:spcBef>
              <a:buBlip>
                <a:blip r:embed="rId2"/>
              </a:buBlip>
              <a:defRPr sz="3607"/>
            </a:pPr>
            <a:r>
              <a:t>Les </a:t>
            </a:r>
            <a:r>
              <a:rPr>
                <a:solidFill>
                  <a:srgbClr val="A8CA95"/>
                </a:solidFill>
              </a:rPr>
              <a:t>dix</a:t>
            </a:r>
            <a:r>
              <a:t> villes </a:t>
            </a:r>
          </a:p>
        </p:txBody>
      </p:sp>
      <p:sp>
        <p:nvSpPr>
          <p:cNvPr id="177" name="Cf. Tableau synthétique"/>
          <p:cNvSpPr txBox="1"/>
          <p:nvPr/>
        </p:nvSpPr>
        <p:spPr>
          <a:xfrm>
            <a:off x="13408028" y="12360309"/>
            <a:ext cx="7446004" cy="80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400"/>
            </a:lvl1pPr>
          </a:lstStyle>
          <a:p>
            <a:r>
              <a:t>Cf. Tableau synthétique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ffacement du déterminant hors du cadre de la phr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Effacement du déterminant hors du cadre de la phrase</a:t>
            </a:r>
          </a:p>
        </p:txBody>
      </p:sp>
      <p:sp>
        <p:nvSpPr>
          <p:cNvPr id="180" name="Titr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Titres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Étiquettes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Liste (courses, dictionnaire)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Annonce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Invocation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&gt; quand le N est directement articulé à la situation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ffacement du déterminant dans le cadre de la phrase (1)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022694"/>
          </a:xfrm>
          <a:prstGeom prst="rect">
            <a:avLst/>
          </a:prstGeom>
        </p:spPr>
        <p:txBody>
          <a:bodyPr/>
          <a:lstStyle>
            <a:lvl1pPr defTabSz="582929">
              <a:defRPr sz="9000"/>
            </a:lvl1pPr>
          </a:lstStyle>
          <a:p>
            <a:r>
              <a:t>Effacement du déterminant dans le cadre de la phrase (1)</a:t>
            </a:r>
          </a:p>
        </p:txBody>
      </p:sp>
      <p:sp>
        <p:nvSpPr>
          <p:cNvPr id="183" name="Avec certains noms propres:…"/>
          <p:cNvSpPr txBox="1">
            <a:spLocks noGrp="1"/>
          </p:cNvSpPr>
          <p:nvPr>
            <p:ph type="body" idx="1"/>
          </p:nvPr>
        </p:nvSpPr>
        <p:spPr>
          <a:xfrm>
            <a:off x="708004" y="3441700"/>
            <a:ext cx="22967992" cy="9622527"/>
          </a:xfrm>
          <a:prstGeom prst="rect">
            <a:avLst/>
          </a:prstGeom>
        </p:spPr>
        <p:txBody>
          <a:bodyPr/>
          <a:lstStyle/>
          <a:p>
            <a:pPr marL="746760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Avec certains noms propres:</a:t>
            </a:r>
          </a:p>
          <a:p>
            <a:pPr marL="4390948" lvl="5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rPr u="sng"/>
              <a:t>Renaud</a:t>
            </a:r>
            <a:r>
              <a:t> continue de faire des bénéfices</a:t>
            </a:r>
          </a:p>
          <a:p>
            <a:pPr marL="4390948" lvl="5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rPr u="sng"/>
              <a:t>Edouard Philippe</a:t>
            </a:r>
            <a:r>
              <a:t> sait que Macron est cuit </a:t>
            </a:r>
          </a:p>
          <a:p>
            <a:pPr marL="746760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Dans un SN à déterminant négatif:</a:t>
            </a:r>
          </a:p>
          <a:p>
            <a:pPr marL="4390948" lvl="5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t>Je n’ai pas </a:t>
            </a:r>
            <a:r>
              <a:rPr u="sng"/>
              <a:t>d’</a:t>
            </a:r>
            <a:r>
              <a:t>enfant.</a:t>
            </a:r>
          </a:p>
          <a:p>
            <a:pPr marL="4390948" lvl="5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t> Je ne veux pas </a:t>
            </a:r>
            <a:r>
              <a:rPr u="sng"/>
              <a:t>de vin</a:t>
            </a:r>
          </a:p>
          <a:p>
            <a:pPr marL="4390948" lvl="5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t>Je ne veux pas </a:t>
            </a:r>
            <a:r>
              <a:rPr u="sng"/>
              <a:t>du</a:t>
            </a:r>
            <a:r>
              <a:t> vin </a:t>
            </a:r>
            <a:r>
              <a:rPr u="sng"/>
              <a:t>que tu me proposes</a:t>
            </a:r>
            <a:r>
              <a:t>.</a:t>
            </a:r>
          </a:p>
          <a:p>
            <a:pPr marL="746760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Quand le nom est en apposition:</a:t>
            </a:r>
          </a:p>
          <a:p>
            <a:pPr marL="1403908" lvl="1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rPr u="sng"/>
              <a:t>Figure de la droite conservatrice,</a:t>
            </a:r>
            <a:r>
              <a:t> Philippe de Villiers n'a pas apprécié la Fête de la musique organisée à l'Elysée jeudi dernier.</a:t>
            </a:r>
          </a:p>
          <a:p>
            <a:pPr marL="1403908" lvl="1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rPr u="sng"/>
              <a:t>Femmes, moine, vieillards</a:t>
            </a:r>
            <a:r>
              <a:t>, tout était descendu. (La Fontaine)</a:t>
            </a:r>
          </a:p>
          <a:p>
            <a:pPr marL="657148" indent="-657148" defTabSz="634745">
              <a:spcBef>
                <a:spcPts val="0"/>
              </a:spcBef>
              <a:buBlip>
                <a:blip r:embed="rId2"/>
              </a:buBlip>
              <a:defRPr sz="4312"/>
            </a:pPr>
            <a:r>
              <a:t>Coordination totalisante: parents et enfants; garçons et filles; ni fleurs ni couronnes;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Effacement du déterminant dans le cadre de la phrase (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02361">
              <a:defRPr sz="9300"/>
            </a:lvl1pPr>
          </a:lstStyle>
          <a:p>
            <a:r>
              <a:t>Effacement du déterminant dans le cadre de la phrase (2)</a:t>
            </a:r>
          </a:p>
        </p:txBody>
      </p:sp>
      <p:sp>
        <p:nvSpPr>
          <p:cNvPr id="186" name="Dans être + N (attribut du sujet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1020" indent="-541020" defTabSz="459866">
              <a:spcBef>
                <a:spcPts val="3600"/>
              </a:spcBef>
              <a:buBlip>
                <a:blip r:embed="rId2"/>
              </a:buBlip>
              <a:defRPr sz="3550"/>
            </a:pPr>
            <a:r>
              <a:t>Dans être + N (attribut du sujet)</a:t>
            </a:r>
          </a:p>
          <a:p>
            <a:pPr marL="2640177" lvl="4" indent="-476097" defTabSz="459866">
              <a:spcBef>
                <a:spcPts val="2200"/>
              </a:spcBef>
              <a:buBlip>
                <a:blip r:embed="rId2"/>
              </a:buBlip>
              <a:defRPr sz="3124"/>
            </a:pPr>
            <a:r>
              <a:t>Renzo Piano est architecte.</a:t>
            </a:r>
          </a:p>
          <a:p>
            <a:pPr marL="2640177" lvl="4" indent="-476097" defTabSz="459866">
              <a:spcBef>
                <a:spcPts val="2200"/>
              </a:spcBef>
              <a:buBlip>
                <a:blip r:embed="rId2"/>
              </a:buBlip>
              <a:defRPr sz="3124"/>
            </a:pPr>
            <a:r>
              <a:t>Mais Renzo Piano est un architecte très connu;</a:t>
            </a:r>
          </a:p>
          <a:p>
            <a:pPr marL="541020" indent="-541020" defTabSz="459866">
              <a:spcBef>
                <a:spcPts val="3600"/>
              </a:spcBef>
              <a:buBlip>
                <a:blip r:embed="rId2"/>
              </a:buBlip>
              <a:defRPr sz="3550"/>
            </a:pPr>
            <a:r>
              <a:t>Dans certains SP</a:t>
            </a:r>
          </a:p>
          <a:p>
            <a:pPr marL="2640177" lvl="4" indent="-476097" defTabSz="459866">
              <a:spcBef>
                <a:spcPts val="2200"/>
              </a:spcBef>
              <a:buBlip>
                <a:blip r:embed="rId2"/>
              </a:buBlip>
              <a:defRPr sz="3124"/>
            </a:pPr>
            <a:r>
              <a:t>À valeur adverbiale : avec rapidité/attention; travailler en silence</a:t>
            </a:r>
          </a:p>
          <a:p>
            <a:pPr marL="2640177" lvl="4" indent="-476097" defTabSz="459866">
              <a:spcBef>
                <a:spcPts val="2200"/>
              </a:spcBef>
              <a:buBlip>
                <a:blip r:embed="rId2"/>
              </a:buBlip>
              <a:defRPr sz="3124"/>
            </a:pPr>
            <a:r>
              <a:t>À valeur de complément de manière : en pantalon, en voiture, à bicyclette</a:t>
            </a:r>
          </a:p>
          <a:p>
            <a:pPr marL="541020" indent="-541020" defTabSz="459866">
              <a:spcBef>
                <a:spcPts val="3600"/>
              </a:spcBef>
              <a:buBlip>
                <a:blip r:embed="rId2"/>
              </a:buBlip>
              <a:defRPr sz="3550"/>
            </a:pPr>
            <a:r>
              <a:t>Dans certaines locutions verbales</a:t>
            </a:r>
          </a:p>
          <a:p>
            <a:pPr marL="2640177" lvl="4" indent="-476097" defTabSz="459866">
              <a:spcBef>
                <a:spcPts val="2200"/>
              </a:spcBef>
              <a:buBlip>
                <a:blip r:embed="rId2"/>
              </a:buBlip>
              <a:defRPr sz="3124"/>
            </a:pPr>
            <a:r>
              <a:t>Faire grâce, prendre soin de, avoir peur de …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s déterminants indéfini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déterminants indéfinis</a:t>
            </a:r>
          </a:p>
        </p:txBody>
      </p:sp>
      <p:sp>
        <p:nvSpPr>
          <p:cNvPr id="189" name="Pour les exemples, voir le fichier “corpus d’observation sur les déterminants”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Pour les exemples, voir le fichier “corpus d’observation sur les déterminants”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UL; AUCU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NUL; AUCUN</a:t>
            </a:r>
          </a:p>
        </p:txBody>
      </p:sp>
      <p:sp>
        <p:nvSpPr>
          <p:cNvPr id="192" name="Quantité nul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Quantité nulle</a:t>
            </a:r>
          </a:p>
          <a:p>
            <a:pPr>
              <a:buBlip>
                <a:blip r:embed="rId2"/>
              </a:buBlip>
            </a:pPr>
            <a:r>
              <a:t>Phrases négatives</a:t>
            </a:r>
          </a:p>
          <a:p>
            <a:pPr>
              <a:buBlip>
                <a:blip r:embed="rId2"/>
              </a:buBlip>
            </a:pPr>
            <a:r>
              <a:t>Différence de registre : </a:t>
            </a:r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nul: + littéraire, + généralisant</a:t>
            </a:r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aucun: plus courant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QUELQUES/PLUSIEU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QUELQUES/PLUSIEURS</a:t>
            </a:r>
          </a:p>
        </p:txBody>
      </p:sp>
      <p:sp>
        <p:nvSpPr>
          <p:cNvPr id="195" name="Invariables; plu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Invariables; plur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Faible quantité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Ne peuvent pas être niés : </a:t>
            </a:r>
            <a:r>
              <a:rPr>
                <a:solidFill>
                  <a:schemeClr val="accent5"/>
                </a:solidFill>
              </a:rPr>
              <a:t>*</a:t>
            </a:r>
            <a:r>
              <a:t>il n’y a pas quelques problèmes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“Quelques” postdéterminant : accepte les déterminants définis (=/ plusieurs: déterminant “pur”)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Orientation argumentative différente:</a:t>
            </a:r>
          </a:p>
          <a:p>
            <a:pPr marL="1341119" lvl="1" indent="-670559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Quelques (peu/indéterminé) &lt; plusieurs (beaucoup)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Quel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Quelque</a:t>
            </a:r>
          </a:p>
        </p:txBody>
      </p:sp>
      <p:sp>
        <p:nvSpPr>
          <p:cNvPr id="198" name="Inv, sing + nom singuli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Inv, sing + nom singulier</a:t>
            </a:r>
          </a:p>
          <a:p>
            <a:pPr>
              <a:buBlip>
                <a:blip r:embed="rId2"/>
              </a:buBlip>
            </a:pPr>
            <a:r>
              <a:t>Dans les expressions suivantes : En quelque sorte ; Depuis quelque temps ; De quelque manière ; quelque chose, quelque part…</a:t>
            </a:r>
          </a:p>
          <a:p>
            <a:pPr>
              <a:buBlip>
                <a:blip r:embed="rId2"/>
              </a:buBlip>
            </a:pPr>
            <a:r>
              <a:t>Emploi littéraire</a:t>
            </a:r>
          </a:p>
          <a:p>
            <a:pPr>
              <a:buBlip>
                <a:blip r:embed="rId2"/>
              </a:buBlip>
            </a:pPr>
            <a:r>
              <a:t>Approximation (proche de l’article indéfini)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erta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Certains</a:t>
            </a:r>
          </a:p>
        </p:txBody>
      </p:sp>
      <p:sp>
        <p:nvSpPr>
          <p:cNvPr id="201" name="Plur; variable en gen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Plur; variable en genre</a:t>
            </a:r>
          </a:p>
          <a:p>
            <a:pPr>
              <a:buBlip>
                <a:blip r:embed="rId2"/>
              </a:buBlip>
            </a:pPr>
            <a:r>
              <a:t>Déterminant “pur”</a:t>
            </a:r>
          </a:p>
          <a:p>
            <a:pPr>
              <a:buBlip>
                <a:blip r:embed="rId2"/>
              </a:buBlip>
            </a:pPr>
            <a:r>
              <a:t>Caractérisant plus que quantifiant : choix du locuteur de ne pas tout dire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ivers/Différ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Divers/Différents</a:t>
            </a:r>
          </a:p>
        </p:txBody>
      </p:sp>
      <p:sp>
        <p:nvSpPr>
          <p:cNvPr id="204" name="Pluriel; variation en gen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Pluriel; variation en genre</a:t>
            </a:r>
          </a:p>
          <a:p>
            <a:pPr>
              <a:buBlip>
                <a:blip r:embed="rId2"/>
              </a:buBlip>
            </a:pPr>
            <a:r>
              <a:t>Post-déterminants : acceptent un défini</a:t>
            </a:r>
          </a:p>
          <a:p>
            <a:pPr>
              <a:buBlip>
                <a:blip r:embed="rId2"/>
              </a:buBlip>
            </a:pPr>
            <a:r>
              <a:t>Différence sémantique</a:t>
            </a:r>
          </a:p>
          <a:p>
            <a:pPr marL="2194560" lvl="2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Différent : individualise</a:t>
            </a:r>
          </a:p>
          <a:p>
            <a:pPr marL="2194560" lvl="2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Divers : ne distingue pas &gt; pluralité vague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a marque de genre et de nomb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marque de genre et de nombre</a:t>
            </a:r>
          </a:p>
        </p:txBody>
      </p:sp>
      <p:sp>
        <p:nvSpPr>
          <p:cNvPr id="125" name="Opposition lexèmes marqués/non marqués…"/>
          <p:cNvSpPr txBox="1">
            <a:spLocks noGrp="1"/>
          </p:cNvSpPr>
          <p:nvPr>
            <p:ph type="body" idx="1"/>
          </p:nvPr>
        </p:nvSpPr>
        <p:spPr>
          <a:xfrm>
            <a:off x="944264" y="3597671"/>
            <a:ext cx="22751754" cy="9199068"/>
          </a:xfrm>
          <a:prstGeom prst="rect">
            <a:avLst/>
          </a:prstGeom>
        </p:spPr>
        <p:txBody>
          <a:bodyPr/>
          <a:lstStyle/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Opposition lexèmes marqués/non marqués</a:t>
            </a:r>
          </a:p>
          <a:p>
            <a:pPr marL="1943100" lvl="2" indent="-647700" defTabSz="550545">
              <a:spcBef>
                <a:spcPts val="0"/>
              </a:spcBef>
              <a:buBlip>
                <a:blip r:embed="rId2"/>
              </a:buBlip>
              <a:defRPr sz="4250"/>
            </a:pPr>
            <a:r>
              <a:t>masculin/féminin </a:t>
            </a:r>
          </a:p>
          <a:p>
            <a:pPr marL="1943100" lvl="2" indent="-647700" defTabSz="550545">
              <a:spcBef>
                <a:spcPts val="0"/>
              </a:spcBef>
              <a:buBlip>
                <a:blip r:embed="rId2"/>
              </a:buBlip>
              <a:defRPr sz="4250"/>
            </a:pPr>
            <a:r>
              <a:t>Singulier/pluriel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En français</a:t>
            </a:r>
          </a:p>
          <a:p>
            <a:pPr marL="1295400" lvl="1" indent="-647700" defTabSz="550545">
              <a:spcBef>
                <a:spcPts val="0"/>
              </a:spcBef>
              <a:buBlip>
                <a:blip r:embed="rId2"/>
              </a:buBlip>
              <a:defRPr sz="4250"/>
            </a:pPr>
            <a:r>
              <a:t>Non marqués : masculin et singulier</a:t>
            </a:r>
          </a:p>
          <a:p>
            <a:pPr marL="1295400" lvl="1" indent="-647700" defTabSz="550545">
              <a:spcBef>
                <a:spcPts val="0"/>
              </a:spcBef>
              <a:buBlip>
                <a:blip r:embed="rId2"/>
              </a:buBlip>
              <a:defRPr sz="4250"/>
            </a:pPr>
            <a:r>
              <a:t>Marqués : féminin et pluriel</a:t>
            </a:r>
          </a:p>
          <a:p>
            <a:pPr marL="1295400" lvl="1" indent="-647700" defTabSz="550545">
              <a:spcBef>
                <a:spcPts val="0"/>
              </a:spcBef>
              <a:buBlip>
                <a:blip r:embed="rId2"/>
              </a:buBlip>
              <a:defRPr sz="4250"/>
            </a:pPr>
            <a:r>
              <a:t>Dissymétrie code oral/code graphique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Opposition pertinente et structurante : facteur de cohésion syntaxique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Indique un rapport entre les constituants au sein du SN et entre le SNs et le SV</a:t>
            </a:r>
          </a:p>
        </p:txBody>
      </p:sp>
      <p:sp>
        <p:nvSpPr>
          <p:cNvPr id="126" name="cf. Fichier “les marques"/>
          <p:cNvSpPr txBox="1"/>
          <p:nvPr/>
        </p:nvSpPr>
        <p:spPr>
          <a:xfrm>
            <a:off x="16189030" y="12588314"/>
            <a:ext cx="7540475" cy="80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400"/>
            </a:lvl1pPr>
          </a:lstStyle>
          <a:p>
            <a:r>
              <a:t>cf. Fichier “les marques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out/cha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Tout/chaque</a:t>
            </a:r>
          </a:p>
        </p:txBody>
      </p:sp>
      <p:sp>
        <p:nvSpPr>
          <p:cNvPr id="207" name="singulier; tout variable en gen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 lang="it-IT" dirty="0"/>
              <a:t>+ </a:t>
            </a:r>
            <a:r>
              <a:rPr lang="it-IT" dirty="0" err="1"/>
              <a:t>Nom</a:t>
            </a:r>
            <a:r>
              <a:rPr lang="it-IT" dirty="0"/>
              <a:t> S</a:t>
            </a:r>
            <a:r>
              <a:rPr dirty="0" err="1"/>
              <a:t>ingulier</a:t>
            </a:r>
            <a:r>
              <a:rPr dirty="0"/>
              <a:t>; </a:t>
            </a:r>
            <a:r>
              <a:rPr i="1" dirty="0"/>
              <a:t>tout</a:t>
            </a:r>
            <a:r>
              <a:rPr dirty="0"/>
              <a:t> variable </a:t>
            </a:r>
            <a:r>
              <a:rPr dirty="0" err="1"/>
              <a:t>en</a:t>
            </a:r>
            <a:r>
              <a:rPr dirty="0"/>
              <a:t> genre</a:t>
            </a:r>
          </a:p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 dirty="0" err="1"/>
              <a:t>Distribuitivité</a:t>
            </a:r>
            <a:r>
              <a:rPr dirty="0"/>
              <a:t> exhaustive : “</a:t>
            </a:r>
            <a:r>
              <a:rPr dirty="0" err="1"/>
              <a:t>référence</a:t>
            </a:r>
            <a:r>
              <a:rPr dirty="0"/>
              <a:t> à la </a:t>
            </a:r>
            <a:r>
              <a:rPr dirty="0" err="1"/>
              <a:t>totalité</a:t>
            </a:r>
            <a:r>
              <a:rPr dirty="0"/>
              <a:t> des </a:t>
            </a:r>
            <a:r>
              <a:rPr dirty="0" err="1"/>
              <a:t>êtres</a:t>
            </a:r>
            <a:r>
              <a:rPr dirty="0"/>
              <a:t> </a:t>
            </a:r>
            <a:r>
              <a:rPr dirty="0" err="1"/>
              <a:t>dénotés</a:t>
            </a:r>
            <a:r>
              <a:rPr dirty="0"/>
              <a:t> par le nom et son expansion,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passant </a:t>
            </a:r>
            <a:r>
              <a:rPr dirty="0" err="1"/>
              <a:t>en</a:t>
            </a:r>
            <a:r>
              <a:rPr dirty="0"/>
              <a:t> revue </a:t>
            </a:r>
            <a:r>
              <a:rPr dirty="0" err="1"/>
              <a:t>séparément</a:t>
            </a:r>
            <a:r>
              <a:rPr dirty="0"/>
              <a:t> les </a:t>
            </a:r>
            <a:r>
              <a:rPr dirty="0" err="1"/>
              <a:t>individus</a:t>
            </a:r>
            <a:r>
              <a:rPr dirty="0"/>
              <a:t> </a:t>
            </a:r>
            <a:r>
              <a:rPr dirty="0" err="1"/>
              <a:t>constituant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totalité</a:t>
            </a:r>
            <a:r>
              <a:rPr dirty="0"/>
              <a:t>” (</a:t>
            </a:r>
            <a:r>
              <a:rPr dirty="0" err="1"/>
              <a:t>gramm</a:t>
            </a:r>
            <a:r>
              <a:rPr dirty="0"/>
              <a:t>. </a:t>
            </a:r>
            <a:r>
              <a:rPr dirty="0" err="1"/>
              <a:t>méthodique</a:t>
            </a:r>
            <a:r>
              <a:rPr dirty="0"/>
              <a:t>)</a:t>
            </a:r>
          </a:p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 dirty="0"/>
              <a:t>Tout : </a:t>
            </a:r>
            <a:r>
              <a:rPr dirty="0" err="1"/>
              <a:t>valeur</a:t>
            </a:r>
            <a:r>
              <a:rPr dirty="0"/>
              <a:t> </a:t>
            </a:r>
            <a:r>
              <a:rPr dirty="0" err="1"/>
              <a:t>généralisante</a:t>
            </a:r>
            <a:r>
              <a:rPr lang="it-IT" dirty="0"/>
              <a:t> + </a:t>
            </a:r>
            <a:r>
              <a:rPr lang="it-IT" dirty="0" err="1"/>
              <a:t>indifférenciation</a:t>
            </a:r>
            <a:r>
              <a:rPr dirty="0"/>
              <a:t> (</a:t>
            </a:r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scientifique</a:t>
            </a:r>
            <a:r>
              <a:rPr dirty="0"/>
              <a:t>, </a:t>
            </a:r>
            <a:r>
              <a:rPr dirty="0" err="1"/>
              <a:t>loi</a:t>
            </a:r>
            <a:r>
              <a:rPr dirty="0"/>
              <a:t>, </a:t>
            </a:r>
            <a:r>
              <a:rPr dirty="0" err="1"/>
              <a:t>proverbe</a:t>
            </a:r>
            <a:r>
              <a:rPr dirty="0"/>
              <a:t> etc.) &gt; compatible avec les N non </a:t>
            </a:r>
            <a:r>
              <a:rPr dirty="0" err="1"/>
              <a:t>comptables</a:t>
            </a:r>
            <a:endParaRPr dirty="0"/>
          </a:p>
          <a:p>
            <a:pPr marL="594360" indent="-594360" defTabSz="505205">
              <a:spcBef>
                <a:spcPts val="3900"/>
              </a:spcBef>
              <a:buBlip>
                <a:blip r:embed="rId2"/>
              </a:buBlip>
              <a:defRPr sz="3900"/>
            </a:pPr>
            <a:r>
              <a:rPr dirty="0" err="1"/>
              <a:t>Chaque</a:t>
            </a:r>
            <a:r>
              <a:rPr dirty="0"/>
              <a:t> : dans un cadre </a:t>
            </a:r>
            <a:r>
              <a:rPr dirty="0" err="1"/>
              <a:t>réel</a:t>
            </a:r>
            <a:r>
              <a:rPr dirty="0"/>
              <a:t>, </a:t>
            </a:r>
            <a:r>
              <a:rPr dirty="0" err="1"/>
              <a:t>concret</a:t>
            </a:r>
            <a:r>
              <a:rPr dirty="0"/>
              <a:t>, </a:t>
            </a:r>
            <a:r>
              <a:rPr dirty="0" err="1"/>
              <a:t>valeur</a:t>
            </a:r>
            <a:r>
              <a:rPr dirty="0"/>
              <a:t> </a:t>
            </a:r>
            <a:r>
              <a:rPr dirty="0" err="1"/>
              <a:t>singularisante</a:t>
            </a:r>
            <a:endParaRPr dirty="0"/>
          </a:p>
          <a:p>
            <a:pPr marL="1711756" lvl="2" indent="-523036" defTabSz="505205">
              <a:spcBef>
                <a:spcPts val="2400"/>
              </a:spcBef>
              <a:buBlip>
                <a:blip r:embed="rId2"/>
              </a:buBlip>
              <a:defRPr sz="3432"/>
            </a:pPr>
            <a:r>
              <a:rPr dirty="0"/>
              <a:t>Tout </a:t>
            </a:r>
            <a:r>
              <a:rPr dirty="0" err="1"/>
              <a:t>condamné</a:t>
            </a:r>
            <a:r>
              <a:rPr dirty="0"/>
              <a:t> à mort aura la tête </a:t>
            </a:r>
            <a:r>
              <a:rPr dirty="0" err="1"/>
              <a:t>tranchée</a:t>
            </a:r>
            <a:r>
              <a:rPr dirty="0"/>
              <a:t>.</a:t>
            </a:r>
          </a:p>
          <a:p>
            <a:pPr marL="1711756" lvl="2" indent="-523036" defTabSz="505205">
              <a:spcBef>
                <a:spcPts val="2400"/>
              </a:spcBef>
              <a:buBlip>
                <a:blip r:embed="rId2"/>
              </a:buBlip>
              <a:defRPr sz="3432"/>
            </a:pP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condamné</a:t>
            </a:r>
            <a:r>
              <a:rPr dirty="0"/>
              <a:t> à mort aura la tête </a:t>
            </a:r>
            <a:r>
              <a:rPr dirty="0" err="1"/>
              <a:t>tranchée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’importe qu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N’importe quel</a:t>
            </a:r>
          </a:p>
        </p:txBody>
      </p:sp>
      <p:sp>
        <p:nvSpPr>
          <p:cNvPr id="210" name="Variable en genre et en nomb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Variable en genre et en nombre</a:t>
            </a:r>
          </a:p>
          <a:p>
            <a:pPr>
              <a:buBlip>
                <a:blip r:embed="rId2"/>
              </a:buBlip>
            </a:pPr>
            <a:r>
              <a:t>Prélève un élément d’un ensemble pris au hasard</a:t>
            </a:r>
          </a:p>
          <a:p>
            <a:pPr>
              <a:buBlip>
                <a:blip r:embed="rId2"/>
              </a:buBlip>
            </a:pPr>
            <a:r>
              <a:t>Commute souvent avec “tout"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raduisants italien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Traduisants italiens</a:t>
            </a:r>
          </a:p>
          <a:p>
            <a:pPr>
              <a:defRPr sz="4800"/>
            </a:pPr>
            <a:r>
              <a:t>(dictionnaire Boch)</a:t>
            </a:r>
          </a:p>
        </p:txBody>
      </p:sp>
      <p:graphicFrame>
        <p:nvGraphicFramePr>
          <p:cNvPr id="219" name="Tabella"/>
          <p:cNvGraphicFramePr/>
          <p:nvPr>
            <p:extLst>
              <p:ext uri="{D42A27DB-BD31-4B8C-83A1-F6EECF244321}">
                <p14:modId xmlns:p14="http://schemas.microsoft.com/office/powerpoint/2010/main" val="2814261487"/>
              </p:ext>
            </p:extLst>
          </p:nvPr>
        </p:nvGraphicFramePr>
        <p:xfrm>
          <a:off x="4714810" y="3848100"/>
          <a:ext cx="13726913" cy="93878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91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400" dirty="0" err="1">
                          <a:solidFill>
                            <a:srgbClr val="FFFFFF"/>
                          </a:solidFill>
                        </a:rPr>
                        <a:t>Déterminant</a:t>
                      </a:r>
                      <a:endParaRPr sz="4400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400">
                          <a:solidFill>
                            <a:srgbClr val="FFFFFF"/>
                          </a:solidFill>
                        </a:rPr>
                        <a:t>Traduisant italien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Nul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nessuno, alcuno (frasi negative)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Aucun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nessuno, alcuno (frasi negative)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Quelques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qualche, pochi, alcuni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Quelque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qualche, un po’ di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Plusieurs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diversi, vari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Certains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certi, certuni, taluni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Différents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diversi, vari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divers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vari, svariati, parecchi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n’importe quel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qualunque, qualsiasi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tout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ogni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chaque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rPr dirty="0" err="1"/>
                        <a:t>ogni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ciascuno</a:t>
                      </a:r>
                      <a:endParaRPr dirty="0"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es quantifieurs prédétermin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quantifieurs prédéterminants</a:t>
            </a:r>
          </a:p>
        </p:txBody>
      </p:sp>
      <p:sp>
        <p:nvSpPr>
          <p:cNvPr id="213" name="Classe ouverte de locutions déterminatives ou déterminants composés (noté Xq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Classe</a:t>
            </a:r>
            <a:r>
              <a:rPr dirty="0"/>
              <a:t> ouverte de locutions </a:t>
            </a:r>
            <a:r>
              <a:rPr dirty="0" err="1"/>
              <a:t>déterminatives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déterminants</a:t>
            </a:r>
            <a:r>
              <a:rPr dirty="0"/>
              <a:t> </a:t>
            </a:r>
            <a:r>
              <a:rPr dirty="0" err="1"/>
              <a:t>composés</a:t>
            </a:r>
            <a:r>
              <a:rPr dirty="0"/>
              <a:t> (</a:t>
            </a:r>
            <a:r>
              <a:rPr dirty="0" err="1"/>
              <a:t>noté</a:t>
            </a:r>
            <a:r>
              <a:rPr dirty="0"/>
              <a:t> </a:t>
            </a:r>
            <a:r>
              <a:rPr dirty="0" err="1"/>
              <a:t>Xq</a:t>
            </a:r>
            <a:r>
              <a:rPr dirty="0"/>
              <a:t>)</a:t>
            </a:r>
          </a:p>
          <a:p>
            <a:pPr>
              <a:buBlip>
                <a:blip r:embed="rId2"/>
              </a:buBlip>
            </a:pPr>
            <a:r>
              <a:rPr dirty="0"/>
              <a:t>Det </a:t>
            </a:r>
            <a:r>
              <a:rPr lang="it-IT" dirty="0"/>
              <a:t>=</a:t>
            </a:r>
            <a:r>
              <a:rPr dirty="0"/>
              <a:t> adv + de : beaucoup de, tant de, </a:t>
            </a:r>
            <a:r>
              <a:rPr dirty="0" err="1"/>
              <a:t>énormément</a:t>
            </a:r>
            <a:r>
              <a:rPr dirty="0"/>
              <a:t> de, pas mal de, etc.</a:t>
            </a:r>
          </a:p>
          <a:p>
            <a:pPr>
              <a:buBlip>
                <a:blip r:embed="rId2"/>
              </a:buBlip>
            </a:pPr>
            <a:r>
              <a:rPr dirty="0"/>
              <a:t>Det </a:t>
            </a:r>
            <a:r>
              <a:rPr lang="it-IT" dirty="0"/>
              <a:t>=</a:t>
            </a:r>
            <a:r>
              <a:rPr dirty="0"/>
              <a:t> SN + de : la </a:t>
            </a:r>
            <a:r>
              <a:rPr dirty="0" err="1"/>
              <a:t>plupart</a:t>
            </a:r>
            <a:r>
              <a:rPr dirty="0"/>
              <a:t>/ la </a:t>
            </a:r>
            <a:r>
              <a:rPr dirty="0" err="1"/>
              <a:t>majorité</a:t>
            </a:r>
            <a:r>
              <a:rPr dirty="0"/>
              <a:t> de, un </a:t>
            </a:r>
            <a:r>
              <a:rPr dirty="0" err="1"/>
              <a:t>tas</a:t>
            </a:r>
            <a:r>
              <a:rPr dirty="0"/>
              <a:t> de, un grand </a:t>
            </a:r>
            <a:r>
              <a:rPr dirty="0" err="1"/>
              <a:t>nombre</a:t>
            </a:r>
            <a:r>
              <a:rPr dirty="0"/>
              <a:t> de, etc.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mbinaison avec d’autres détermin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Combinaison avec d’autres déterminants</a:t>
            </a:r>
          </a:p>
        </p:txBody>
      </p:sp>
      <p:sp>
        <p:nvSpPr>
          <p:cNvPr id="216" name="Xq + article zéro : Beaucoup de jeunes ne croient plus en la politique.…"/>
          <p:cNvSpPr txBox="1">
            <a:spLocks noGrp="1"/>
          </p:cNvSpPr>
          <p:nvPr>
            <p:ph type="body" idx="1"/>
          </p:nvPr>
        </p:nvSpPr>
        <p:spPr>
          <a:xfrm>
            <a:off x="621605" y="3813671"/>
            <a:ext cx="22918838" cy="894179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rPr dirty="0" err="1"/>
              <a:t>Xq</a:t>
            </a:r>
            <a:r>
              <a:rPr dirty="0"/>
              <a:t> + article </a:t>
            </a:r>
            <a:r>
              <a:rPr dirty="0" err="1"/>
              <a:t>zéro</a:t>
            </a:r>
            <a:r>
              <a:rPr dirty="0"/>
              <a:t> :</a:t>
            </a:r>
            <a:endParaRPr lang="it-IT" dirty="0"/>
          </a:p>
          <a:p>
            <a:pPr marL="2171700" lvl="2" indent="-647700" defTabSz="550545">
              <a:spcBef>
                <a:spcPts val="4300"/>
              </a:spcBef>
              <a:defRPr sz="4250"/>
            </a:pPr>
            <a:r>
              <a:rPr dirty="0"/>
              <a:t>Beaucoup de </a:t>
            </a:r>
            <a:r>
              <a:rPr dirty="0" err="1"/>
              <a:t>jeunes</a:t>
            </a:r>
            <a:r>
              <a:rPr dirty="0"/>
              <a:t> ne </a:t>
            </a:r>
            <a:r>
              <a:rPr dirty="0" err="1"/>
              <a:t>croient</a:t>
            </a:r>
            <a:r>
              <a:rPr dirty="0"/>
              <a:t> plus </a:t>
            </a:r>
            <a:r>
              <a:rPr dirty="0" err="1"/>
              <a:t>en</a:t>
            </a:r>
            <a:r>
              <a:rPr dirty="0"/>
              <a:t> la politique.  </a:t>
            </a:r>
          </a:p>
          <a:p>
            <a:pPr marL="1865376" lvl="2" indent="-569976" defTabSz="550545">
              <a:spcBef>
                <a:spcPts val="2700"/>
              </a:spcBef>
              <a:buBlip>
                <a:blip r:embed="rId2"/>
              </a:buBlip>
              <a:defRPr sz="3740"/>
            </a:pPr>
            <a:r>
              <a:rPr dirty="0"/>
              <a:t>Beaucoup de </a:t>
            </a:r>
            <a:r>
              <a:rPr dirty="0" err="1"/>
              <a:t>neige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tombée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soir</a:t>
            </a:r>
            <a:r>
              <a:rPr dirty="0"/>
              <a:t>.			</a:t>
            </a:r>
            <a:r>
              <a:rPr dirty="0">
                <a:solidFill>
                  <a:srgbClr val="FF2600"/>
                </a:solidFill>
              </a:rPr>
              <a:t>*</a:t>
            </a:r>
            <a:r>
              <a:rPr strike="sngStrike" dirty="0"/>
              <a:t>beaucoup de la </a:t>
            </a:r>
            <a:r>
              <a:rPr strike="sngStrike" dirty="0" err="1"/>
              <a:t>neige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65376" lvl="2" indent="-569976" defTabSz="550545">
              <a:spcBef>
                <a:spcPts val="2700"/>
              </a:spcBef>
              <a:buBlip>
                <a:blip r:embed="rId2"/>
              </a:buBlip>
              <a:defRPr sz="3740"/>
            </a:pPr>
            <a:r>
              <a:rPr dirty="0"/>
              <a:t>Beaucoup </a:t>
            </a:r>
            <a:r>
              <a:rPr dirty="0" err="1"/>
              <a:t>d’argent</a:t>
            </a:r>
            <a:r>
              <a:rPr dirty="0"/>
              <a:t> public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dépensé</a:t>
            </a:r>
            <a:r>
              <a:rPr dirty="0"/>
              <a:t> </a:t>
            </a:r>
            <a:r>
              <a:rPr dirty="0" err="1"/>
              <a:t>inutilement</a:t>
            </a:r>
            <a:r>
              <a:rPr dirty="0"/>
              <a:t>.	</a:t>
            </a:r>
            <a:r>
              <a:rPr dirty="0">
                <a:solidFill>
                  <a:srgbClr val="FF2600"/>
                </a:solidFill>
              </a:rPr>
              <a:t>*</a:t>
            </a:r>
            <a:r>
              <a:rPr strike="sngStrike" dirty="0"/>
              <a:t>Beaucoup de </a:t>
            </a:r>
            <a:r>
              <a:rPr strike="sngStrike" dirty="0" err="1"/>
              <a:t>l’argent</a:t>
            </a:r>
            <a:r>
              <a:rPr dirty="0"/>
              <a:t>	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rPr dirty="0" err="1"/>
              <a:t>Xq</a:t>
            </a:r>
            <a:r>
              <a:rPr dirty="0"/>
              <a:t> + article + N + </a:t>
            </a:r>
            <a:r>
              <a:rPr dirty="0" err="1"/>
              <a:t>modifieurs</a:t>
            </a:r>
            <a:r>
              <a:rPr dirty="0"/>
              <a:t> : </a:t>
            </a:r>
            <a:endParaRPr lang="it-IT" dirty="0"/>
          </a:p>
          <a:p>
            <a:pPr marL="2171700" lvl="2" indent="-647700" defTabSz="550545">
              <a:spcBef>
                <a:spcPts val="4300"/>
              </a:spcBef>
              <a:defRPr sz="4250"/>
            </a:pPr>
            <a:r>
              <a:rPr dirty="0"/>
              <a:t>Beaucoup </a:t>
            </a:r>
            <a:r>
              <a:rPr u="sng" dirty="0"/>
              <a:t>des</a:t>
            </a:r>
            <a:r>
              <a:rPr dirty="0"/>
              <a:t> gens </a:t>
            </a:r>
            <a:r>
              <a:rPr u="sng" dirty="0"/>
              <a:t>que </a:t>
            </a:r>
            <a:r>
              <a:rPr u="sng" dirty="0" err="1"/>
              <a:t>j’ai</a:t>
            </a:r>
            <a:r>
              <a:rPr u="sng" dirty="0"/>
              <a:t> </a:t>
            </a:r>
            <a:r>
              <a:rPr u="sng" dirty="0" err="1"/>
              <a:t>invités</a:t>
            </a:r>
            <a:r>
              <a:rPr dirty="0"/>
              <a:t> ne </a:t>
            </a:r>
            <a:r>
              <a:rPr dirty="0" err="1"/>
              <a:t>sont</a:t>
            </a:r>
            <a:r>
              <a:rPr dirty="0"/>
              <a:t> pas </a:t>
            </a:r>
            <a:r>
              <a:rPr dirty="0" err="1"/>
              <a:t>venus</a:t>
            </a:r>
            <a:r>
              <a:rPr dirty="0"/>
              <a:t>.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rPr dirty="0" err="1"/>
              <a:t>Xq</a:t>
            </a:r>
            <a:r>
              <a:rPr dirty="0"/>
              <a:t>+ </a:t>
            </a:r>
            <a:r>
              <a:rPr dirty="0" err="1"/>
              <a:t>possessif</a:t>
            </a:r>
            <a:r>
              <a:rPr dirty="0"/>
              <a:t> : </a:t>
            </a:r>
            <a:endParaRPr lang="it-IT" dirty="0"/>
          </a:p>
          <a:p>
            <a:pPr marL="2171700" lvl="2" indent="-647700" defTabSz="550545">
              <a:spcBef>
                <a:spcPts val="4300"/>
              </a:spcBef>
              <a:defRPr sz="4250"/>
            </a:pPr>
            <a:r>
              <a:rPr dirty="0"/>
              <a:t>Beaucoup de </a:t>
            </a:r>
            <a:r>
              <a:rPr dirty="0" err="1"/>
              <a:t>mes</a:t>
            </a:r>
            <a:r>
              <a:rPr dirty="0"/>
              <a:t> </a:t>
            </a:r>
            <a:r>
              <a:rPr dirty="0" err="1"/>
              <a:t>collègues</a:t>
            </a:r>
            <a:r>
              <a:rPr dirty="0"/>
              <a:t> </a:t>
            </a:r>
            <a:r>
              <a:rPr dirty="0" err="1"/>
              <a:t>arrivent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retard.</a:t>
            </a:r>
          </a:p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rPr dirty="0" err="1"/>
              <a:t>Xq</a:t>
            </a:r>
            <a:r>
              <a:rPr dirty="0"/>
              <a:t> + </a:t>
            </a:r>
            <a:r>
              <a:rPr dirty="0" err="1"/>
              <a:t>démonstratif</a:t>
            </a:r>
            <a:r>
              <a:rPr dirty="0"/>
              <a:t>: </a:t>
            </a:r>
            <a:endParaRPr lang="it-IT" dirty="0"/>
          </a:p>
          <a:p>
            <a:pPr marL="2171700" lvl="2" indent="-647700" defTabSz="550545">
              <a:spcBef>
                <a:spcPts val="4300"/>
              </a:spcBef>
              <a:defRPr sz="4250"/>
            </a:pPr>
            <a:r>
              <a:rPr dirty="0"/>
              <a:t>Beaucoup de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objets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plastique.</a:t>
            </a:r>
          </a:p>
          <a:p>
            <a:pPr marL="0" indent="0" defTabSz="550545">
              <a:spcBef>
                <a:spcPts val="2700"/>
              </a:spcBef>
              <a:buSzTx/>
              <a:buNone/>
              <a:defRPr sz="3740"/>
            </a:pPr>
            <a:endParaRPr dirty="0"/>
          </a:p>
          <a:p>
            <a:pPr marL="0" indent="0" defTabSz="382143">
              <a:spcBef>
                <a:spcPts val="0"/>
              </a:spcBef>
              <a:buSzTx/>
              <a:buNone/>
              <a:defRPr sz="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nalyse distributionnelle des détermin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Analyse distributionnelle des déterminants</a:t>
            </a:r>
          </a:p>
        </p:txBody>
      </p:sp>
      <p:graphicFrame>
        <p:nvGraphicFramePr>
          <p:cNvPr id="222" name="Tabella"/>
          <p:cNvGraphicFramePr/>
          <p:nvPr/>
        </p:nvGraphicFramePr>
        <p:xfrm>
          <a:off x="1739900" y="3999067"/>
          <a:ext cx="21314964" cy="785146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27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707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B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884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Pré-déterminant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Déterminant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Post-déterminant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(seulement post-det)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223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Beaucoup de°</a:t>
                      </a:r>
                    </a:p>
                    <a:p>
                      <a:pPr>
                        <a:defRPr sz="3200"/>
                      </a:pPr>
                      <a:r>
                        <a:t>Tout (le)</a:t>
                      </a:r>
                    </a:p>
                    <a:p>
                      <a:pPr>
                        <a:defRPr sz="3200"/>
                      </a:pPr>
                      <a:r>
                        <a:t>Tous (les)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Le</a:t>
                      </a:r>
                    </a:p>
                    <a:p>
                      <a:pPr>
                        <a:defRPr sz="3200"/>
                      </a:pPr>
                      <a:r>
                        <a:t>Ø</a:t>
                      </a:r>
                    </a:p>
                    <a:p>
                      <a:pPr>
                        <a:defRPr sz="3200"/>
                      </a:pPr>
                      <a:r>
                        <a:t>Un</a:t>
                      </a:r>
                    </a:p>
                    <a:p>
                      <a:pPr>
                        <a:defRPr sz="3200"/>
                      </a:pPr>
                      <a:r>
                        <a:t>Mon</a:t>
                      </a:r>
                    </a:p>
                    <a:p>
                      <a:pPr>
                        <a:defRPr sz="3200"/>
                      </a:pPr>
                      <a:r>
                        <a:t>Ce</a:t>
                      </a:r>
                    </a:p>
                    <a:p>
                      <a:pPr>
                        <a:defRPr sz="3200"/>
                      </a:pPr>
                      <a:r>
                        <a:t>Quel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Deux</a:t>
                      </a:r>
                    </a:p>
                    <a:p>
                      <a:pPr>
                        <a:defRPr sz="3200"/>
                      </a:pPr>
                      <a:r>
                        <a:t>Quelques</a:t>
                      </a:r>
                    </a:p>
                    <a:p>
                      <a:pPr>
                        <a:defRPr sz="3200"/>
                      </a:pPr>
                      <a:r>
                        <a:t>Divers</a:t>
                      </a:r>
                    </a:p>
                    <a:p>
                      <a:pPr>
                        <a:defRPr sz="3200"/>
                      </a:pPr>
                      <a:r>
                        <a:t>Différents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649">
                <a:tc>
                  <a:txBody>
                    <a:bodyPr/>
                    <a:lstStyle/>
                    <a:p>
                      <a:pPr>
                        <a:defRPr sz="320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endParaRPr/>
                    </a:p>
                    <a:p>
                      <a:pPr>
                        <a:defRPr sz="3200"/>
                      </a:pPr>
                      <a:r>
                        <a:t>Autre</a:t>
                      </a:r>
                    </a:p>
                    <a:p>
                      <a:pPr>
                        <a:defRPr sz="3200"/>
                      </a:pPr>
                      <a:r>
                        <a:t>Même </a:t>
                      </a:r>
                    </a:p>
                    <a:p>
                      <a:pPr>
                        <a:defRPr sz="3200"/>
                      </a:pPr>
                      <a:r>
                        <a:t>Propre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3" name="Déterminants se combinant avec d’autres déterminants"/>
          <p:cNvSpPr txBox="1"/>
          <p:nvPr/>
        </p:nvSpPr>
        <p:spPr>
          <a:xfrm>
            <a:off x="-15324" y="12222283"/>
            <a:ext cx="23360746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Déterminants se combinant avec d’autres déterminants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 : peuvent être suivis d’un déterminant…"/>
          <p:cNvSpPr txBox="1">
            <a:spLocks noGrp="1"/>
          </p:cNvSpPr>
          <p:nvPr>
            <p:ph type="body" idx="1"/>
          </p:nvPr>
        </p:nvSpPr>
        <p:spPr>
          <a:xfrm>
            <a:off x="601464" y="972641"/>
            <a:ext cx="23230186" cy="11973124"/>
          </a:xfrm>
          <a:prstGeom prst="rect">
            <a:avLst/>
          </a:prstGeom>
        </p:spPr>
        <p:txBody>
          <a:bodyPr/>
          <a:lstStyle/>
          <a:p>
            <a:pPr marL="0" indent="0" defTabSz="537590">
              <a:spcBef>
                <a:spcPts val="4200"/>
              </a:spcBef>
              <a:buSzTx/>
              <a:buNone/>
              <a:defRPr sz="4150"/>
            </a:pPr>
            <a:r>
              <a:t>A : peuvent être suivis d’un déterminant </a:t>
            </a:r>
          </a:p>
          <a:p>
            <a:pPr marL="3162300" lvl="4" indent="-632459" defTabSz="537590">
              <a:spcBef>
                <a:spcPts val="4200"/>
              </a:spcBef>
              <a:buSzPct val="100000"/>
              <a:buChar char="-"/>
              <a:defRPr sz="4150"/>
            </a:pPr>
            <a:r>
              <a:t>	Beaucoup de (Xq de) : exclue l’article défini et indéfini</a:t>
            </a:r>
          </a:p>
          <a:p>
            <a:pPr marL="0" indent="0" defTabSz="537590">
              <a:spcBef>
                <a:spcPts val="4200"/>
              </a:spcBef>
              <a:buSzTx/>
              <a:buNone/>
              <a:defRPr sz="4150"/>
            </a:pPr>
            <a:r>
              <a:t>B : s’excluent entre eux</a:t>
            </a:r>
          </a:p>
          <a:p>
            <a:pPr marL="0" indent="0" defTabSz="537590">
              <a:spcBef>
                <a:spcPts val="4200"/>
              </a:spcBef>
              <a:buSzTx/>
              <a:buNone/>
              <a:defRPr sz="4150"/>
            </a:pPr>
            <a:r>
              <a:t>C : peuvent être précédés d’un déterminant ou remplir seuls la fonction de déterminant; </a:t>
            </a:r>
          </a:p>
          <a:p>
            <a:pPr marL="0" indent="0" defTabSz="537590">
              <a:spcBef>
                <a:spcPts val="4200"/>
              </a:spcBef>
              <a:buSzTx/>
              <a:buNone/>
              <a:defRPr sz="4150"/>
            </a:pPr>
            <a:r>
              <a:t>D : Post-déterminant : ne peuvent être employés seuls; toujours après un D</a:t>
            </a:r>
          </a:p>
          <a:p>
            <a:pPr marL="1821484" lvl="2" indent="-556564" defTabSz="537590">
              <a:spcBef>
                <a:spcPts val="2600"/>
              </a:spcBef>
              <a:buSzPct val="100000"/>
              <a:buChar char="-"/>
              <a:defRPr sz="3652"/>
            </a:pPr>
            <a:r>
              <a:t>même : n’accepte que le/ce/un</a:t>
            </a:r>
          </a:p>
          <a:p>
            <a:pPr marL="1821484" lvl="2" indent="-556564" defTabSz="537590">
              <a:spcBef>
                <a:spcPts val="2600"/>
              </a:spcBef>
              <a:buSzPct val="100000"/>
              <a:buChar char="-"/>
              <a:defRPr sz="3652"/>
            </a:pPr>
            <a:r>
              <a:t>propre : uniquement avec le possessif</a:t>
            </a:r>
          </a:p>
          <a:p>
            <a:pPr marL="1821484" lvl="2" indent="-556564" defTabSz="537590">
              <a:spcBef>
                <a:spcPts val="2600"/>
              </a:spcBef>
              <a:buSzPct val="100000"/>
              <a:buChar char="-"/>
              <a:defRPr sz="3652"/>
            </a:pPr>
            <a:r>
              <a:t>autre : post-déterminant pouvant se combiner avec tous les autres sans exception, toujours devant le nom :</a:t>
            </a:r>
          </a:p>
          <a:p>
            <a:pPr marL="0" lvl="8" indent="0" algn="ctr" defTabSz="537590">
              <a:spcBef>
                <a:spcPts val="4200"/>
              </a:spcBef>
              <a:buSzTx/>
              <a:buNone/>
              <a:defRPr sz="4150"/>
            </a:pPr>
            <a:r>
              <a:t>	</a:t>
            </a:r>
            <a:r>
              <a:rPr>
                <a:solidFill>
                  <a:srgbClr val="A8CA95"/>
                </a:solidFill>
              </a:rPr>
              <a:t>Les deux autres</a:t>
            </a:r>
            <a:r>
              <a:t> livres seront présentés demain.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éterminants n’acceptant pas d’autres déterminants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1213465" cy="2640311"/>
          </a:xfrm>
          <a:prstGeom prst="rect">
            <a:avLst/>
          </a:prstGeom>
        </p:spPr>
        <p:txBody>
          <a:bodyPr/>
          <a:lstStyle>
            <a:lvl1pPr defTabSz="511683">
              <a:defRPr sz="7900"/>
            </a:lvl1pPr>
          </a:lstStyle>
          <a:p>
            <a:r>
              <a:t>Déterminants n’acceptant pas d’autres déterminants</a:t>
            </a:r>
          </a:p>
        </p:txBody>
      </p:sp>
      <p:graphicFrame>
        <p:nvGraphicFramePr>
          <p:cNvPr id="228" name="Tabella"/>
          <p:cNvGraphicFramePr/>
          <p:nvPr/>
        </p:nvGraphicFramePr>
        <p:xfrm>
          <a:off x="1473200" y="4172594"/>
          <a:ext cx="22495371" cy="869649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49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442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Quantité nulle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Aucun, nul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099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Totalité distributive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Chaque</a:t>
                      </a:r>
                    </a:p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Tout</a:t>
                      </a:r>
                    </a:p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Quelque (littéraire)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(autre)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615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Totalité distributive +</a:t>
                      </a:r>
                    </a:p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indétermination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Un certain</a:t>
                      </a:r>
                    </a:p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N’importe quel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(autre)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19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Pluralité réduite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Certains</a:t>
                      </a:r>
                    </a:p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Plusieurs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r>
                        <a:t>(autres)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442"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>
                          <a:solidFill>
                            <a:srgbClr val="CBC8C2"/>
                          </a:solidFill>
                        </a:defRPr>
                      </a:pPr>
                      <a:r>
                        <a:t>Identité indéfinie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200"/>
                        </a:spcBef>
                        <a:defRPr sz="4400"/>
                      </a:pPr>
                      <a:r>
                        <a:t>Tel (litt)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440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a dépollution des plages prendra plusieurs mo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La dépollution des plages prendra plusieurs mois</a:t>
            </a:r>
          </a:p>
        </p:txBody>
      </p:sp>
      <p:sp>
        <p:nvSpPr>
          <p:cNvPr id="231" name="P"/>
          <p:cNvSpPr txBox="1"/>
          <p:nvPr/>
        </p:nvSpPr>
        <p:spPr>
          <a:xfrm>
            <a:off x="11492173" y="3683694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232" name="SN"/>
          <p:cNvSpPr txBox="1"/>
          <p:nvPr/>
        </p:nvSpPr>
        <p:spPr>
          <a:xfrm>
            <a:off x="6160839" y="5211883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33" name="SV"/>
          <p:cNvSpPr txBox="1"/>
          <p:nvPr/>
        </p:nvSpPr>
        <p:spPr>
          <a:xfrm>
            <a:off x="18053639" y="5211883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sp>
        <p:nvSpPr>
          <p:cNvPr id="234" name="D"/>
          <p:cNvSpPr txBox="1"/>
          <p:nvPr/>
        </p:nvSpPr>
        <p:spPr>
          <a:xfrm>
            <a:off x="2657043" y="67485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8CA95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A8CA95"/>
                </a:solidFill>
              </a:rPr>
              <a:t>D</a:t>
            </a:r>
          </a:p>
        </p:txBody>
      </p:sp>
      <p:sp>
        <p:nvSpPr>
          <p:cNvPr id="235" name="N"/>
          <p:cNvSpPr txBox="1"/>
          <p:nvPr/>
        </p:nvSpPr>
        <p:spPr>
          <a:xfrm>
            <a:off x="6102672" y="6748583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sp>
        <p:nvSpPr>
          <p:cNvPr id="236" name="SP"/>
          <p:cNvSpPr txBox="1"/>
          <p:nvPr/>
        </p:nvSpPr>
        <p:spPr>
          <a:xfrm>
            <a:off x="9556441" y="67485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</a:t>
            </a:r>
          </a:p>
        </p:txBody>
      </p:sp>
      <p:sp>
        <p:nvSpPr>
          <p:cNvPr id="237" name="V"/>
          <p:cNvSpPr txBox="1"/>
          <p:nvPr/>
        </p:nvSpPr>
        <p:spPr>
          <a:xfrm>
            <a:off x="15671371" y="6748583"/>
            <a:ext cx="66125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238" name="SN"/>
          <p:cNvSpPr txBox="1"/>
          <p:nvPr/>
        </p:nvSpPr>
        <p:spPr>
          <a:xfrm>
            <a:off x="20249841" y="67485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39" name="Prep"/>
          <p:cNvSpPr txBox="1"/>
          <p:nvPr/>
        </p:nvSpPr>
        <p:spPr>
          <a:xfrm>
            <a:off x="7649181" y="8285283"/>
            <a:ext cx="192283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Prep</a:t>
            </a:r>
          </a:p>
        </p:txBody>
      </p:sp>
      <p:sp>
        <p:nvSpPr>
          <p:cNvPr id="240" name="SN"/>
          <p:cNvSpPr txBox="1"/>
          <p:nvPr/>
        </p:nvSpPr>
        <p:spPr>
          <a:xfrm>
            <a:off x="10851841" y="82852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41" name="D"/>
          <p:cNvSpPr txBox="1"/>
          <p:nvPr/>
        </p:nvSpPr>
        <p:spPr>
          <a:xfrm>
            <a:off x="18786043" y="82852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42" name="N"/>
          <p:cNvSpPr txBox="1"/>
          <p:nvPr/>
        </p:nvSpPr>
        <p:spPr>
          <a:xfrm>
            <a:off x="21601373" y="82852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sp>
        <p:nvSpPr>
          <p:cNvPr id="243" name="D"/>
          <p:cNvSpPr txBox="1"/>
          <p:nvPr/>
        </p:nvSpPr>
        <p:spPr>
          <a:xfrm>
            <a:off x="10048443" y="101140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44" name="N"/>
          <p:cNvSpPr txBox="1"/>
          <p:nvPr/>
        </p:nvSpPr>
        <p:spPr>
          <a:xfrm>
            <a:off x="12177973" y="101140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45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370092">
            <a:off x="3304105" y="6379104"/>
            <a:ext cx="2781019" cy="88901"/>
          </a:xfrm>
          <a:prstGeom prst="rect">
            <a:avLst/>
          </a:prstGeom>
        </p:spPr>
      </p:pic>
      <p:pic>
        <p:nvPicPr>
          <p:cNvPr id="247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9733150">
            <a:off x="16487902" y="6607704"/>
            <a:ext cx="1913269" cy="88901"/>
          </a:xfrm>
          <a:prstGeom prst="rect">
            <a:avLst/>
          </a:prstGeom>
        </p:spPr>
      </p:pic>
      <p:pic>
        <p:nvPicPr>
          <p:cNvPr id="249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788521">
            <a:off x="19269329" y="7880349"/>
            <a:ext cx="1174827" cy="88901"/>
          </a:xfrm>
          <a:prstGeom prst="rect">
            <a:avLst/>
          </a:prstGeom>
        </p:spPr>
      </p:pic>
      <p:pic>
        <p:nvPicPr>
          <p:cNvPr id="251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10257735" y="9637833"/>
            <a:ext cx="1422126" cy="88901"/>
          </a:xfrm>
          <a:prstGeom prst="rect">
            <a:avLst/>
          </a:prstGeom>
        </p:spPr>
      </p:pic>
      <p:pic>
        <p:nvPicPr>
          <p:cNvPr id="253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8454335" y="8088433"/>
            <a:ext cx="1422126" cy="88901"/>
          </a:xfrm>
          <a:prstGeom prst="rect">
            <a:avLst/>
          </a:prstGeom>
        </p:spPr>
      </p:pic>
      <p:pic>
        <p:nvPicPr>
          <p:cNvPr id="255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182476" y="6379104"/>
            <a:ext cx="574434" cy="88901"/>
          </a:xfrm>
          <a:prstGeom prst="rect">
            <a:avLst/>
          </a:prstGeom>
        </p:spPr>
      </p:pic>
      <p:pic>
        <p:nvPicPr>
          <p:cNvPr id="257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860185">
            <a:off x="9483069" y="8088433"/>
            <a:ext cx="1760262" cy="88901"/>
          </a:xfrm>
          <a:prstGeom prst="rect">
            <a:avLst/>
          </a:prstGeom>
        </p:spPr>
      </p:pic>
      <p:pic>
        <p:nvPicPr>
          <p:cNvPr id="259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2429754">
            <a:off x="18023822" y="6607704"/>
            <a:ext cx="2153956" cy="88901"/>
          </a:xfrm>
          <a:prstGeom prst="rect">
            <a:avLst/>
          </a:prstGeom>
        </p:spPr>
      </p:pic>
      <p:pic>
        <p:nvPicPr>
          <p:cNvPr id="261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1971884">
            <a:off x="20175180" y="7880349"/>
            <a:ext cx="1663920" cy="88901"/>
          </a:xfrm>
          <a:prstGeom prst="rect">
            <a:avLst/>
          </a:prstGeom>
        </p:spPr>
      </p:pic>
      <p:pic>
        <p:nvPicPr>
          <p:cNvPr id="263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1511122">
            <a:off x="6674585" y="6379104"/>
            <a:ext cx="2947596" cy="88901"/>
          </a:xfrm>
          <a:prstGeom prst="rect">
            <a:avLst/>
          </a:prstGeom>
        </p:spPr>
      </p:pic>
      <p:pic>
        <p:nvPicPr>
          <p:cNvPr id="265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860185">
            <a:off x="11108669" y="9637833"/>
            <a:ext cx="1760262" cy="88901"/>
          </a:xfrm>
          <a:prstGeom prst="rect">
            <a:avLst/>
          </a:prstGeom>
        </p:spPr>
      </p:pic>
      <p:pic>
        <p:nvPicPr>
          <p:cNvPr id="267" name="Linea" descr="Linea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043337">
            <a:off x="7042367" y="5024385"/>
            <a:ext cx="4670845" cy="88901"/>
          </a:xfrm>
          <a:prstGeom prst="rect">
            <a:avLst/>
          </a:prstGeom>
        </p:spPr>
      </p:pic>
      <p:pic>
        <p:nvPicPr>
          <p:cNvPr id="269" name="Linea" descr="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666714">
            <a:off x="11526353" y="5253891"/>
            <a:ext cx="6303504" cy="88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Il avait écrit ces quelques mo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Il avait écrit ces quelques mots</a:t>
            </a:r>
          </a:p>
        </p:txBody>
      </p:sp>
      <p:sp>
        <p:nvSpPr>
          <p:cNvPr id="273" name="P"/>
          <p:cNvSpPr txBox="1"/>
          <p:nvPr/>
        </p:nvSpPr>
        <p:spPr>
          <a:xfrm>
            <a:off x="11873173" y="39672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274" name="SN"/>
          <p:cNvSpPr txBox="1"/>
          <p:nvPr/>
        </p:nvSpPr>
        <p:spPr>
          <a:xfrm>
            <a:off x="7270441" y="59992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75" name="SV"/>
          <p:cNvSpPr txBox="1"/>
          <p:nvPr/>
        </p:nvSpPr>
        <p:spPr>
          <a:xfrm>
            <a:off x="14624639" y="5999283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sp>
        <p:nvSpPr>
          <p:cNvPr id="276" name="V"/>
          <p:cNvSpPr txBox="1"/>
          <p:nvPr/>
        </p:nvSpPr>
        <p:spPr>
          <a:xfrm>
            <a:off x="11861371" y="7828083"/>
            <a:ext cx="66125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277" name="SN"/>
          <p:cNvSpPr txBox="1"/>
          <p:nvPr/>
        </p:nvSpPr>
        <p:spPr>
          <a:xfrm>
            <a:off x="18319441" y="78280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78" name="D"/>
          <p:cNvSpPr txBox="1"/>
          <p:nvPr/>
        </p:nvSpPr>
        <p:spPr>
          <a:xfrm>
            <a:off x="16373043" y="96568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79" name="N"/>
          <p:cNvSpPr txBox="1"/>
          <p:nvPr/>
        </p:nvSpPr>
        <p:spPr>
          <a:xfrm>
            <a:off x="20839373" y="96568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sp>
        <p:nvSpPr>
          <p:cNvPr id="280" name="D"/>
          <p:cNvSpPr txBox="1"/>
          <p:nvPr/>
        </p:nvSpPr>
        <p:spPr>
          <a:xfrm>
            <a:off x="14239443" y="114856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81" name="Post-det"/>
          <p:cNvSpPr txBox="1"/>
          <p:nvPr/>
        </p:nvSpPr>
        <p:spPr>
          <a:xfrm>
            <a:off x="16400239" y="11485683"/>
            <a:ext cx="36231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Post-det</a:t>
            </a:r>
          </a:p>
        </p:txBody>
      </p:sp>
      <p:pic>
        <p:nvPicPr>
          <p:cNvPr id="282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379780">
            <a:off x="8851079" y="5674745"/>
            <a:ext cx="3292231" cy="88901"/>
          </a:xfrm>
          <a:prstGeom prst="rect">
            <a:avLst/>
          </a:prstGeom>
        </p:spPr>
      </p:pic>
      <p:pic>
        <p:nvPicPr>
          <p:cNvPr id="284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466863">
            <a:off x="12521293" y="7433546"/>
            <a:ext cx="3001446" cy="88901"/>
          </a:xfrm>
          <a:prstGeom prst="rect">
            <a:avLst/>
          </a:prstGeom>
        </p:spPr>
      </p:pic>
      <p:pic>
        <p:nvPicPr>
          <p:cNvPr id="286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563768">
            <a:off x="16886772" y="9184459"/>
            <a:ext cx="1777527" cy="88901"/>
          </a:xfrm>
          <a:prstGeom prst="rect">
            <a:avLst/>
          </a:prstGeom>
        </p:spPr>
      </p:pic>
      <p:pic>
        <p:nvPicPr>
          <p:cNvPr id="288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778815">
            <a:off x="14761802" y="11140259"/>
            <a:ext cx="1954490" cy="88901"/>
          </a:xfrm>
          <a:prstGeom prst="rect">
            <a:avLst/>
          </a:prstGeom>
        </p:spPr>
      </p:pic>
      <p:pic>
        <p:nvPicPr>
          <p:cNvPr id="290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514865">
            <a:off x="11796106" y="5674745"/>
            <a:ext cx="2569787" cy="88901"/>
          </a:xfrm>
          <a:prstGeom prst="rect">
            <a:avLst/>
          </a:prstGeom>
        </p:spPr>
      </p:pic>
      <p:pic>
        <p:nvPicPr>
          <p:cNvPr id="292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83535">
            <a:off x="15066853" y="7452949"/>
            <a:ext cx="2883614" cy="88901"/>
          </a:xfrm>
          <a:prstGeom prst="rect">
            <a:avLst/>
          </a:prstGeom>
        </p:spPr>
      </p:pic>
      <p:pic>
        <p:nvPicPr>
          <p:cNvPr id="294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514865">
            <a:off x="18422680" y="9184459"/>
            <a:ext cx="2569787" cy="88901"/>
          </a:xfrm>
          <a:prstGeom prst="rect">
            <a:avLst/>
          </a:prstGeom>
        </p:spPr>
      </p:pic>
      <p:pic>
        <p:nvPicPr>
          <p:cNvPr id="296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53174">
            <a:off x="16478921" y="11082535"/>
            <a:ext cx="1925387" cy="88901"/>
          </a:xfrm>
          <a:prstGeom prst="rect">
            <a:avLst/>
          </a:prstGeom>
        </p:spPr>
      </p:pic>
      <p:pic>
        <p:nvPicPr>
          <p:cNvPr id="298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256583" y="7452949"/>
            <a:ext cx="1031634" cy="88901"/>
          </a:xfrm>
          <a:prstGeom prst="rect">
            <a:avLst/>
          </a:prstGeom>
        </p:spPr>
      </p:pic>
      <p:sp>
        <p:nvSpPr>
          <p:cNvPr id="300" name="Pro"/>
          <p:cNvSpPr txBox="1"/>
          <p:nvPr/>
        </p:nvSpPr>
        <p:spPr>
          <a:xfrm>
            <a:off x="6777316" y="78280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pic>
        <p:nvPicPr>
          <p:cNvPr id="301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9907893">
            <a:off x="10138963" y="9184459"/>
            <a:ext cx="2083772" cy="88901"/>
          </a:xfrm>
          <a:prstGeom prst="rect">
            <a:avLst/>
          </a:prstGeom>
        </p:spPr>
      </p:pic>
      <p:pic>
        <p:nvPicPr>
          <p:cNvPr id="303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514865">
            <a:off x="11796106" y="9184459"/>
            <a:ext cx="2569788" cy="88901"/>
          </a:xfrm>
          <a:prstGeom prst="rect">
            <a:avLst/>
          </a:prstGeom>
        </p:spPr>
      </p:pic>
      <p:sp>
        <p:nvSpPr>
          <p:cNvPr id="305" name="Aux"/>
          <p:cNvSpPr txBox="1"/>
          <p:nvPr/>
        </p:nvSpPr>
        <p:spPr>
          <a:xfrm>
            <a:off x="9114453" y="96568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306" name="p.p"/>
          <p:cNvSpPr txBox="1"/>
          <p:nvPr/>
        </p:nvSpPr>
        <p:spPr>
          <a:xfrm>
            <a:off x="13427269" y="9656883"/>
            <a:ext cx="118949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p.p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e nombre"/>
          <p:cNvSpPr txBox="1">
            <a:spLocks noGrp="1"/>
          </p:cNvSpPr>
          <p:nvPr>
            <p:ph type="title"/>
          </p:nvPr>
        </p:nvSpPr>
        <p:spPr>
          <a:xfrm>
            <a:off x="1778000" y="101600"/>
            <a:ext cx="20828000" cy="2933700"/>
          </a:xfrm>
          <a:prstGeom prst="rect">
            <a:avLst/>
          </a:prstGeom>
        </p:spPr>
        <p:txBody>
          <a:bodyPr/>
          <a:lstStyle/>
          <a:p>
            <a:r>
              <a:t>Le nombre</a:t>
            </a:r>
          </a:p>
        </p:txBody>
      </p:sp>
      <p:sp>
        <p:nvSpPr>
          <p:cNvPr id="129" name="Touche 4 catégories : D, N, A, V…"/>
          <p:cNvSpPr txBox="1">
            <a:spLocks noGrp="1"/>
          </p:cNvSpPr>
          <p:nvPr>
            <p:ph type="body" idx="1"/>
          </p:nvPr>
        </p:nvSpPr>
        <p:spPr>
          <a:xfrm>
            <a:off x="951408" y="3369270"/>
            <a:ext cx="22615030" cy="9293325"/>
          </a:xfrm>
          <a:prstGeom prst="rect">
            <a:avLst/>
          </a:prstGeom>
        </p:spPr>
        <p:txBody>
          <a:bodyPr/>
          <a:lstStyle/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Touche 4 catégories : D, N, A, V</a:t>
            </a:r>
          </a:p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À l’écrit toutes les catégories portent la marque du pluriel &gt; redondance de l’écrit</a:t>
            </a:r>
          </a:p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À l’oral </a:t>
            </a:r>
          </a:p>
          <a:p>
            <a:pPr marL="1403908" lvl="1" indent="-657148" defTabSz="634745">
              <a:spcBef>
                <a:spcPts val="3100"/>
              </a:spcBef>
              <a:buBlip>
                <a:blip r:embed="rId2"/>
              </a:buBlip>
              <a:defRPr sz="4312"/>
            </a:pPr>
            <a:r>
              <a:t>D : le plus marqué </a:t>
            </a:r>
          </a:p>
          <a:p>
            <a:pPr marL="1403908" lvl="1" indent="-657148" defTabSz="634745">
              <a:spcBef>
                <a:spcPts val="3100"/>
              </a:spcBef>
              <a:buBlip>
                <a:blip r:embed="rId2"/>
              </a:buBlip>
              <a:defRPr sz="4312"/>
            </a:pPr>
            <a:r>
              <a:t>N et A: peu susceptibles de recevoir la marque plur (ail&gt;aux, classe limitée)</a:t>
            </a:r>
          </a:p>
          <a:p>
            <a:pPr marL="1403908" lvl="1" indent="-657148" defTabSz="634745">
              <a:spcBef>
                <a:spcPts val="3100"/>
              </a:spcBef>
              <a:buBlip>
                <a:blip r:embed="rId2"/>
              </a:buBlip>
              <a:defRPr sz="4312"/>
            </a:pPr>
            <a:r>
              <a:t>V : sont concernés les verbes des 2° et 3° groupe, être/avoir, futur, PS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a majorité de mes clients sont des femmes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majorité de mes clients sont des femmes.</a:t>
            </a:r>
          </a:p>
        </p:txBody>
      </p:sp>
      <p:sp>
        <p:nvSpPr>
          <p:cNvPr id="309" name="P"/>
          <p:cNvSpPr txBox="1"/>
          <p:nvPr/>
        </p:nvSpPr>
        <p:spPr>
          <a:xfrm>
            <a:off x="11492173" y="43990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310" name="SN"/>
          <p:cNvSpPr txBox="1"/>
          <p:nvPr/>
        </p:nvSpPr>
        <p:spPr>
          <a:xfrm>
            <a:off x="4894072" y="7014765"/>
            <a:ext cx="1003918" cy="103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311" name="SV"/>
          <p:cNvSpPr txBox="1"/>
          <p:nvPr/>
        </p:nvSpPr>
        <p:spPr>
          <a:xfrm>
            <a:off x="17891044" y="7014765"/>
            <a:ext cx="1027522" cy="103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sp>
        <p:nvSpPr>
          <p:cNvPr id="312" name="D"/>
          <p:cNvSpPr txBox="1"/>
          <p:nvPr/>
        </p:nvSpPr>
        <p:spPr>
          <a:xfrm>
            <a:off x="2920719" y="8968578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313" name="N"/>
          <p:cNvSpPr txBox="1"/>
          <p:nvPr/>
        </p:nvSpPr>
        <p:spPr>
          <a:xfrm>
            <a:off x="7532710" y="9261282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sp>
        <p:nvSpPr>
          <p:cNvPr id="314" name="V"/>
          <p:cNvSpPr txBox="1"/>
          <p:nvPr/>
        </p:nvSpPr>
        <p:spPr>
          <a:xfrm>
            <a:off x="15676556" y="8968578"/>
            <a:ext cx="66125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315" name="SN"/>
          <p:cNvSpPr txBox="1"/>
          <p:nvPr/>
        </p:nvSpPr>
        <p:spPr>
          <a:xfrm>
            <a:off x="20260381" y="8968578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316" name="Pré-D"/>
          <p:cNvSpPr txBox="1"/>
          <p:nvPr/>
        </p:nvSpPr>
        <p:spPr>
          <a:xfrm>
            <a:off x="257214" y="10959108"/>
            <a:ext cx="2416075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Pré-D</a:t>
            </a:r>
          </a:p>
        </p:txBody>
      </p:sp>
      <p:sp>
        <p:nvSpPr>
          <p:cNvPr id="317" name="D"/>
          <p:cNvSpPr txBox="1"/>
          <p:nvPr/>
        </p:nvSpPr>
        <p:spPr>
          <a:xfrm>
            <a:off x="4468046" y="10959108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318" name="N"/>
          <p:cNvSpPr txBox="1"/>
          <p:nvPr/>
        </p:nvSpPr>
        <p:spPr>
          <a:xfrm>
            <a:off x="21964058" y="10959108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sp>
        <p:nvSpPr>
          <p:cNvPr id="319" name="D"/>
          <p:cNvSpPr txBox="1"/>
          <p:nvPr/>
        </p:nvSpPr>
        <p:spPr>
          <a:xfrm>
            <a:off x="18666991" y="10959108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D</a:t>
            </a:r>
          </a:p>
        </p:txBody>
      </p:sp>
      <p:pic>
        <p:nvPicPr>
          <p:cNvPr id="320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657723">
            <a:off x="5980057" y="6284450"/>
            <a:ext cx="5649148" cy="88901"/>
          </a:xfrm>
          <a:prstGeom prst="rect">
            <a:avLst/>
          </a:prstGeom>
        </p:spPr>
      </p:pic>
      <p:pic>
        <p:nvPicPr>
          <p:cNvPr id="322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1703782">
            <a:off x="11601277" y="6363889"/>
            <a:ext cx="6491487" cy="88901"/>
          </a:xfrm>
          <a:prstGeom prst="rect">
            <a:avLst/>
          </a:prstGeom>
        </p:spPr>
      </p:pic>
      <p:pic>
        <p:nvPicPr>
          <p:cNvPr id="324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709105">
            <a:off x="3187879" y="8645762"/>
            <a:ext cx="2278017" cy="88901"/>
          </a:xfrm>
          <a:prstGeom prst="rect">
            <a:avLst/>
          </a:prstGeom>
        </p:spPr>
      </p:pic>
      <p:pic>
        <p:nvPicPr>
          <p:cNvPr id="326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918096">
            <a:off x="16291816" y="8544980"/>
            <a:ext cx="2094884" cy="88901"/>
          </a:xfrm>
          <a:prstGeom prst="rect">
            <a:avLst/>
          </a:prstGeom>
        </p:spPr>
      </p:pic>
      <p:pic>
        <p:nvPicPr>
          <p:cNvPr id="328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92191">
            <a:off x="5045335" y="8544980"/>
            <a:ext cx="2571317" cy="88901"/>
          </a:xfrm>
          <a:prstGeom prst="rect">
            <a:avLst/>
          </a:prstGeom>
        </p:spPr>
      </p:pic>
      <p:pic>
        <p:nvPicPr>
          <p:cNvPr id="330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00225">
            <a:off x="18040601" y="8544980"/>
            <a:ext cx="2565486" cy="88901"/>
          </a:xfrm>
          <a:prstGeom prst="rect">
            <a:avLst/>
          </a:prstGeom>
        </p:spPr>
      </p:pic>
      <p:pic>
        <p:nvPicPr>
          <p:cNvPr id="332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9556411">
            <a:off x="1380181" y="10340151"/>
            <a:ext cx="1772177" cy="88901"/>
          </a:xfrm>
          <a:prstGeom prst="rect">
            <a:avLst/>
          </a:prstGeom>
        </p:spPr>
      </p:pic>
      <p:pic>
        <p:nvPicPr>
          <p:cNvPr id="334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18962253" y="10380156"/>
            <a:ext cx="1885628" cy="88901"/>
          </a:xfrm>
          <a:prstGeom prst="rect">
            <a:avLst/>
          </a:prstGeom>
        </p:spPr>
      </p:pic>
      <p:pic>
        <p:nvPicPr>
          <p:cNvPr id="336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558762">
            <a:off x="20301122" y="10380156"/>
            <a:ext cx="2089986" cy="88901"/>
          </a:xfrm>
          <a:prstGeom prst="rect">
            <a:avLst/>
          </a:prstGeom>
        </p:spPr>
      </p:pic>
      <p:pic>
        <p:nvPicPr>
          <p:cNvPr id="338" name="Linea" descr="Linea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1739449">
            <a:off x="2600428" y="10340151"/>
            <a:ext cx="1991991" cy="88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1" y="3026347"/>
            <a:ext cx="22564178" cy="766330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85" y="3475501"/>
            <a:ext cx="23849588" cy="727522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e genre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653110"/>
          </a:xfrm>
          <a:prstGeom prst="rect">
            <a:avLst/>
          </a:prstGeom>
        </p:spPr>
        <p:txBody>
          <a:bodyPr/>
          <a:lstStyle/>
          <a:p>
            <a:r>
              <a:t>Le genre</a:t>
            </a:r>
          </a:p>
        </p:txBody>
      </p:sp>
      <p:sp>
        <p:nvSpPr>
          <p:cNvPr id="132" name="Le féminin : plus faible…"/>
          <p:cNvSpPr txBox="1">
            <a:spLocks noGrp="1"/>
          </p:cNvSpPr>
          <p:nvPr>
            <p:ph type="body" idx="1"/>
          </p:nvPr>
        </p:nvSpPr>
        <p:spPr>
          <a:xfrm>
            <a:off x="1005780" y="3224907"/>
            <a:ext cx="22372440" cy="9399786"/>
          </a:xfrm>
          <a:prstGeom prst="rect">
            <a:avLst/>
          </a:prstGeom>
        </p:spPr>
        <p:txBody>
          <a:bodyPr/>
          <a:lstStyle/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Le féminin : plus faible</a:t>
            </a:r>
          </a:p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Touche 3 catégories : D, N, A</a:t>
            </a:r>
          </a:p>
          <a:p>
            <a:pPr marL="746760" indent="-746760" defTabSz="634745">
              <a:spcBef>
                <a:spcPts val="4900"/>
              </a:spcBef>
              <a:buBlip>
                <a:blip r:embed="rId2"/>
              </a:buBlip>
              <a:defRPr sz="4900"/>
            </a:pPr>
            <a:r>
              <a:t>Écrit/oral :</a:t>
            </a:r>
          </a:p>
          <a:p>
            <a:pPr marL="1493520" lvl="1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Le D : un/une; le/la etc. mais opposition qui disparaît au pluriel</a:t>
            </a:r>
          </a:p>
          <a:p>
            <a:pPr marL="1493520" lvl="1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Le N : Tous les N ont un pluriel, mais pas tous ont un féminin. Différence genre “intrinsèque” des N inanimés/genre “sexuel” des N animés</a:t>
            </a:r>
          </a:p>
          <a:p>
            <a:pPr marL="1493520" lvl="1" indent="-746760" defTabSz="634745">
              <a:spcBef>
                <a:spcPts val="0"/>
              </a:spcBef>
              <a:buBlip>
                <a:blip r:embed="rId2"/>
              </a:buBlip>
              <a:defRPr sz="4900"/>
            </a:pPr>
            <a:r>
              <a:t>Adjectifs/participes passés: catégories les + touchées par le féminin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nnez le genre des noms suiv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Donnez le genre des noms suivants</a:t>
            </a:r>
          </a:p>
        </p:txBody>
      </p:sp>
      <p:graphicFrame>
        <p:nvGraphicFramePr>
          <p:cNvPr id="135" name="Tabella"/>
          <p:cNvGraphicFramePr/>
          <p:nvPr>
            <p:extLst>
              <p:ext uri="{D42A27DB-BD31-4B8C-83A1-F6EECF244321}">
                <p14:modId xmlns:p14="http://schemas.microsoft.com/office/powerpoint/2010/main" val="2153646076"/>
              </p:ext>
            </p:extLst>
          </p:nvPr>
        </p:nvGraphicFramePr>
        <p:xfrm>
          <a:off x="2571750" y="3578752"/>
          <a:ext cx="18839055" cy="816788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6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712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Bague 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rPr dirty="0"/>
                        <a:t>Chiffre (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Limite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papier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398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âge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 dirty="0" err="1">
                          <a:solidFill>
                            <a:srgbClr val="868480"/>
                          </a:solidFill>
                        </a:rPr>
                        <a:t>Période</a:t>
                      </a:r>
                      <a:r>
                        <a:rPr sz="5000" dirty="0">
                          <a:solidFill>
                            <a:srgbClr val="868480"/>
                          </a:solidFill>
                        </a:rPr>
                        <a:t> 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Dimanche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Hiver 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56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Départ 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Matin 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Oreille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Terrasse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358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Heure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Année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Énigme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Affaire.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167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Siècle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Ongle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Huile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Moment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176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Choix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Dent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Crayon (.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Erreur 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092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Doute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Espoir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Aide.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Arrivée. (;)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531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Pluie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Pensée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Cuillère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868480"/>
                          </a:solidFill>
                        </a:rPr>
                        <a:t>Assiette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8999"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Sable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Encre ()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t>Calme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100"/>
                        </a:spcBef>
                        <a:defRPr sz="5000"/>
                      </a:pPr>
                      <a:r>
                        <a:rPr dirty="0" err="1"/>
                        <a:t>nombre</a:t>
                      </a:r>
                      <a:r>
                        <a:rPr dirty="0"/>
                        <a:t> (.)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6" name="Exercice : faites des phrases en utilisant ces noms accompagnés d’adjectifs et apprenez-les"/>
          <p:cNvSpPr txBox="1"/>
          <p:nvPr/>
        </p:nvSpPr>
        <p:spPr>
          <a:xfrm>
            <a:off x="677382" y="12001499"/>
            <a:ext cx="22420524" cy="151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400"/>
            </a:lvl1pPr>
          </a:lstStyle>
          <a:p>
            <a:r>
              <a:t>Exercice : faites des phrases en utilisant ces noms accompagnés d’adjectifs et apprenez-les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yntagme nomin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Syntagme nominal</a:t>
            </a:r>
          </a:p>
        </p:txBody>
      </p:sp>
      <p:sp>
        <p:nvSpPr>
          <p:cNvPr id="139" name="Le syntagme nominal minimal : D, 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 syntagme nominal minimal : D, N</a:t>
            </a:r>
          </a:p>
          <a:p>
            <a:pPr>
              <a:buBlip>
                <a:blip r:embed="rId2"/>
              </a:buBlip>
            </a:pPr>
            <a:r>
              <a:t>Le syntagme nominal étendu : D, N + modifieurs du nom  (adjectif, SP, relatives, (complétives, infinitives)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2- Le n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2- Le nom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priétés syntaxiques du n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Propriétés syntaxiques du nom</a:t>
            </a:r>
          </a:p>
        </p:txBody>
      </p:sp>
      <p:sp>
        <p:nvSpPr>
          <p:cNvPr id="144" name="Impose sa marque au SN et au V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Impose sa marque au SN et au V </a:t>
            </a:r>
          </a:p>
          <a:p>
            <a:pPr>
              <a:buBlip>
                <a:blip r:embed="rId2"/>
              </a:buBlip>
            </a:pPr>
            <a:r>
              <a:t>Constituant essentiel du SN</a:t>
            </a:r>
          </a:p>
          <a:p>
            <a:pPr>
              <a:buBlip>
                <a:blip r:embed="rId2"/>
              </a:buBlip>
            </a:pPr>
            <a:r>
              <a:t>Peut recevoir un D</a:t>
            </a:r>
          </a:p>
          <a:p>
            <a:pPr>
              <a:buBlip>
                <a:blip r:embed="rId2"/>
              </a:buBlip>
            </a:pPr>
            <a:r>
              <a:t>Peut recevoir un A, un SP</a:t>
            </a:r>
          </a:p>
          <a:p>
            <a:pPr>
              <a:buBlip>
                <a:blip r:embed="rId2"/>
              </a:buBlip>
            </a:pPr>
            <a:r>
              <a:t>Peut être l’antécédant d’un pronom relatif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2110</Words>
  <Application>Microsoft Office PowerPoint</Application>
  <PresentationFormat>Personalizzato</PresentationFormat>
  <Paragraphs>367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Chalkduster</vt:lpstr>
      <vt:lpstr>Helvetica Neue</vt:lpstr>
      <vt:lpstr>Times New Roman</vt:lpstr>
      <vt:lpstr>Chalkboard</vt:lpstr>
      <vt:lpstr>LE SYNTAGME NOMINAL MINIMAL</vt:lpstr>
      <vt:lpstr>1- LES ACCORDS DANS LE SN</vt:lpstr>
      <vt:lpstr>La marque de genre et de nombre</vt:lpstr>
      <vt:lpstr>Le nombre</vt:lpstr>
      <vt:lpstr>Le genre</vt:lpstr>
      <vt:lpstr>Donnez le genre des noms suivants</vt:lpstr>
      <vt:lpstr>Syntagme nominal</vt:lpstr>
      <vt:lpstr>2- Le nom</vt:lpstr>
      <vt:lpstr>Propriétés syntaxiques du nom</vt:lpstr>
      <vt:lpstr>Noms propres/ Noms communs </vt:lpstr>
      <vt:lpstr>Classement sémantique</vt:lpstr>
      <vt:lpstr>Noms + humain, +/- animé</vt:lpstr>
      <vt:lpstr>Presentazione standard di PowerPoint</vt:lpstr>
      <vt:lpstr>Comptable/non comptable</vt:lpstr>
      <vt:lpstr>3- Le déterminant</vt:lpstr>
      <vt:lpstr>Définition syntaxique du déterminant</vt:lpstr>
      <vt:lpstr>Relever les détermiants</vt:lpstr>
      <vt:lpstr>Les sous-classes morpho-sémantiques de déterminants</vt:lpstr>
      <vt:lpstr>Fonctionnement syntaxique des déterminants</vt:lpstr>
      <vt:lpstr>Les sous-classes syntaxiques</vt:lpstr>
      <vt:lpstr>Effacement du déterminant hors du cadre de la phrase</vt:lpstr>
      <vt:lpstr>Effacement du déterminant dans le cadre de la phrase (1)</vt:lpstr>
      <vt:lpstr>Effacement du déterminant dans le cadre de la phrase (2)</vt:lpstr>
      <vt:lpstr>Les déterminants indéfinis</vt:lpstr>
      <vt:lpstr>NUL; AUCUN</vt:lpstr>
      <vt:lpstr>QUELQUES/PLUSIEURS</vt:lpstr>
      <vt:lpstr>Quelque</vt:lpstr>
      <vt:lpstr>Certains</vt:lpstr>
      <vt:lpstr>Divers/Différents</vt:lpstr>
      <vt:lpstr>Tout/chaque</vt:lpstr>
      <vt:lpstr>N’importe quel</vt:lpstr>
      <vt:lpstr>Traduisants italiens (dictionnaire Boch)</vt:lpstr>
      <vt:lpstr>Les quantifieurs prédéterminants</vt:lpstr>
      <vt:lpstr>Combinaison avec d’autres déterminants</vt:lpstr>
      <vt:lpstr>Analyse distributionnelle des déterminants</vt:lpstr>
      <vt:lpstr>Presentazione standard di PowerPoint</vt:lpstr>
      <vt:lpstr>Déterminants n’acceptant pas d’autres déterminants</vt:lpstr>
      <vt:lpstr>La dépollution des plages prendra plusieurs mois</vt:lpstr>
      <vt:lpstr>Il avait écrit ces quelques mots</vt:lpstr>
      <vt:lpstr>La majorité de mes clients sont des femmes.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SYNTAGME NOMINAL MINIMAL</dc:title>
  <dc:creator>Francese</dc:creator>
  <cp:lastModifiedBy>Sarah Pinto</cp:lastModifiedBy>
  <cp:revision>5</cp:revision>
  <dcterms:modified xsi:type="dcterms:W3CDTF">2022-10-10T14:17:43Z</dcterms:modified>
</cp:coreProperties>
</file>