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71" r:id="rId3"/>
    <p:sldId id="261" r:id="rId4"/>
    <p:sldId id="259" r:id="rId5"/>
    <p:sldId id="260" r:id="rId6"/>
    <p:sldId id="262" r:id="rId7"/>
    <p:sldId id="263" r:id="rId8"/>
    <p:sldId id="267" r:id="rId9"/>
    <p:sldId id="264" r:id="rId10"/>
    <p:sldId id="265" r:id="rId11"/>
    <p:sldId id="273" r:id="rId12"/>
    <p:sldId id="274" r:id="rId13"/>
    <p:sldId id="266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39" autoAdjust="0"/>
    <p:restoredTop sz="99821" autoAdjust="0"/>
  </p:normalViewPr>
  <p:slideViewPr>
    <p:cSldViewPr snapToGrid="0" snapToObjects="1">
      <p:cViewPr>
        <p:scale>
          <a:sx n="100" d="100"/>
          <a:sy n="100" d="100"/>
        </p:scale>
        <p:origin x="1123" y="-25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Monday, November 28,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Monday, November 28,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Monday, November 28,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Monday, November 28,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Monday, November 28,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Monday, November 28,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Monday, November 28,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Monday, November 28,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Monday, November 28,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Monday, November 28,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Monday, November 28,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Monday, November 28,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L’</a:t>
            </a:r>
            <a:r>
              <a:rPr lang="it-IT" dirty="0" err="1"/>
              <a:t>emphase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/>
              <a:t>Ou</a:t>
            </a:r>
            <a:r>
              <a:rPr lang="it-IT" dirty="0"/>
              <a:t> mise en </a:t>
            </a:r>
            <a:r>
              <a:rPr lang="it-IT" dirty="0" err="1"/>
              <a:t>relief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78917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Dislocation</a:t>
            </a:r>
            <a:r>
              <a:rPr lang="it-IT" dirty="0"/>
              <a:t> de la </a:t>
            </a:r>
            <a:r>
              <a:rPr lang="it-IT" dirty="0" err="1"/>
              <a:t>complétive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de </a:t>
            </a:r>
            <a:r>
              <a:rPr lang="it-IT" dirty="0" err="1"/>
              <a:t>l’infinitive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/>
          </a:p>
          <a:p>
            <a:r>
              <a:rPr lang="it-IT" dirty="0" err="1"/>
              <a:t>Élément</a:t>
            </a:r>
            <a:r>
              <a:rPr lang="it-IT" dirty="0"/>
              <a:t> </a:t>
            </a:r>
            <a:r>
              <a:rPr lang="it-IT" dirty="0" err="1"/>
              <a:t>disloqué</a:t>
            </a:r>
            <a:r>
              <a:rPr lang="it-IT" dirty="0"/>
              <a:t> </a:t>
            </a:r>
            <a:r>
              <a:rPr lang="it-IT" dirty="0" err="1"/>
              <a:t>repris</a:t>
            </a:r>
            <a:r>
              <a:rPr lang="it-IT" dirty="0"/>
              <a:t> par </a:t>
            </a:r>
            <a:r>
              <a:rPr lang="it-IT" i="1" dirty="0"/>
              <a:t>ce:</a:t>
            </a:r>
            <a:endParaRPr lang="it-IT" dirty="0"/>
          </a:p>
          <a:p>
            <a:r>
              <a:rPr lang="it-IT" dirty="0" err="1"/>
              <a:t>Dislocation</a:t>
            </a:r>
            <a:r>
              <a:rPr lang="it-IT" dirty="0"/>
              <a:t> de l’</a:t>
            </a:r>
            <a:r>
              <a:rPr lang="it-IT" dirty="0" err="1"/>
              <a:t>infinitif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 </a:t>
            </a:r>
          </a:p>
          <a:p>
            <a:pPr lvl="1"/>
            <a:r>
              <a:rPr lang="it-IT" dirty="0"/>
              <a:t>Partir, </a:t>
            </a:r>
            <a:r>
              <a:rPr lang="it-IT" i="1" dirty="0"/>
              <a:t>c’</a:t>
            </a:r>
            <a:r>
              <a:rPr lang="it-IT" dirty="0"/>
              <a:t>est </a:t>
            </a:r>
            <a:r>
              <a:rPr lang="it-IT" dirty="0" err="1"/>
              <a:t>mourir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Manger</a:t>
            </a:r>
            <a:r>
              <a:rPr lang="it-IT" dirty="0"/>
              <a:t> en </a:t>
            </a:r>
            <a:r>
              <a:rPr lang="it-IT" dirty="0" err="1"/>
              <a:t>marchant</a:t>
            </a:r>
            <a:r>
              <a:rPr lang="it-IT" dirty="0"/>
              <a:t>, </a:t>
            </a:r>
            <a:r>
              <a:rPr lang="it-IT" i="1" dirty="0"/>
              <a:t>c’</a:t>
            </a:r>
            <a:r>
              <a:rPr lang="it-IT" dirty="0"/>
              <a:t>est </a:t>
            </a:r>
            <a:r>
              <a:rPr lang="it-IT" dirty="0" err="1"/>
              <a:t>mauvais</a:t>
            </a:r>
            <a:r>
              <a:rPr lang="it-IT" dirty="0"/>
              <a:t> pour la </a:t>
            </a:r>
            <a:r>
              <a:rPr lang="it-IT" dirty="0" err="1"/>
              <a:t>santé</a:t>
            </a:r>
            <a:r>
              <a:rPr lang="it-IT" dirty="0"/>
              <a:t>.</a:t>
            </a:r>
          </a:p>
          <a:p>
            <a:r>
              <a:rPr lang="it-IT" dirty="0" err="1"/>
              <a:t>Dislocation</a:t>
            </a:r>
            <a:r>
              <a:rPr lang="it-IT" dirty="0"/>
              <a:t> de la </a:t>
            </a:r>
            <a:r>
              <a:rPr lang="it-IT" dirty="0" err="1"/>
              <a:t>complétive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Qu’il</a:t>
            </a:r>
            <a:r>
              <a:rPr lang="it-IT" dirty="0"/>
              <a:t> </a:t>
            </a:r>
            <a:r>
              <a:rPr lang="it-IT" dirty="0" err="1"/>
              <a:t>ait</a:t>
            </a:r>
            <a:r>
              <a:rPr lang="it-IT" dirty="0"/>
              <a:t> menti à sa </a:t>
            </a:r>
            <a:r>
              <a:rPr lang="it-IT" dirty="0" err="1"/>
              <a:t>mère</a:t>
            </a:r>
            <a:r>
              <a:rPr lang="it-IT" dirty="0"/>
              <a:t>, </a:t>
            </a:r>
            <a:r>
              <a:rPr lang="it-IT" i="1" dirty="0"/>
              <a:t>c’</a:t>
            </a:r>
            <a:r>
              <a:rPr lang="it-IT" dirty="0"/>
              <a:t>est grave.</a:t>
            </a:r>
          </a:p>
          <a:p>
            <a:endParaRPr lang="it-IT" dirty="0"/>
          </a:p>
          <a:p>
            <a:r>
              <a:rPr lang="it-IT" dirty="0" err="1"/>
              <a:t>Élément</a:t>
            </a:r>
            <a:r>
              <a:rPr lang="it-IT" dirty="0"/>
              <a:t> </a:t>
            </a:r>
            <a:r>
              <a:rPr lang="it-IT" dirty="0" err="1"/>
              <a:t>disloqué</a:t>
            </a:r>
            <a:r>
              <a:rPr lang="it-IT" dirty="0"/>
              <a:t> </a:t>
            </a:r>
            <a:r>
              <a:rPr lang="it-IT" dirty="0" err="1"/>
              <a:t>repris</a:t>
            </a:r>
            <a:r>
              <a:rPr lang="it-IT" dirty="0"/>
              <a:t> par </a:t>
            </a:r>
            <a:r>
              <a:rPr lang="it-IT" i="1" dirty="0"/>
              <a:t>le</a:t>
            </a:r>
            <a:endParaRPr lang="it-IT" dirty="0"/>
          </a:p>
          <a:p>
            <a:r>
              <a:rPr lang="it-IT" dirty="0" err="1"/>
              <a:t>Dislocation</a:t>
            </a:r>
            <a:r>
              <a:rPr lang="it-IT" dirty="0"/>
              <a:t> </a:t>
            </a:r>
            <a:r>
              <a:rPr lang="it-IT" dirty="0" err="1"/>
              <a:t>complétive</a:t>
            </a:r>
            <a:r>
              <a:rPr lang="it-IT" dirty="0"/>
              <a:t> </a:t>
            </a:r>
            <a:r>
              <a:rPr lang="it-IT" dirty="0" err="1"/>
              <a:t>complément</a:t>
            </a:r>
            <a:endParaRPr lang="it-IT" dirty="0"/>
          </a:p>
          <a:p>
            <a:pPr lvl="1"/>
            <a:r>
              <a:rPr lang="it-IT" dirty="0" err="1"/>
              <a:t>Que</a:t>
            </a:r>
            <a:r>
              <a:rPr lang="it-IT" dirty="0"/>
              <a:t> tu m’</a:t>
            </a:r>
            <a:r>
              <a:rPr lang="it-IT" dirty="0" err="1"/>
              <a:t>aimes</a:t>
            </a:r>
            <a:r>
              <a:rPr lang="it-IT" dirty="0"/>
              <a:t>, je </a:t>
            </a:r>
            <a:r>
              <a:rPr lang="it-IT" i="1" dirty="0"/>
              <a:t>le</a:t>
            </a:r>
            <a:r>
              <a:rPr lang="it-IT" dirty="0"/>
              <a:t> </a:t>
            </a:r>
            <a:r>
              <a:rPr lang="it-IT" dirty="0" err="1"/>
              <a:t>sais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Je </a:t>
            </a:r>
            <a:r>
              <a:rPr lang="it-IT" i="1" dirty="0"/>
              <a:t>le</a:t>
            </a:r>
            <a:r>
              <a:rPr lang="it-IT" dirty="0"/>
              <a:t> </a:t>
            </a:r>
            <a:r>
              <a:rPr lang="it-IT" dirty="0" err="1"/>
              <a:t>sais</a:t>
            </a:r>
            <a:r>
              <a:rPr lang="it-IT" dirty="0"/>
              <a:t> </a:t>
            </a:r>
            <a:r>
              <a:rPr lang="it-IT" dirty="0" err="1"/>
              <a:t>maintenant</a:t>
            </a:r>
            <a:r>
              <a:rPr lang="it-IT" dirty="0"/>
              <a:t>, </a:t>
            </a:r>
            <a:r>
              <a:rPr lang="it-IT" dirty="0" err="1"/>
              <a:t>que</a:t>
            </a:r>
            <a:r>
              <a:rPr lang="it-IT" dirty="0"/>
              <a:t> tu m’</a:t>
            </a:r>
            <a:r>
              <a:rPr lang="it-IT" dirty="0" err="1"/>
              <a:t>aimes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6281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1E455B-B57E-F2DC-F762-DB4F7CC1D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err="1"/>
              <a:t>traduction</a:t>
            </a:r>
            <a:r>
              <a:rPr lang="it-IT" dirty="0"/>
              <a:t> de la </a:t>
            </a:r>
            <a:r>
              <a:rPr lang="it-IT" dirty="0" err="1"/>
              <a:t>dislocation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E1322E-3E81-59BB-B938-E3ADB0940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err="1"/>
              <a:t>Dislocation</a:t>
            </a:r>
            <a:endParaRPr lang="it-IT" dirty="0"/>
          </a:p>
          <a:p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 à gauche: en </a:t>
            </a:r>
            <a:r>
              <a:rPr lang="it-IT" dirty="0" err="1"/>
              <a:t>général</a:t>
            </a:r>
            <a:r>
              <a:rPr lang="it-IT" dirty="0"/>
              <a:t> n’est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traduite</a:t>
            </a:r>
            <a:endParaRPr lang="it-IT" dirty="0"/>
          </a:p>
          <a:p>
            <a:pPr lvl="1"/>
            <a:r>
              <a:rPr lang="it-IT" dirty="0" err="1"/>
              <a:t>Luc</a:t>
            </a:r>
            <a:r>
              <a:rPr lang="it-IT" dirty="0"/>
              <a:t>, il est parti &gt; </a:t>
            </a:r>
            <a:r>
              <a:rPr lang="it-IT" dirty="0" err="1"/>
              <a:t>Luc</a:t>
            </a:r>
            <a:r>
              <a:rPr lang="it-IT" dirty="0"/>
              <a:t> è partito</a:t>
            </a:r>
          </a:p>
          <a:p>
            <a:pPr lvl="1"/>
            <a:r>
              <a:rPr lang="it-IT" dirty="0" err="1"/>
              <a:t>Luc</a:t>
            </a:r>
            <a:r>
              <a:rPr lang="it-IT" dirty="0"/>
              <a:t>, c’est un ami &gt; </a:t>
            </a:r>
            <a:r>
              <a:rPr lang="it-IT" dirty="0" err="1"/>
              <a:t>Luc</a:t>
            </a:r>
            <a:r>
              <a:rPr lang="it-IT" dirty="0"/>
              <a:t> è un amico</a:t>
            </a:r>
          </a:p>
          <a:p>
            <a:pPr lvl="1"/>
            <a:r>
              <a:rPr lang="it-IT" dirty="0"/>
              <a:t>Moi, je pars </a:t>
            </a:r>
            <a:r>
              <a:rPr lang="it-IT" dirty="0" err="1"/>
              <a:t>demain</a:t>
            </a:r>
            <a:r>
              <a:rPr lang="it-IT" dirty="0"/>
              <a:t> &gt;  Io parto domani</a:t>
            </a:r>
          </a:p>
          <a:p>
            <a:pPr lvl="1"/>
            <a:r>
              <a:rPr lang="it-IT" dirty="0" err="1"/>
              <a:t>Qu’il</a:t>
            </a:r>
            <a:r>
              <a:rPr lang="it-IT" dirty="0"/>
              <a:t> </a:t>
            </a:r>
            <a:r>
              <a:rPr lang="it-IT" dirty="0" err="1"/>
              <a:t>dise</a:t>
            </a:r>
            <a:r>
              <a:rPr lang="it-IT" dirty="0"/>
              <a:t> </a:t>
            </a:r>
            <a:r>
              <a:rPr lang="it-IT" dirty="0" err="1"/>
              <a:t>ça</a:t>
            </a:r>
            <a:r>
              <a:rPr lang="it-IT" dirty="0"/>
              <a:t>, c’est </a:t>
            </a:r>
            <a:r>
              <a:rPr lang="it-IT" dirty="0" err="1"/>
              <a:t>scandaleux</a:t>
            </a:r>
            <a:r>
              <a:rPr lang="it-IT" dirty="0"/>
              <a:t> &gt;  Che dica questo è scandaloso</a:t>
            </a:r>
          </a:p>
          <a:p>
            <a:pPr lvl="1"/>
            <a:r>
              <a:rPr lang="it-IT" dirty="0" err="1"/>
              <a:t>Penser</a:t>
            </a:r>
            <a:r>
              <a:rPr lang="it-IT" dirty="0"/>
              <a:t>, c’est </a:t>
            </a:r>
            <a:r>
              <a:rPr lang="it-IT" dirty="0" err="1"/>
              <a:t>exister</a:t>
            </a:r>
            <a:r>
              <a:rPr lang="it-IT" dirty="0"/>
              <a:t> &gt; Pensare significa/è esistere</a:t>
            </a:r>
          </a:p>
          <a:p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 à </a:t>
            </a:r>
            <a:r>
              <a:rPr lang="it-IT" dirty="0" err="1"/>
              <a:t>droite</a:t>
            </a:r>
            <a:endParaRPr lang="it-IT" dirty="0"/>
          </a:p>
          <a:p>
            <a:pPr lvl="1"/>
            <a:r>
              <a:rPr lang="it-IT" dirty="0"/>
              <a:t>Il est parti </a:t>
            </a:r>
            <a:r>
              <a:rPr lang="it-IT" dirty="0" err="1"/>
              <a:t>Luc</a:t>
            </a:r>
            <a:r>
              <a:rPr lang="it-IT" dirty="0"/>
              <a:t> </a:t>
            </a:r>
          </a:p>
          <a:p>
            <a:pPr marL="1790700" lvl="1" indent="-174625"/>
            <a:r>
              <a:rPr lang="it-IT" dirty="0"/>
              <a:t> è partito, </a:t>
            </a:r>
            <a:r>
              <a:rPr lang="it-IT" dirty="0" err="1"/>
              <a:t>Luc</a:t>
            </a:r>
            <a:r>
              <a:rPr lang="it-IT" dirty="0"/>
              <a:t> (</a:t>
            </a:r>
            <a:r>
              <a:rPr lang="it-IT" dirty="0" err="1"/>
              <a:t>postposition</a:t>
            </a:r>
            <a:r>
              <a:rPr lang="it-IT" dirty="0"/>
              <a:t>)</a:t>
            </a:r>
          </a:p>
          <a:p>
            <a:pPr marL="1790700" lvl="1" indent="-174625"/>
            <a:r>
              <a:rPr lang="it-IT" dirty="0"/>
              <a:t>Lui è partito, </a:t>
            </a:r>
            <a:r>
              <a:rPr lang="it-IT" dirty="0" err="1"/>
              <a:t>Luc</a:t>
            </a:r>
            <a:r>
              <a:rPr lang="it-IT" dirty="0"/>
              <a:t> (</a:t>
            </a:r>
            <a:r>
              <a:rPr lang="it-IT" dirty="0" err="1"/>
              <a:t>dislocation</a:t>
            </a:r>
            <a:endParaRPr lang="it-IT" dirty="0"/>
          </a:p>
          <a:p>
            <a:pPr marL="1790700" lvl="1" indent="-174625"/>
            <a:r>
              <a:rPr lang="it-IT" dirty="0" err="1"/>
              <a:t>Luc</a:t>
            </a:r>
            <a:r>
              <a:rPr lang="it-IT" dirty="0"/>
              <a:t> è partito (</a:t>
            </a:r>
            <a:r>
              <a:rPr lang="it-IT" dirty="0" err="1"/>
              <a:t>normalisation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Il part en </a:t>
            </a:r>
            <a:r>
              <a:rPr lang="it-IT" dirty="0" err="1"/>
              <a:t>vacances</a:t>
            </a:r>
            <a:r>
              <a:rPr lang="it-IT" dirty="0"/>
              <a:t>, lui :</a:t>
            </a:r>
          </a:p>
          <a:p>
            <a:pPr marL="1973263" lvl="1" indent="-182563"/>
            <a:r>
              <a:rPr lang="it-IT" dirty="0"/>
              <a:t> Va in vacanza lui (</a:t>
            </a:r>
            <a:r>
              <a:rPr lang="it-IT" dirty="0" err="1"/>
              <a:t>postposition</a:t>
            </a:r>
            <a:r>
              <a:rPr lang="it-IT" dirty="0"/>
              <a:t>)</a:t>
            </a:r>
          </a:p>
          <a:p>
            <a:pPr marL="1973263" lvl="1" indent="-182563"/>
            <a:r>
              <a:rPr lang="it-IT" dirty="0"/>
              <a:t>Lui va in vacanza (</a:t>
            </a:r>
            <a:r>
              <a:rPr lang="it-IT" dirty="0" err="1"/>
              <a:t>normalisation</a:t>
            </a:r>
            <a:r>
              <a:rPr lang="it-IT" dirty="0"/>
              <a:t>)</a:t>
            </a:r>
          </a:p>
          <a:p>
            <a:pPr marL="1973263" lvl="1" indent="-182563"/>
            <a:r>
              <a:rPr lang="it-IT" dirty="0"/>
              <a:t>Va in vacanza (non </a:t>
            </a:r>
            <a:r>
              <a:rPr lang="it-IT" dirty="0" err="1"/>
              <a:t>traduction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pronom</a:t>
            </a:r>
            <a:r>
              <a:rPr lang="it-IT" dirty="0"/>
              <a:t>)</a:t>
            </a:r>
          </a:p>
          <a:p>
            <a:r>
              <a:rPr lang="it-IT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5619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189A4B-79E2-91F0-12C5-A8960C265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77C0E8-3AF3-7BA0-25A8-FF8E3CC9A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it-IT" dirty="0"/>
              <a:t>«Ma </a:t>
            </a:r>
            <a:r>
              <a:rPr lang="it-IT" dirty="0" err="1"/>
              <a:t>condamnation</a:t>
            </a:r>
            <a:r>
              <a:rPr lang="it-IT" dirty="0"/>
              <a:t> à </a:t>
            </a:r>
            <a:r>
              <a:rPr lang="it-IT" dirty="0" err="1"/>
              <a:t>mort</a:t>
            </a:r>
            <a:r>
              <a:rPr lang="it-IT" dirty="0"/>
              <a:t>, </a:t>
            </a:r>
            <a:r>
              <a:rPr lang="it-IT" dirty="0" err="1"/>
              <a:t>j’y</a:t>
            </a:r>
            <a:r>
              <a:rPr lang="it-IT" dirty="0"/>
              <a:t> </a:t>
            </a:r>
            <a:r>
              <a:rPr lang="it-IT" dirty="0" err="1"/>
              <a:t>pense</a:t>
            </a:r>
            <a:r>
              <a:rPr lang="it-IT" dirty="0"/>
              <a:t> </a:t>
            </a:r>
            <a:r>
              <a:rPr lang="it-IT" dirty="0" err="1"/>
              <a:t>tous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jours </a:t>
            </a:r>
            <a:r>
              <a:rPr lang="it-IT" dirty="0" err="1"/>
              <a:t>bien</a:t>
            </a:r>
            <a:r>
              <a:rPr lang="it-IT" dirty="0"/>
              <a:t> sur». (</a:t>
            </a:r>
            <a:r>
              <a:rPr lang="it-IT" dirty="0" err="1"/>
              <a:t>Hatzfeld</a:t>
            </a:r>
            <a:r>
              <a:rPr lang="it-IT" dirty="0"/>
              <a:t> 2013)</a:t>
            </a:r>
          </a:p>
          <a:p>
            <a:pPr lvl="1"/>
            <a:r>
              <a:rPr lang="it-IT" dirty="0"/>
              <a:t>«Alla mia condanna a morte penso, </a:t>
            </a:r>
            <a:r>
              <a:rPr lang="it-IT" dirty="0" err="1"/>
              <a:t>naturalemente</a:t>
            </a:r>
            <a:r>
              <a:rPr lang="it-IT" dirty="0"/>
              <a:t>, di continuo»</a:t>
            </a:r>
          </a:p>
          <a:p>
            <a:pPr lvl="1"/>
            <a:endParaRPr lang="it-IT" dirty="0"/>
          </a:p>
          <a:p>
            <a:pPr lvl="1"/>
            <a:r>
              <a:rPr lang="it-IT" dirty="0"/>
              <a:t>«Moi, ce qui me </a:t>
            </a:r>
            <a:r>
              <a:rPr lang="it-IT" dirty="0" err="1"/>
              <a:t>plaisait</a:t>
            </a:r>
            <a:r>
              <a:rPr lang="it-IT" dirty="0"/>
              <a:t>, c’</a:t>
            </a:r>
            <a:r>
              <a:rPr lang="it-IT" dirty="0" err="1"/>
              <a:t>était</a:t>
            </a:r>
            <a:r>
              <a:rPr lang="it-IT" dirty="0"/>
              <a:t> le </a:t>
            </a:r>
            <a:r>
              <a:rPr lang="it-IT" dirty="0" err="1"/>
              <a:t>nom</a:t>
            </a:r>
            <a:r>
              <a:rPr lang="it-IT" dirty="0"/>
              <a:t>: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Issambres</a:t>
            </a:r>
            <a:r>
              <a:rPr lang="it-IT" dirty="0"/>
              <a:t>. </a:t>
            </a:r>
            <a:r>
              <a:rPr lang="it-IT" dirty="0" err="1"/>
              <a:t>Vous</a:t>
            </a:r>
            <a:r>
              <a:rPr lang="it-IT" dirty="0"/>
              <a:t> ne </a:t>
            </a:r>
            <a:r>
              <a:rPr lang="it-IT" dirty="0" err="1"/>
              <a:t>trouvez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c’est un </a:t>
            </a:r>
            <a:r>
              <a:rPr lang="it-IT" dirty="0" err="1"/>
              <a:t>joli</a:t>
            </a:r>
            <a:r>
              <a:rPr lang="it-IT" dirty="0"/>
              <a:t> </a:t>
            </a:r>
            <a:r>
              <a:rPr lang="it-IT" dirty="0" err="1"/>
              <a:t>nom</a:t>
            </a:r>
            <a:r>
              <a:rPr lang="it-IT" dirty="0"/>
              <a:t>?» (Modiano)</a:t>
            </a:r>
          </a:p>
          <a:p>
            <a:pPr lvl="1"/>
            <a:r>
              <a:rPr lang="it-IT" dirty="0"/>
              <a:t>«A me, quello che piaceva era il nome: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Issambres</a:t>
            </a:r>
            <a:r>
              <a:rPr lang="it-IT" dirty="0"/>
              <a:t>.. Non lo </a:t>
            </a:r>
            <a:r>
              <a:rPr lang="it-IT" dirty="0" err="1"/>
              <a:t>trava</a:t>
            </a:r>
            <a:r>
              <a:rPr lang="it-IT" dirty="0"/>
              <a:t> un bel nome ?»</a:t>
            </a:r>
          </a:p>
          <a:p>
            <a:pPr lvl="1"/>
            <a:endParaRPr lang="it-IT" dirty="0"/>
          </a:p>
          <a:p>
            <a:pPr lvl="1"/>
            <a:r>
              <a:rPr lang="it-IT" dirty="0"/>
              <a:t>Milan, </a:t>
            </a:r>
            <a:r>
              <a:rPr lang="it-IT" dirty="0" err="1"/>
              <a:t>j’y</a:t>
            </a:r>
            <a:r>
              <a:rPr lang="it-IT" dirty="0"/>
              <a:t> </a:t>
            </a:r>
            <a:r>
              <a:rPr lang="it-IT" dirty="0" err="1"/>
              <a:t>suis</a:t>
            </a:r>
            <a:r>
              <a:rPr lang="it-IT" dirty="0"/>
              <a:t> </a:t>
            </a:r>
            <a:r>
              <a:rPr lang="it-IT" dirty="0" err="1"/>
              <a:t>revenu</a:t>
            </a:r>
            <a:r>
              <a:rPr lang="it-IT" dirty="0"/>
              <a:t> la </a:t>
            </a:r>
            <a:r>
              <a:rPr lang="it-IT" dirty="0" err="1"/>
              <a:t>semaine</a:t>
            </a:r>
            <a:r>
              <a:rPr lang="it-IT" dirty="0"/>
              <a:t> </a:t>
            </a:r>
            <a:r>
              <a:rPr lang="it-IT" dirty="0" err="1"/>
              <a:t>dernière</a:t>
            </a:r>
            <a:r>
              <a:rPr lang="it-IT" dirty="0"/>
              <a:t>, mais je n’ai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quitté</a:t>
            </a:r>
            <a:r>
              <a:rPr lang="it-IT" dirty="0"/>
              <a:t> l’</a:t>
            </a:r>
            <a:r>
              <a:rPr lang="it-IT" dirty="0" err="1"/>
              <a:t>aéroport</a:t>
            </a:r>
            <a:r>
              <a:rPr lang="it-IT" dirty="0"/>
              <a:t> (Modiano)</a:t>
            </a:r>
          </a:p>
          <a:p>
            <a:pPr lvl="1"/>
            <a:r>
              <a:rPr lang="it-IT" dirty="0"/>
              <a:t>A Milano ci sono tornato la settimana </a:t>
            </a:r>
            <a:r>
              <a:rPr lang="it-IT" dirty="0" err="1"/>
              <a:t>scrosa</a:t>
            </a:r>
            <a:r>
              <a:rPr lang="it-IT" dirty="0"/>
              <a:t> ma senza uscire dall’aeroporto.</a:t>
            </a:r>
          </a:p>
        </p:txBody>
      </p:sp>
    </p:spTree>
    <p:extLst>
      <p:ext uri="{BB962C8B-B14F-4D97-AF65-F5344CB8AC3E}">
        <p14:creationId xmlns:p14="http://schemas.microsoft.com/office/powerpoint/2010/main" val="1014921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</a:t>
            </a:r>
            <a:r>
              <a:rPr lang="it-IT" dirty="0" err="1"/>
              <a:t>clivage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Encadrement</a:t>
            </a:r>
            <a:r>
              <a:rPr lang="it-IT" dirty="0"/>
              <a:t> de l’</a:t>
            </a:r>
            <a:r>
              <a:rPr lang="it-IT" dirty="0" err="1"/>
              <a:t>élément</a:t>
            </a:r>
            <a:r>
              <a:rPr lang="it-IT" dirty="0"/>
              <a:t> </a:t>
            </a:r>
            <a:r>
              <a:rPr lang="it-IT" dirty="0" err="1"/>
              <a:t>mis</a:t>
            </a:r>
            <a:r>
              <a:rPr lang="it-IT" dirty="0"/>
              <a:t> en </a:t>
            </a:r>
            <a:r>
              <a:rPr lang="it-IT" dirty="0" err="1"/>
              <a:t>relief</a:t>
            </a:r>
            <a:r>
              <a:rPr lang="it-IT" dirty="0"/>
              <a:t> par </a:t>
            </a:r>
            <a:r>
              <a:rPr lang="it-IT" i="1" dirty="0"/>
              <a:t>c’est</a:t>
            </a:r>
            <a:r>
              <a:rPr lang="it-IT" dirty="0"/>
              <a:t> </a:t>
            </a:r>
            <a:r>
              <a:rPr lang="mr-IN" dirty="0"/>
              <a:t>…</a:t>
            </a:r>
            <a:r>
              <a:rPr lang="fr-FR" dirty="0"/>
              <a:t>. </a:t>
            </a:r>
            <a:r>
              <a:rPr lang="fr-FR" i="1" dirty="0"/>
              <a:t>qui/que </a:t>
            </a:r>
            <a:r>
              <a:rPr lang="fr-FR" dirty="0"/>
              <a:t> (le propos) : </a:t>
            </a:r>
          </a:p>
          <a:p>
            <a:pPr lvl="1"/>
            <a:r>
              <a:rPr lang="fr-FR" dirty="0"/>
              <a:t>Claire va en Espagne avec Marine</a:t>
            </a:r>
          </a:p>
          <a:p>
            <a:pPr lvl="1"/>
            <a:r>
              <a:rPr lang="fr-FR" dirty="0"/>
              <a:t>Sujet : </a:t>
            </a:r>
            <a:r>
              <a:rPr lang="fr-FR" i="1" dirty="0"/>
              <a:t>C’est</a:t>
            </a:r>
            <a:r>
              <a:rPr lang="fr-FR" dirty="0"/>
              <a:t> </a:t>
            </a:r>
            <a:r>
              <a:rPr lang="fr-FR" u="sng" dirty="0"/>
              <a:t>Claire</a:t>
            </a:r>
            <a:r>
              <a:rPr lang="fr-FR" dirty="0"/>
              <a:t> </a:t>
            </a:r>
            <a:r>
              <a:rPr lang="fr-FR" i="1" dirty="0"/>
              <a:t>qui</a:t>
            </a:r>
            <a:r>
              <a:rPr lang="fr-FR" dirty="0"/>
              <a:t> va en Espagne avec Marine ( et non Julie)</a:t>
            </a:r>
          </a:p>
          <a:p>
            <a:pPr lvl="1"/>
            <a:r>
              <a:rPr lang="fr-FR" dirty="0"/>
              <a:t>Complément : </a:t>
            </a:r>
            <a:r>
              <a:rPr lang="fr-FR" i="1" dirty="0"/>
              <a:t>C’est</a:t>
            </a:r>
            <a:r>
              <a:rPr lang="fr-FR" dirty="0"/>
              <a:t> </a:t>
            </a:r>
            <a:r>
              <a:rPr lang="fr-FR" u="sng" dirty="0"/>
              <a:t>en Espagne </a:t>
            </a:r>
            <a:r>
              <a:rPr lang="fr-FR" i="1" dirty="0"/>
              <a:t>que</a:t>
            </a:r>
            <a:r>
              <a:rPr lang="fr-FR" dirty="0"/>
              <a:t> Claire va  avec Marine ( et non au Portugal)</a:t>
            </a:r>
          </a:p>
          <a:p>
            <a:pPr lvl="1"/>
            <a:r>
              <a:rPr lang="fr-FR" dirty="0"/>
              <a:t>Circonstant : </a:t>
            </a:r>
            <a:r>
              <a:rPr lang="fr-FR" i="1" dirty="0"/>
              <a:t>C’est </a:t>
            </a:r>
            <a:r>
              <a:rPr lang="fr-FR" u="sng" dirty="0"/>
              <a:t>avec Marine </a:t>
            </a:r>
            <a:r>
              <a:rPr lang="fr-FR" i="1" dirty="0"/>
              <a:t>que</a:t>
            </a:r>
            <a:r>
              <a:rPr lang="fr-FR" dirty="0"/>
              <a:t> Claire va en Espagne ( et non avec Jean)</a:t>
            </a:r>
          </a:p>
          <a:p>
            <a:r>
              <a:rPr lang="fr-FR" dirty="0"/>
              <a:t>Si le sujet est un pronom personnel &gt; pronom tonique</a:t>
            </a:r>
          </a:p>
          <a:p>
            <a:pPr lvl="1"/>
            <a:r>
              <a:rPr lang="fr-FR" dirty="0"/>
              <a:t>Il a appelé la police</a:t>
            </a:r>
          </a:p>
          <a:p>
            <a:pPr lvl="1"/>
            <a:r>
              <a:rPr lang="fr-FR" i="1" dirty="0"/>
              <a:t>C’est</a:t>
            </a:r>
            <a:r>
              <a:rPr lang="fr-FR" dirty="0"/>
              <a:t> </a:t>
            </a:r>
            <a:r>
              <a:rPr lang="fr-FR" u="sng" dirty="0"/>
              <a:t>lui</a:t>
            </a:r>
            <a:r>
              <a:rPr lang="fr-FR" dirty="0"/>
              <a:t> </a:t>
            </a:r>
            <a:r>
              <a:rPr lang="fr-FR" i="1" dirty="0"/>
              <a:t>qui</a:t>
            </a:r>
            <a:r>
              <a:rPr lang="fr-FR" dirty="0"/>
              <a:t> a appelé la police</a:t>
            </a:r>
          </a:p>
          <a:p>
            <a:endParaRPr lang="fr-FR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3506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48059"/>
          </a:xfrm>
        </p:spPr>
        <p:txBody>
          <a:bodyPr>
            <a:normAutofit fontScale="90000"/>
          </a:bodyPr>
          <a:lstStyle/>
          <a:p>
            <a:r>
              <a:rPr lang="it-IT" dirty="0" err="1"/>
              <a:t>Exemples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81459"/>
            <a:ext cx="8229600" cy="5295541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C’est </a:t>
            </a:r>
            <a:r>
              <a:rPr lang="it-IT" dirty="0" err="1"/>
              <a:t>cette</a:t>
            </a:r>
            <a:r>
              <a:rPr lang="it-IT" dirty="0"/>
              <a:t> </a:t>
            </a:r>
            <a:r>
              <a:rPr lang="it-IT" dirty="0" err="1"/>
              <a:t>découverte</a:t>
            </a:r>
            <a:r>
              <a:rPr lang="it-IT" dirty="0"/>
              <a:t> qui </a:t>
            </a:r>
            <a:r>
              <a:rPr lang="it-IT" dirty="0" err="1"/>
              <a:t>allait</a:t>
            </a:r>
            <a:r>
              <a:rPr lang="it-IT" dirty="0"/>
              <a:t> </a:t>
            </a:r>
            <a:r>
              <a:rPr lang="it-IT" dirty="0" err="1"/>
              <a:t>révolutionner</a:t>
            </a:r>
            <a:r>
              <a:rPr lang="it-IT" dirty="0"/>
              <a:t> la </a:t>
            </a:r>
            <a:r>
              <a:rPr lang="it-IT" dirty="0" err="1"/>
              <a:t>physique</a:t>
            </a:r>
            <a:r>
              <a:rPr lang="it-IT" dirty="0"/>
              <a:t> moderne.</a:t>
            </a:r>
            <a:br>
              <a:rPr lang="it-IT" dirty="0"/>
            </a:br>
            <a:r>
              <a:rPr lang="it-IT" dirty="0"/>
              <a:t>C’est cela </a:t>
            </a:r>
            <a:r>
              <a:rPr lang="it-IT" dirty="0" err="1"/>
              <a:t>même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l’</a:t>
            </a:r>
            <a:r>
              <a:rPr lang="it-IT" dirty="0" err="1"/>
              <a:t>auteur</a:t>
            </a:r>
            <a:r>
              <a:rPr lang="it-IT" dirty="0"/>
              <a:t> </a:t>
            </a:r>
            <a:r>
              <a:rPr lang="it-IT" dirty="0" err="1"/>
              <a:t>voulait</a:t>
            </a:r>
            <a:r>
              <a:rPr lang="it-IT" dirty="0"/>
              <a:t> </a:t>
            </a:r>
            <a:r>
              <a:rPr lang="it-IT" dirty="0" err="1"/>
              <a:t>démontrer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Ce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toujours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meilleurs</a:t>
            </a:r>
            <a:r>
              <a:rPr lang="it-IT" dirty="0"/>
              <a:t> qui </a:t>
            </a:r>
            <a:r>
              <a:rPr lang="it-IT" dirty="0" err="1"/>
              <a:t>partent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premiers</a:t>
            </a:r>
            <a:r>
              <a:rPr lang="it-IT" dirty="0"/>
              <a:t>.</a:t>
            </a:r>
          </a:p>
          <a:p>
            <a:r>
              <a:rPr lang="it-IT" dirty="0"/>
              <a:t>C’est de </a:t>
            </a:r>
            <a:r>
              <a:rPr lang="it-IT" dirty="0" err="1"/>
              <a:t>cette</a:t>
            </a:r>
            <a:r>
              <a:rPr lang="it-IT" dirty="0"/>
              <a:t> </a:t>
            </a:r>
            <a:r>
              <a:rPr lang="it-IT" dirty="0" err="1"/>
              <a:t>manière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nous</a:t>
            </a:r>
            <a:r>
              <a:rPr lang="it-IT" dirty="0"/>
              <a:t> </a:t>
            </a:r>
            <a:r>
              <a:rPr lang="it-IT" dirty="0" err="1"/>
              <a:t>comptons</a:t>
            </a:r>
            <a:r>
              <a:rPr lang="it-IT" dirty="0"/>
              <a:t> </a:t>
            </a:r>
            <a:r>
              <a:rPr lang="it-IT" dirty="0" err="1"/>
              <a:t>attirer</a:t>
            </a:r>
            <a:r>
              <a:rPr lang="it-IT" dirty="0"/>
              <a:t> de </a:t>
            </a:r>
            <a:r>
              <a:rPr lang="it-IT" dirty="0" err="1"/>
              <a:t>nouveaux</a:t>
            </a:r>
            <a:r>
              <a:rPr lang="it-IT" dirty="0"/>
              <a:t> </a:t>
            </a:r>
            <a:r>
              <a:rPr lang="it-IT" dirty="0" err="1"/>
              <a:t>membres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C’est à </a:t>
            </a:r>
            <a:r>
              <a:rPr lang="it-IT" dirty="0" err="1"/>
              <a:t>cet</a:t>
            </a:r>
            <a:r>
              <a:rPr lang="it-IT" dirty="0"/>
              <a:t> </a:t>
            </a:r>
            <a:r>
              <a:rPr lang="it-IT" dirty="0" err="1"/>
              <a:t>endroit</a:t>
            </a:r>
            <a:r>
              <a:rPr lang="it-IT" dirty="0"/>
              <a:t>-là </a:t>
            </a:r>
            <a:r>
              <a:rPr lang="it-IT" dirty="0" err="1"/>
              <a:t>que</a:t>
            </a:r>
            <a:r>
              <a:rPr lang="it-IT" dirty="0"/>
              <a:t> la nouvelle ferme </a:t>
            </a:r>
            <a:r>
              <a:rPr lang="it-IT" dirty="0" err="1"/>
              <a:t>éolienne</a:t>
            </a:r>
            <a:r>
              <a:rPr lang="it-IT" dirty="0"/>
              <a:t> </a:t>
            </a:r>
            <a:r>
              <a:rPr lang="it-IT" dirty="0" err="1"/>
              <a:t>doit</a:t>
            </a:r>
            <a:r>
              <a:rPr lang="it-IT" dirty="0"/>
              <a:t> </a:t>
            </a:r>
            <a:r>
              <a:rPr lang="it-IT" dirty="0" err="1"/>
              <a:t>être</a:t>
            </a:r>
            <a:r>
              <a:rPr lang="it-IT" dirty="0"/>
              <a:t> </a:t>
            </a:r>
            <a:r>
              <a:rPr lang="it-IT" dirty="0" err="1"/>
              <a:t>construite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C’est en </a:t>
            </a:r>
            <a:r>
              <a:rPr lang="it-IT" dirty="0" err="1"/>
              <a:t>forgeant</a:t>
            </a:r>
            <a:r>
              <a:rPr lang="it-IT" dirty="0"/>
              <a:t> </a:t>
            </a:r>
            <a:r>
              <a:rPr lang="it-IT" dirty="0" err="1"/>
              <a:t>qu’on</a:t>
            </a:r>
            <a:r>
              <a:rPr lang="it-IT" dirty="0"/>
              <a:t> </a:t>
            </a:r>
            <a:r>
              <a:rPr lang="it-IT" dirty="0" err="1"/>
              <a:t>devient</a:t>
            </a:r>
            <a:r>
              <a:rPr lang="it-IT" dirty="0"/>
              <a:t> </a:t>
            </a:r>
            <a:r>
              <a:rPr lang="it-IT" dirty="0" err="1"/>
              <a:t>forgeron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C’est de lui </a:t>
            </a:r>
            <a:r>
              <a:rPr lang="it-IT" dirty="0" err="1"/>
              <a:t>que</a:t>
            </a:r>
            <a:r>
              <a:rPr lang="it-IT" dirty="0"/>
              <a:t> je </a:t>
            </a:r>
            <a:r>
              <a:rPr lang="it-IT" dirty="0" err="1"/>
              <a:t>t’ai</a:t>
            </a:r>
            <a:r>
              <a:rPr lang="it-IT" dirty="0"/>
              <a:t> </a:t>
            </a:r>
            <a:r>
              <a:rPr lang="it-IT" dirty="0" err="1"/>
              <a:t>parlé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C’est à cause de </a:t>
            </a:r>
            <a:r>
              <a:rPr lang="it-IT" dirty="0" err="1"/>
              <a:t>ça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je </a:t>
            </a:r>
            <a:r>
              <a:rPr lang="it-IT" dirty="0" err="1"/>
              <a:t>suis</a:t>
            </a:r>
            <a:r>
              <a:rPr lang="it-IT" dirty="0"/>
              <a:t> parti.</a:t>
            </a:r>
            <a:br>
              <a:rPr lang="it-IT" dirty="0"/>
            </a:br>
            <a:r>
              <a:rPr lang="it-IT" dirty="0"/>
              <a:t>C’est en </a:t>
            </a:r>
            <a:r>
              <a:rPr lang="it-IT" dirty="0" err="1"/>
              <a:t>lisant</a:t>
            </a:r>
            <a:r>
              <a:rPr lang="it-IT" dirty="0"/>
              <a:t> le journal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j’ai</a:t>
            </a:r>
            <a:r>
              <a:rPr lang="it-IT" dirty="0"/>
              <a:t> </a:t>
            </a:r>
            <a:r>
              <a:rPr lang="it-IT" dirty="0" err="1"/>
              <a:t>appris</a:t>
            </a:r>
            <a:r>
              <a:rPr lang="it-IT" dirty="0"/>
              <a:t> la nouvelle.</a:t>
            </a:r>
            <a:br>
              <a:rPr lang="it-IT" dirty="0"/>
            </a:br>
            <a:r>
              <a:rPr lang="it-IT" dirty="0" err="1"/>
              <a:t>Participer</a:t>
            </a:r>
            <a:r>
              <a:rPr lang="it-IT" dirty="0"/>
              <a:t> ne m’</a:t>
            </a:r>
            <a:r>
              <a:rPr lang="it-IT" dirty="0" err="1"/>
              <a:t>intéresse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, c’est </a:t>
            </a:r>
            <a:r>
              <a:rPr lang="it-IT" dirty="0" err="1"/>
              <a:t>gagner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je </a:t>
            </a:r>
            <a:r>
              <a:rPr lang="it-IT" dirty="0" err="1"/>
              <a:t>veux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C’est </a:t>
            </a:r>
            <a:r>
              <a:rPr lang="it-IT" dirty="0" err="1"/>
              <a:t>aujourd’hui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sera </a:t>
            </a:r>
            <a:r>
              <a:rPr lang="it-IT" dirty="0" err="1"/>
              <a:t>inaugurée</a:t>
            </a:r>
            <a:r>
              <a:rPr lang="it-IT" dirty="0"/>
              <a:t> la nouvelle </a:t>
            </a:r>
            <a:r>
              <a:rPr lang="it-IT" dirty="0" err="1"/>
              <a:t>médiathèque</a:t>
            </a:r>
            <a:r>
              <a:rPr lang="it-IT" dirty="0"/>
              <a:t>.</a:t>
            </a:r>
          </a:p>
          <a:p>
            <a:r>
              <a:rPr lang="it-IT" dirty="0"/>
              <a:t>C’est parce </a:t>
            </a:r>
            <a:r>
              <a:rPr lang="it-IT" dirty="0" err="1"/>
              <a:t>que</a:t>
            </a:r>
            <a:r>
              <a:rPr lang="it-IT" dirty="0"/>
              <a:t> le </a:t>
            </a:r>
            <a:r>
              <a:rPr lang="it-IT" dirty="0" err="1"/>
              <a:t>sujet</a:t>
            </a:r>
            <a:r>
              <a:rPr lang="it-IT" dirty="0"/>
              <a:t> m’</a:t>
            </a:r>
            <a:r>
              <a:rPr lang="it-IT" dirty="0" err="1"/>
              <a:t>intéresse</a:t>
            </a:r>
            <a:r>
              <a:rPr lang="it-IT" dirty="0"/>
              <a:t> </a:t>
            </a:r>
            <a:r>
              <a:rPr lang="it-IT" dirty="0" err="1"/>
              <a:t>vraiment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j’ai</a:t>
            </a:r>
            <a:r>
              <a:rPr lang="it-IT" dirty="0"/>
              <a:t> </a:t>
            </a:r>
            <a:r>
              <a:rPr lang="it-IT" dirty="0" err="1"/>
              <a:t>accepté</a:t>
            </a:r>
            <a:r>
              <a:rPr lang="it-IT" dirty="0"/>
              <a:t> de </a:t>
            </a:r>
            <a:r>
              <a:rPr lang="it-IT" dirty="0" err="1"/>
              <a:t>faire</a:t>
            </a:r>
            <a:r>
              <a:rPr lang="it-IT" dirty="0"/>
              <a:t> </a:t>
            </a:r>
            <a:r>
              <a:rPr lang="it-IT" dirty="0" err="1"/>
              <a:t>cette</a:t>
            </a:r>
            <a:r>
              <a:rPr lang="it-IT" dirty="0"/>
              <a:t> longue </a:t>
            </a:r>
            <a:r>
              <a:rPr lang="it-IT" dirty="0" err="1"/>
              <a:t>traduction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C’est </a:t>
            </a:r>
            <a:r>
              <a:rPr lang="it-IT" dirty="0" err="1"/>
              <a:t>quand</a:t>
            </a:r>
            <a:r>
              <a:rPr lang="it-IT" dirty="0"/>
              <a:t> </a:t>
            </a:r>
            <a:r>
              <a:rPr lang="it-IT" dirty="0" err="1"/>
              <a:t>j’ai</a:t>
            </a:r>
            <a:r>
              <a:rPr lang="it-IT" dirty="0"/>
              <a:t> vu </a:t>
            </a:r>
            <a:r>
              <a:rPr lang="it-IT" dirty="0" err="1"/>
              <a:t>qu’il</a:t>
            </a:r>
            <a:r>
              <a:rPr lang="it-IT" dirty="0"/>
              <a:t> </a:t>
            </a:r>
            <a:r>
              <a:rPr lang="it-IT" dirty="0" err="1"/>
              <a:t>avait</a:t>
            </a:r>
            <a:r>
              <a:rPr lang="it-IT" dirty="0"/>
              <a:t> </a:t>
            </a:r>
            <a:r>
              <a:rPr lang="it-IT" dirty="0" err="1"/>
              <a:t>maigri</a:t>
            </a:r>
            <a:r>
              <a:rPr lang="it-IT" dirty="0"/>
              <a:t> de façon </a:t>
            </a:r>
            <a:r>
              <a:rPr lang="it-IT" dirty="0" err="1"/>
              <a:t>aussi</a:t>
            </a:r>
            <a:r>
              <a:rPr lang="it-IT" dirty="0"/>
              <a:t> </a:t>
            </a:r>
            <a:r>
              <a:rPr lang="it-IT" dirty="0" err="1"/>
              <a:t>effrayante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j’ai</a:t>
            </a:r>
            <a:r>
              <a:rPr lang="it-IT" dirty="0"/>
              <a:t> </a:t>
            </a:r>
            <a:r>
              <a:rPr lang="it-IT" dirty="0" err="1"/>
              <a:t>compris</a:t>
            </a:r>
            <a:r>
              <a:rPr lang="it-IT" dirty="0"/>
              <a:t> </a:t>
            </a:r>
            <a:r>
              <a:rPr lang="it-IT" dirty="0" err="1"/>
              <a:t>qu’il</a:t>
            </a:r>
            <a:r>
              <a:rPr lang="it-IT" dirty="0"/>
              <a:t> </a:t>
            </a:r>
            <a:r>
              <a:rPr lang="it-IT" dirty="0" err="1"/>
              <a:t>était</a:t>
            </a:r>
            <a:r>
              <a:rPr lang="it-IT" dirty="0"/>
              <a:t> </a:t>
            </a:r>
            <a:r>
              <a:rPr lang="it-IT" dirty="0" err="1"/>
              <a:t>gravement</a:t>
            </a:r>
            <a:r>
              <a:rPr lang="it-IT" dirty="0"/>
              <a:t> </a:t>
            </a:r>
            <a:r>
              <a:rPr lang="it-IT" dirty="0" err="1"/>
              <a:t>malade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C’est en </a:t>
            </a:r>
            <a:r>
              <a:rPr lang="it-IT" dirty="0" err="1"/>
              <a:t>analysant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milliers</a:t>
            </a:r>
            <a:r>
              <a:rPr lang="it-IT" dirty="0"/>
              <a:t> d’</a:t>
            </a:r>
            <a:r>
              <a:rPr lang="it-IT" dirty="0" err="1"/>
              <a:t>échantillons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chercheurs</a:t>
            </a:r>
            <a:r>
              <a:rPr lang="it-IT" dirty="0"/>
              <a:t> 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trouvé</a:t>
            </a:r>
            <a:r>
              <a:rPr lang="it-IT" dirty="0"/>
              <a:t> l’</a:t>
            </a:r>
            <a:r>
              <a:rPr lang="it-IT" dirty="0" err="1"/>
              <a:t>explication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phénomène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3478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Phrase</a:t>
            </a:r>
            <a:r>
              <a:rPr lang="it-IT" dirty="0"/>
              <a:t> pseudo-</a:t>
            </a:r>
            <a:r>
              <a:rPr lang="it-IT" dirty="0" err="1"/>
              <a:t>clivée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Combine  </a:t>
            </a:r>
            <a:r>
              <a:rPr lang="it-IT" dirty="0" err="1"/>
              <a:t>clivage</a:t>
            </a:r>
            <a:r>
              <a:rPr lang="it-IT" dirty="0"/>
              <a:t>/</a:t>
            </a:r>
            <a:r>
              <a:rPr lang="it-IT" dirty="0" err="1"/>
              <a:t>extraction</a:t>
            </a:r>
            <a:r>
              <a:rPr lang="it-IT" dirty="0"/>
              <a:t> et </a:t>
            </a:r>
            <a:r>
              <a:rPr lang="it-IT" dirty="0" err="1"/>
              <a:t>dislocation</a:t>
            </a:r>
            <a:r>
              <a:rPr lang="it-IT" dirty="0"/>
              <a:t> :</a:t>
            </a:r>
          </a:p>
          <a:p>
            <a:pPr lvl="1"/>
            <a:r>
              <a:rPr lang="it-IT" i="1" dirty="0"/>
              <a:t>Ce </a:t>
            </a:r>
            <a:r>
              <a:rPr lang="it-IT" i="1" dirty="0" err="1"/>
              <a:t>que</a:t>
            </a:r>
            <a:r>
              <a:rPr lang="mr-IN" i="1" dirty="0"/>
              <a:t>…</a:t>
            </a:r>
            <a:r>
              <a:rPr lang="fr-FR" i="1" dirty="0"/>
              <a:t>. , c’est</a:t>
            </a:r>
          </a:p>
          <a:p>
            <a:pPr lvl="1"/>
            <a:endParaRPr lang="it-IT" i="1" dirty="0"/>
          </a:p>
          <a:p>
            <a:r>
              <a:rPr lang="it-IT" dirty="0" err="1"/>
              <a:t>J’ai</a:t>
            </a:r>
            <a:r>
              <a:rPr lang="it-IT" dirty="0"/>
              <a:t> </a:t>
            </a:r>
            <a:r>
              <a:rPr lang="it-IT" dirty="0" err="1"/>
              <a:t>acheté</a:t>
            </a:r>
            <a:r>
              <a:rPr lang="it-IT" dirty="0"/>
              <a:t> une </a:t>
            </a:r>
            <a:r>
              <a:rPr lang="it-IT" dirty="0" err="1"/>
              <a:t>tablette</a:t>
            </a:r>
            <a:r>
              <a:rPr lang="it-IT" dirty="0"/>
              <a:t>. &gt; </a:t>
            </a:r>
            <a:r>
              <a:rPr lang="it-IT" dirty="0" err="1"/>
              <a:t>J’ai</a:t>
            </a:r>
            <a:r>
              <a:rPr lang="it-IT" dirty="0"/>
              <a:t> </a:t>
            </a:r>
            <a:r>
              <a:rPr lang="it-IT" dirty="0" err="1"/>
              <a:t>acheté</a:t>
            </a:r>
            <a:r>
              <a:rPr lang="it-IT" dirty="0"/>
              <a:t>//une </a:t>
            </a:r>
            <a:r>
              <a:rPr lang="it-IT" dirty="0" err="1"/>
              <a:t>tablette</a:t>
            </a:r>
            <a:r>
              <a:rPr lang="it-IT" dirty="0"/>
              <a:t>.</a:t>
            </a:r>
          </a:p>
          <a:p>
            <a:r>
              <a:rPr lang="it-IT" i="1" dirty="0"/>
              <a:t>                         &gt;Ce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dirty="0" err="1"/>
              <a:t>j’ai</a:t>
            </a:r>
            <a:r>
              <a:rPr lang="it-IT" dirty="0"/>
              <a:t> </a:t>
            </a:r>
            <a:r>
              <a:rPr lang="it-IT" dirty="0" err="1"/>
              <a:t>acheté</a:t>
            </a:r>
            <a:r>
              <a:rPr lang="it-IT" dirty="0"/>
              <a:t>, </a:t>
            </a:r>
            <a:r>
              <a:rPr lang="it-IT" i="1" dirty="0"/>
              <a:t>c’est</a:t>
            </a:r>
            <a:r>
              <a:rPr lang="it-IT" dirty="0"/>
              <a:t> une </a:t>
            </a:r>
            <a:r>
              <a:rPr lang="it-IT" dirty="0" err="1"/>
              <a:t>tablette</a:t>
            </a:r>
            <a:r>
              <a:rPr lang="it-IT" dirty="0"/>
              <a:t>.</a:t>
            </a:r>
          </a:p>
          <a:p>
            <a:r>
              <a:rPr lang="it-IT" dirty="0"/>
              <a:t>Je </a:t>
            </a:r>
            <a:r>
              <a:rPr lang="it-IT" dirty="0" err="1"/>
              <a:t>veux</a:t>
            </a:r>
            <a:r>
              <a:rPr lang="it-IT" dirty="0"/>
              <a:t> </a:t>
            </a:r>
            <a:r>
              <a:rPr lang="it-IT" dirty="0" err="1"/>
              <a:t>qu’elle</a:t>
            </a:r>
            <a:r>
              <a:rPr lang="it-IT" dirty="0"/>
              <a:t> s’en </a:t>
            </a:r>
            <a:r>
              <a:rPr lang="it-IT" dirty="0" err="1"/>
              <a:t>aille</a:t>
            </a:r>
            <a:r>
              <a:rPr lang="it-IT" dirty="0"/>
              <a:t>. &gt; Je </a:t>
            </a:r>
            <a:r>
              <a:rPr lang="it-IT" dirty="0" err="1"/>
              <a:t>veux</a:t>
            </a:r>
            <a:r>
              <a:rPr lang="it-IT" dirty="0"/>
              <a:t>// </a:t>
            </a:r>
            <a:r>
              <a:rPr lang="it-IT" dirty="0" err="1"/>
              <a:t>qu’elle</a:t>
            </a:r>
            <a:r>
              <a:rPr lang="it-IT" dirty="0"/>
              <a:t> s’en </a:t>
            </a:r>
            <a:r>
              <a:rPr lang="it-IT" dirty="0" err="1"/>
              <a:t>aille</a:t>
            </a:r>
            <a:r>
              <a:rPr lang="it-IT" dirty="0"/>
              <a:t>.</a:t>
            </a:r>
          </a:p>
          <a:p>
            <a:r>
              <a:rPr lang="it-IT" i="1" dirty="0"/>
              <a:t>                            &gt; Ce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dirty="0"/>
              <a:t>je </a:t>
            </a:r>
            <a:r>
              <a:rPr lang="it-IT" dirty="0" err="1"/>
              <a:t>veux</a:t>
            </a:r>
            <a:r>
              <a:rPr lang="it-IT" dirty="0"/>
              <a:t>, </a:t>
            </a:r>
            <a:r>
              <a:rPr lang="it-IT" i="1" dirty="0"/>
              <a:t>c’est</a:t>
            </a:r>
            <a:r>
              <a:rPr lang="it-IT" dirty="0"/>
              <a:t> </a:t>
            </a:r>
            <a:r>
              <a:rPr lang="it-IT" dirty="0" err="1"/>
              <a:t>qu’elle</a:t>
            </a:r>
            <a:r>
              <a:rPr lang="it-IT" dirty="0"/>
              <a:t> s’en </a:t>
            </a:r>
            <a:r>
              <a:rPr lang="it-IT" dirty="0" err="1"/>
              <a:t>aille</a:t>
            </a:r>
            <a:r>
              <a:rPr lang="it-IT" dirty="0"/>
              <a:t>. </a:t>
            </a:r>
          </a:p>
          <a:p>
            <a:r>
              <a:rPr lang="it-IT" dirty="0"/>
              <a:t>Elle </a:t>
            </a:r>
            <a:r>
              <a:rPr lang="it-IT" dirty="0" err="1"/>
              <a:t>veut</a:t>
            </a:r>
            <a:r>
              <a:rPr lang="it-IT" dirty="0"/>
              <a:t> </a:t>
            </a:r>
            <a:r>
              <a:rPr lang="it-IT" dirty="0" err="1"/>
              <a:t>réussir</a:t>
            </a:r>
            <a:r>
              <a:rPr lang="it-IT" dirty="0"/>
              <a:t>. &gt; Elle </a:t>
            </a:r>
            <a:r>
              <a:rPr lang="it-IT" dirty="0" err="1"/>
              <a:t>veut</a:t>
            </a:r>
            <a:r>
              <a:rPr lang="it-IT" dirty="0"/>
              <a:t>/// </a:t>
            </a:r>
            <a:r>
              <a:rPr lang="it-IT" dirty="0" err="1"/>
              <a:t>réussir</a:t>
            </a:r>
            <a:r>
              <a:rPr lang="it-IT" dirty="0"/>
              <a:t>.</a:t>
            </a:r>
          </a:p>
          <a:p>
            <a:r>
              <a:rPr lang="it-IT" i="1" dirty="0"/>
              <a:t>                          Ce </a:t>
            </a:r>
            <a:r>
              <a:rPr lang="it-IT" i="1" dirty="0" err="1"/>
              <a:t>qu’</a:t>
            </a:r>
            <a:r>
              <a:rPr lang="it-IT" dirty="0" err="1"/>
              <a:t>elle</a:t>
            </a:r>
            <a:r>
              <a:rPr lang="it-IT" dirty="0"/>
              <a:t> </a:t>
            </a:r>
            <a:r>
              <a:rPr lang="it-IT" dirty="0" err="1"/>
              <a:t>veut</a:t>
            </a:r>
            <a:r>
              <a:rPr lang="it-IT" dirty="0"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it-IT" dirty="0"/>
              <a:t>, </a:t>
            </a:r>
            <a:r>
              <a:rPr lang="it-IT" i="1" dirty="0"/>
              <a:t>c’est</a:t>
            </a:r>
            <a:r>
              <a:rPr lang="it-IT" dirty="0"/>
              <a:t> </a:t>
            </a:r>
            <a:r>
              <a:rPr lang="it-IT" dirty="0" err="1"/>
              <a:t>réussir</a:t>
            </a:r>
            <a:r>
              <a:rPr lang="it-IT" dirty="0">
                <a:latin typeface="Wingdings"/>
                <a:ea typeface="Wingdings"/>
                <a:cs typeface="Wingdings"/>
                <a:sym typeface="Wingdings"/>
              </a:rPr>
              <a:t></a:t>
            </a:r>
            <a:endParaRPr lang="it-IT" dirty="0"/>
          </a:p>
          <a:p>
            <a:r>
              <a:rPr lang="it-IT" i="1" dirty="0"/>
              <a:t>&gt;</a:t>
            </a:r>
            <a:r>
              <a:rPr lang="it-IT" dirty="0" err="1"/>
              <a:t>Intonation</a:t>
            </a:r>
            <a:r>
              <a:rPr lang="it-IT" dirty="0"/>
              <a:t>: montante/</a:t>
            </a:r>
            <a:r>
              <a:rPr lang="it-IT" dirty="0" err="1"/>
              <a:t>descendante</a:t>
            </a:r>
            <a:endParaRPr lang="it-IT" dirty="0"/>
          </a:p>
          <a:p>
            <a:r>
              <a:rPr lang="it-IT" dirty="0"/>
              <a:t>1</a:t>
            </a:r>
            <a:r>
              <a:rPr lang="it-IT" baseline="30000" dirty="0"/>
              <a:t>er</a:t>
            </a:r>
            <a:r>
              <a:rPr lang="it-IT" dirty="0"/>
              <a:t> </a:t>
            </a:r>
            <a:r>
              <a:rPr lang="it-IT" dirty="0" err="1"/>
              <a:t>élément</a:t>
            </a:r>
            <a:r>
              <a:rPr lang="it-IT" dirty="0"/>
              <a:t> : relative </a:t>
            </a:r>
            <a:r>
              <a:rPr lang="it-IT" dirty="0" err="1"/>
              <a:t>détachée</a:t>
            </a:r>
            <a:r>
              <a:rPr lang="it-IT" dirty="0"/>
              <a:t> en </a:t>
            </a:r>
            <a:r>
              <a:rPr lang="it-IT" dirty="0" err="1"/>
              <a:t>tête</a:t>
            </a:r>
            <a:r>
              <a:rPr lang="it-IT" dirty="0"/>
              <a:t> de </a:t>
            </a:r>
            <a:r>
              <a:rPr lang="it-IT" dirty="0" err="1"/>
              <a:t>phrase</a:t>
            </a:r>
            <a:r>
              <a:rPr lang="it-IT" dirty="0"/>
              <a:t> : </a:t>
            </a:r>
            <a:r>
              <a:rPr lang="it-IT" dirty="0" err="1"/>
              <a:t>thème</a:t>
            </a:r>
            <a:r>
              <a:rPr lang="it-IT" dirty="0"/>
              <a:t> </a:t>
            </a:r>
            <a:r>
              <a:rPr lang="it-IT" dirty="0">
                <a:latin typeface="Wingdings"/>
                <a:ea typeface="Wingdings"/>
                <a:cs typeface="Wingdings"/>
                <a:sym typeface="Wingdings"/>
              </a:rPr>
              <a:t></a:t>
            </a:r>
            <a:endParaRPr lang="it-IT" dirty="0"/>
          </a:p>
          <a:p>
            <a:r>
              <a:rPr lang="it-IT" dirty="0"/>
              <a:t>2</a:t>
            </a:r>
            <a:r>
              <a:rPr lang="it-IT" baseline="30000" dirty="0"/>
              <a:t>e</a:t>
            </a:r>
            <a:r>
              <a:rPr lang="it-IT" dirty="0"/>
              <a:t> </a:t>
            </a:r>
            <a:r>
              <a:rPr lang="it-IT" dirty="0" err="1"/>
              <a:t>partie</a:t>
            </a:r>
            <a:r>
              <a:rPr lang="it-IT" dirty="0"/>
              <a:t> : </a:t>
            </a:r>
            <a:r>
              <a:rPr lang="it-IT" dirty="0" err="1"/>
              <a:t>complément</a:t>
            </a:r>
            <a:r>
              <a:rPr lang="it-IT" dirty="0"/>
              <a:t> de la 1</a:t>
            </a:r>
            <a:r>
              <a:rPr lang="it-IT" baseline="30000" dirty="0"/>
              <a:t>ere</a:t>
            </a:r>
            <a:r>
              <a:rPr lang="it-IT" dirty="0"/>
              <a:t>, </a:t>
            </a:r>
            <a:r>
              <a:rPr lang="it-IT" dirty="0" err="1"/>
              <a:t>introduite</a:t>
            </a:r>
            <a:r>
              <a:rPr lang="it-IT" dirty="0"/>
              <a:t> par </a:t>
            </a:r>
            <a:r>
              <a:rPr lang="it-IT" i="1" dirty="0"/>
              <a:t>c’est </a:t>
            </a:r>
            <a:r>
              <a:rPr lang="it-IT" dirty="0">
                <a:latin typeface="Wingdings"/>
                <a:ea typeface="Wingdings"/>
                <a:cs typeface="Wingdings"/>
                <a:sym typeface="Wingdings"/>
              </a:rPr>
              <a:t>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87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Exemples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Ce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j’ai</a:t>
            </a:r>
            <a:r>
              <a:rPr lang="it-IT" dirty="0"/>
              <a:t> </a:t>
            </a:r>
            <a:r>
              <a:rPr lang="it-IT" dirty="0" err="1"/>
              <a:t>compris</a:t>
            </a:r>
            <a:r>
              <a:rPr lang="it-IT" dirty="0"/>
              <a:t> de ce qui s’est </a:t>
            </a:r>
            <a:r>
              <a:rPr lang="it-IT" dirty="0" err="1"/>
              <a:t>passé</a:t>
            </a:r>
            <a:r>
              <a:rPr lang="it-IT" dirty="0"/>
              <a:t>, c’est </a:t>
            </a:r>
            <a:r>
              <a:rPr lang="it-IT" dirty="0" err="1"/>
              <a:t>que</a:t>
            </a:r>
            <a:r>
              <a:rPr lang="it-IT" dirty="0"/>
              <a:t> ton amie a </a:t>
            </a:r>
            <a:r>
              <a:rPr lang="it-IT" dirty="0" err="1"/>
              <a:t>dit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choses</a:t>
            </a:r>
            <a:r>
              <a:rPr lang="it-IT" dirty="0"/>
              <a:t> qui n’</a:t>
            </a:r>
            <a:r>
              <a:rPr lang="it-IT" dirty="0" err="1"/>
              <a:t>étaient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vraies</a:t>
            </a:r>
            <a:r>
              <a:rPr lang="it-IT" dirty="0"/>
              <a:t>.</a:t>
            </a:r>
            <a:br>
              <a:rPr lang="it-IT" dirty="0"/>
            </a:br>
            <a:endParaRPr lang="it-IT" dirty="0"/>
          </a:p>
          <a:p>
            <a:r>
              <a:rPr lang="it-IT" dirty="0"/>
              <a:t>Ce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j’en</a:t>
            </a:r>
            <a:r>
              <a:rPr lang="it-IT" dirty="0"/>
              <a:t> </a:t>
            </a:r>
            <a:r>
              <a:rPr lang="it-IT" dirty="0" err="1"/>
              <a:t>pense</a:t>
            </a:r>
            <a:r>
              <a:rPr lang="it-IT" dirty="0"/>
              <a:t>, c’est </a:t>
            </a:r>
            <a:r>
              <a:rPr lang="it-IT" dirty="0" err="1"/>
              <a:t>qu’ils</a:t>
            </a:r>
            <a:r>
              <a:rPr lang="it-IT" dirty="0"/>
              <a:t> </a:t>
            </a:r>
            <a:r>
              <a:rPr lang="it-IT" dirty="0" err="1"/>
              <a:t>auraient</a:t>
            </a:r>
            <a:r>
              <a:rPr lang="it-IT" dirty="0"/>
              <a:t> </a:t>
            </a:r>
            <a:r>
              <a:rPr lang="it-IT" dirty="0" err="1"/>
              <a:t>mieux</a:t>
            </a:r>
            <a:r>
              <a:rPr lang="it-IT" dirty="0"/>
              <a:t> </a:t>
            </a:r>
            <a:r>
              <a:rPr lang="it-IT" dirty="0" err="1"/>
              <a:t>fait</a:t>
            </a:r>
            <a:r>
              <a:rPr lang="it-IT" dirty="0"/>
              <a:t> de </a:t>
            </a:r>
            <a:r>
              <a:rPr lang="it-IT" dirty="0" err="1"/>
              <a:t>rester</a:t>
            </a:r>
            <a:r>
              <a:rPr lang="it-IT" dirty="0"/>
              <a:t> à la campagne.</a:t>
            </a:r>
            <a:br>
              <a:rPr lang="it-IT" dirty="0"/>
            </a:br>
            <a:endParaRPr lang="it-IT" dirty="0"/>
          </a:p>
          <a:p>
            <a:r>
              <a:rPr lang="it-IT" dirty="0"/>
              <a:t>Ce </a:t>
            </a:r>
            <a:r>
              <a:rPr lang="it-IT" dirty="0" err="1"/>
              <a:t>qu’il</a:t>
            </a:r>
            <a:r>
              <a:rPr lang="it-IT" dirty="0"/>
              <a:t> y a de </a:t>
            </a:r>
            <a:r>
              <a:rPr lang="it-IT" dirty="0" err="1"/>
              <a:t>bizarre</a:t>
            </a:r>
            <a:r>
              <a:rPr lang="it-IT" dirty="0"/>
              <a:t> </a:t>
            </a:r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notre</a:t>
            </a:r>
            <a:r>
              <a:rPr lang="it-IT" dirty="0"/>
              <a:t> </a:t>
            </a:r>
            <a:r>
              <a:rPr lang="it-IT" dirty="0" err="1"/>
              <a:t>vision</a:t>
            </a:r>
            <a:r>
              <a:rPr lang="it-IT" dirty="0"/>
              <a:t>, c’est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lorsqu’on</a:t>
            </a:r>
            <a:r>
              <a:rPr lang="it-IT" dirty="0"/>
              <a:t> </a:t>
            </a:r>
            <a:r>
              <a:rPr lang="it-IT" dirty="0" err="1"/>
              <a:t>regarde</a:t>
            </a:r>
            <a:r>
              <a:rPr lang="it-IT" dirty="0"/>
              <a:t> en face de </a:t>
            </a:r>
            <a:r>
              <a:rPr lang="it-IT" dirty="0" err="1"/>
              <a:t>soi</a:t>
            </a:r>
            <a:r>
              <a:rPr lang="it-IT" dirty="0"/>
              <a:t>,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côtés</a:t>
            </a:r>
            <a:r>
              <a:rPr lang="it-IT" dirty="0"/>
              <a:t>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flous</a:t>
            </a:r>
            <a:r>
              <a:rPr lang="it-IT" dirty="0"/>
              <a:t>.</a:t>
            </a:r>
            <a:r>
              <a:rPr lang="it-IT"/>
              <a:t> </a:t>
            </a:r>
          </a:p>
          <a:p>
            <a:endParaRPr lang="it-IT" dirty="0"/>
          </a:p>
          <a:p>
            <a:r>
              <a:rPr lang="it-IT" dirty="0"/>
              <a:t>Je n’ai </a:t>
            </a:r>
            <a:r>
              <a:rPr lang="it-IT" dirty="0" err="1"/>
              <a:t>pas</a:t>
            </a:r>
            <a:r>
              <a:rPr lang="it-IT" dirty="0"/>
              <a:t> de </a:t>
            </a:r>
            <a:r>
              <a:rPr lang="it-IT" dirty="0" err="1"/>
              <a:t>nouvelles</a:t>
            </a:r>
            <a:r>
              <a:rPr lang="it-IT" dirty="0"/>
              <a:t> </a:t>
            </a:r>
            <a:r>
              <a:rPr lang="it-IT" dirty="0" err="1"/>
              <a:t>récentes</a:t>
            </a:r>
            <a:r>
              <a:rPr lang="it-IT" dirty="0"/>
              <a:t>, mais ce </a:t>
            </a:r>
            <a:r>
              <a:rPr lang="it-IT" dirty="0" err="1"/>
              <a:t>que</a:t>
            </a:r>
            <a:r>
              <a:rPr lang="it-IT" dirty="0"/>
              <a:t> je </a:t>
            </a:r>
            <a:r>
              <a:rPr lang="it-IT" dirty="0" err="1"/>
              <a:t>sais</a:t>
            </a:r>
            <a:r>
              <a:rPr lang="it-IT" dirty="0"/>
              <a:t>, c’est </a:t>
            </a:r>
            <a:r>
              <a:rPr lang="it-IT" dirty="0" err="1"/>
              <a:t>qu’ils</a:t>
            </a:r>
            <a:r>
              <a:rPr lang="it-IT" dirty="0"/>
              <a:t> </a:t>
            </a:r>
            <a:r>
              <a:rPr lang="it-IT" dirty="0" err="1"/>
              <a:t>habitent</a:t>
            </a:r>
            <a:r>
              <a:rPr lang="it-IT" dirty="0"/>
              <a:t> </a:t>
            </a:r>
            <a:r>
              <a:rPr lang="it-IT" dirty="0" err="1"/>
              <a:t>toujours</a:t>
            </a:r>
            <a:r>
              <a:rPr lang="it-IT" dirty="0"/>
              <a:t> à Reykjavík.</a:t>
            </a:r>
            <a:br>
              <a:rPr lang="it-IT" dirty="0"/>
            </a:b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Ce qui s’est </a:t>
            </a:r>
            <a:r>
              <a:rPr lang="it-IT" dirty="0" err="1"/>
              <a:t>passé</a:t>
            </a:r>
            <a:r>
              <a:rPr lang="it-IT" dirty="0"/>
              <a:t>, c’est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notre</a:t>
            </a:r>
            <a:r>
              <a:rPr lang="it-IT" dirty="0"/>
              <a:t> version </a:t>
            </a:r>
            <a:r>
              <a:rPr lang="it-IT" dirty="0" err="1"/>
              <a:t>du</a:t>
            </a:r>
            <a:r>
              <a:rPr lang="it-IT" dirty="0"/>
              <a:t> forum </a:t>
            </a:r>
            <a:r>
              <a:rPr lang="it-IT" dirty="0" err="1"/>
              <a:t>présentaient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failles</a:t>
            </a:r>
            <a:r>
              <a:rPr lang="it-IT" dirty="0"/>
              <a:t> de </a:t>
            </a:r>
            <a:r>
              <a:rPr lang="it-IT" dirty="0" err="1"/>
              <a:t>sécurité</a:t>
            </a:r>
            <a:r>
              <a:rPr lang="it-IT" dirty="0"/>
              <a:t>.</a:t>
            </a:r>
          </a:p>
          <a:p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89750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Définition</a:t>
            </a:r>
            <a:r>
              <a:rPr lang="it-IT" dirty="0"/>
              <a:t> de l’</a:t>
            </a:r>
            <a:r>
              <a:rPr lang="it-IT" dirty="0" err="1"/>
              <a:t>emphase</a:t>
            </a:r>
            <a:r>
              <a:rPr lang="it-IT" dirty="0"/>
              <a:t> (</a:t>
            </a:r>
            <a:r>
              <a:rPr lang="it-IT" dirty="0" err="1"/>
              <a:t>ou</a:t>
            </a:r>
            <a:r>
              <a:rPr lang="it-IT" dirty="0"/>
              <a:t> mise en </a:t>
            </a:r>
            <a:r>
              <a:rPr lang="it-IT" dirty="0" err="1"/>
              <a:t>relief</a:t>
            </a:r>
            <a:r>
              <a:rPr lang="it-IT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it-IT" dirty="0"/>
              <a:t>Il s’</a:t>
            </a:r>
            <a:r>
              <a:rPr lang="it-IT" dirty="0" err="1"/>
              <a:t>agit</a:t>
            </a:r>
            <a:r>
              <a:rPr lang="it-IT" dirty="0"/>
              <a:t> d’une </a:t>
            </a:r>
            <a:r>
              <a:rPr lang="it-IT" dirty="0" err="1"/>
              <a:t>modalité</a:t>
            </a:r>
            <a:r>
              <a:rPr lang="it-IT" dirty="0"/>
              <a:t> d’</a:t>
            </a:r>
            <a:r>
              <a:rPr lang="it-IT" dirty="0" err="1"/>
              <a:t>énoncé</a:t>
            </a:r>
            <a:r>
              <a:rPr lang="it-IT" dirty="0"/>
              <a:t>, non </a:t>
            </a:r>
            <a:r>
              <a:rPr lang="it-IT" dirty="0" err="1"/>
              <a:t>obligatoire</a:t>
            </a:r>
            <a:r>
              <a:rPr lang="it-IT" dirty="0"/>
              <a:t> qui s’oppose à la </a:t>
            </a:r>
            <a:r>
              <a:rPr lang="it-IT" dirty="0" err="1"/>
              <a:t>phrase</a:t>
            </a:r>
            <a:r>
              <a:rPr lang="it-IT" dirty="0"/>
              <a:t> neutre.</a:t>
            </a:r>
          </a:p>
          <a:p>
            <a:r>
              <a:rPr lang="it-IT" dirty="0"/>
              <a:t>Mise en </a:t>
            </a:r>
            <a:r>
              <a:rPr lang="it-IT" dirty="0" err="1"/>
              <a:t>relief</a:t>
            </a:r>
            <a:r>
              <a:rPr lang="it-IT" dirty="0"/>
              <a:t> d’un </a:t>
            </a:r>
            <a:r>
              <a:rPr lang="it-IT" dirty="0" err="1"/>
              <a:t>élément</a:t>
            </a:r>
            <a:r>
              <a:rPr lang="it-IT" dirty="0"/>
              <a:t> de la </a:t>
            </a:r>
            <a:r>
              <a:rPr lang="it-IT" dirty="0" err="1"/>
              <a:t>phrase</a:t>
            </a:r>
            <a:r>
              <a:rPr lang="it-IT" dirty="0"/>
              <a:t> par </a:t>
            </a:r>
            <a:r>
              <a:rPr lang="it-IT" dirty="0" err="1"/>
              <a:t>divers</a:t>
            </a:r>
            <a:r>
              <a:rPr lang="it-IT" dirty="0"/>
              <a:t> </a:t>
            </a:r>
            <a:r>
              <a:rPr lang="it-IT" dirty="0" err="1"/>
              <a:t>moyens</a:t>
            </a:r>
            <a:r>
              <a:rPr lang="it-IT" dirty="0"/>
              <a:t> </a:t>
            </a:r>
            <a:r>
              <a:rPr lang="it-IT" dirty="0" err="1"/>
              <a:t>linguistiques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70881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</a:t>
            </a:r>
            <a:r>
              <a:rPr lang="it-IT" dirty="0" err="1"/>
              <a:t>emphase</a:t>
            </a:r>
            <a:r>
              <a:rPr lang="it-IT" dirty="0"/>
              <a:t> en </a:t>
            </a:r>
            <a:r>
              <a:rPr lang="it-IT" dirty="0" err="1"/>
              <a:t>français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Plusieurs</a:t>
            </a:r>
            <a:r>
              <a:rPr lang="it-IT" dirty="0"/>
              <a:t> </a:t>
            </a:r>
            <a:r>
              <a:rPr lang="it-IT" dirty="0" err="1"/>
              <a:t>manières</a:t>
            </a:r>
            <a:r>
              <a:rPr lang="it-IT" dirty="0"/>
              <a:t> :</a:t>
            </a:r>
          </a:p>
          <a:p>
            <a:r>
              <a:rPr lang="it-IT" dirty="0" err="1"/>
              <a:t>Intonation</a:t>
            </a:r>
            <a:r>
              <a:rPr lang="it-IT" dirty="0"/>
              <a:t> : </a:t>
            </a:r>
            <a:r>
              <a:rPr lang="it-IT" dirty="0" err="1"/>
              <a:t>accent</a:t>
            </a:r>
            <a:r>
              <a:rPr lang="it-IT" dirty="0"/>
              <a:t> d’</a:t>
            </a:r>
            <a:r>
              <a:rPr lang="it-IT" dirty="0" err="1"/>
              <a:t>insistance</a:t>
            </a:r>
            <a:r>
              <a:rPr lang="it-IT" dirty="0"/>
              <a:t> </a:t>
            </a:r>
          </a:p>
          <a:p>
            <a:pPr lvl="1"/>
            <a:r>
              <a:rPr lang="it-IT" dirty="0"/>
              <a:t>Je </a:t>
            </a:r>
            <a:r>
              <a:rPr lang="it-IT" dirty="0" err="1"/>
              <a:t>croyais</a:t>
            </a:r>
            <a:r>
              <a:rPr lang="it-IT" dirty="0"/>
              <a:t> </a:t>
            </a:r>
            <a:r>
              <a:rPr lang="it-IT" dirty="0" err="1"/>
              <a:t>qu’il</a:t>
            </a:r>
            <a:r>
              <a:rPr lang="it-IT" dirty="0"/>
              <a:t> </a:t>
            </a:r>
            <a:r>
              <a:rPr lang="it-IT" dirty="0" err="1"/>
              <a:t>avait</a:t>
            </a:r>
            <a:r>
              <a:rPr lang="it-IT" dirty="0"/>
              <a:t> </a:t>
            </a:r>
            <a:r>
              <a:rPr lang="it-IT" b="1" dirty="0"/>
              <a:t>un</a:t>
            </a:r>
            <a:r>
              <a:rPr lang="it-IT" dirty="0"/>
              <a:t> </a:t>
            </a:r>
            <a:r>
              <a:rPr lang="it-IT" dirty="0" err="1"/>
              <a:t>chien</a:t>
            </a:r>
            <a:r>
              <a:rPr lang="it-IT" dirty="0"/>
              <a:t>,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six</a:t>
            </a:r>
            <a:r>
              <a:rPr lang="it-IT" dirty="0"/>
              <a:t>.</a:t>
            </a:r>
          </a:p>
          <a:p>
            <a:r>
              <a:rPr lang="it-IT" dirty="0" err="1"/>
              <a:t>Place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mots</a:t>
            </a:r>
            <a:r>
              <a:rPr lang="it-IT" dirty="0"/>
              <a:t> </a:t>
            </a:r>
          </a:p>
          <a:p>
            <a:pPr lvl="1"/>
            <a:r>
              <a:rPr lang="it-IT" dirty="0"/>
              <a:t>À </a:t>
            </a:r>
            <a:r>
              <a:rPr lang="it-IT" dirty="0" err="1"/>
              <a:t>droite</a:t>
            </a:r>
            <a:r>
              <a:rPr lang="it-IT" dirty="0"/>
              <a:t> se </a:t>
            </a:r>
            <a:r>
              <a:rPr lang="it-IT" dirty="0" err="1"/>
              <a:t>trouve</a:t>
            </a:r>
            <a:r>
              <a:rPr lang="it-IT" dirty="0"/>
              <a:t> la </a:t>
            </a:r>
            <a:r>
              <a:rPr lang="it-IT" dirty="0" err="1"/>
              <a:t>salle</a:t>
            </a:r>
            <a:r>
              <a:rPr lang="it-IT" dirty="0"/>
              <a:t> de </a:t>
            </a:r>
            <a:r>
              <a:rPr lang="it-IT" dirty="0" err="1"/>
              <a:t>bains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À </a:t>
            </a:r>
            <a:r>
              <a:rPr lang="it-IT" dirty="0" err="1"/>
              <a:t>Noël</a:t>
            </a:r>
            <a:r>
              <a:rPr lang="it-IT" dirty="0"/>
              <a:t>, on reste à la maison (cc).</a:t>
            </a:r>
          </a:p>
          <a:p>
            <a:r>
              <a:rPr lang="it-IT" dirty="0"/>
              <a:t>La </a:t>
            </a:r>
            <a:r>
              <a:rPr lang="it-IT" dirty="0" err="1"/>
              <a:t>dislocation</a:t>
            </a:r>
            <a:r>
              <a:rPr lang="it-IT" dirty="0"/>
              <a:t> : </a:t>
            </a:r>
          </a:p>
          <a:p>
            <a:pPr lvl="1"/>
            <a:r>
              <a:rPr lang="it-IT" dirty="0" err="1"/>
              <a:t>Cette</a:t>
            </a:r>
            <a:r>
              <a:rPr lang="it-IT" dirty="0"/>
              <a:t> </a:t>
            </a:r>
            <a:r>
              <a:rPr lang="it-IT" dirty="0" err="1"/>
              <a:t>actrice</a:t>
            </a:r>
            <a:r>
              <a:rPr lang="it-IT" dirty="0"/>
              <a:t>, je l’</a:t>
            </a:r>
            <a:r>
              <a:rPr lang="it-IT" dirty="0" err="1"/>
              <a:t>adore</a:t>
            </a:r>
            <a:r>
              <a:rPr lang="it-IT" dirty="0"/>
              <a:t>.</a:t>
            </a:r>
          </a:p>
          <a:p>
            <a:r>
              <a:rPr lang="it-IT" dirty="0"/>
              <a:t>Le </a:t>
            </a:r>
            <a:r>
              <a:rPr lang="it-IT" dirty="0" err="1"/>
              <a:t>clivage</a:t>
            </a:r>
            <a:r>
              <a:rPr lang="it-IT" dirty="0"/>
              <a:t> (l’</a:t>
            </a:r>
            <a:r>
              <a:rPr lang="it-IT" dirty="0" err="1"/>
              <a:t>extraction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C’est </a:t>
            </a:r>
            <a:r>
              <a:rPr lang="it-IT" dirty="0" err="1"/>
              <a:t>cette</a:t>
            </a:r>
            <a:r>
              <a:rPr lang="it-IT" dirty="0"/>
              <a:t> </a:t>
            </a:r>
            <a:r>
              <a:rPr lang="it-IT" dirty="0" err="1"/>
              <a:t>actrice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j’adore</a:t>
            </a:r>
            <a:r>
              <a:rPr lang="it-IT" dirty="0"/>
              <a:t>.</a:t>
            </a:r>
          </a:p>
          <a:p>
            <a:r>
              <a:rPr lang="it-IT" dirty="0"/>
              <a:t>Le pseudo-</a:t>
            </a:r>
            <a:r>
              <a:rPr lang="it-IT" dirty="0" err="1"/>
              <a:t>clivage</a:t>
            </a:r>
            <a:endParaRPr lang="it-IT" dirty="0"/>
          </a:p>
          <a:p>
            <a:pPr lvl="1"/>
            <a:r>
              <a:rPr lang="it-IT" dirty="0"/>
              <a:t>Ce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j’adore</a:t>
            </a:r>
            <a:r>
              <a:rPr lang="it-IT" dirty="0"/>
              <a:t> </a:t>
            </a:r>
            <a:r>
              <a:rPr lang="it-IT" dirty="0" err="1"/>
              <a:t>dans</a:t>
            </a:r>
            <a:r>
              <a:rPr lang="it-IT" dirty="0"/>
              <a:t> le </a:t>
            </a:r>
            <a:r>
              <a:rPr lang="it-IT" dirty="0" err="1"/>
              <a:t>fillm</a:t>
            </a:r>
            <a:r>
              <a:rPr lang="it-IT" dirty="0"/>
              <a:t>, c’est </a:t>
            </a:r>
            <a:r>
              <a:rPr lang="it-IT" dirty="0" err="1"/>
              <a:t>cette</a:t>
            </a:r>
            <a:r>
              <a:rPr lang="it-IT" dirty="0"/>
              <a:t> </a:t>
            </a:r>
            <a:r>
              <a:rPr lang="it-IT" dirty="0" err="1"/>
              <a:t>actrive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7480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Thème</a:t>
            </a:r>
            <a:r>
              <a:rPr lang="it-IT" dirty="0"/>
              <a:t> et </a:t>
            </a:r>
            <a:r>
              <a:rPr lang="it-IT" dirty="0" err="1"/>
              <a:t>propos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Énoncé</a:t>
            </a:r>
            <a:r>
              <a:rPr lang="it-IT" dirty="0"/>
              <a:t> : dire </a:t>
            </a:r>
            <a:r>
              <a:rPr lang="it-IT" dirty="0" err="1"/>
              <a:t>quelque</a:t>
            </a:r>
            <a:r>
              <a:rPr lang="it-IT" dirty="0"/>
              <a:t> </a:t>
            </a:r>
            <a:r>
              <a:rPr lang="it-IT" dirty="0" err="1"/>
              <a:t>chose</a:t>
            </a:r>
            <a:r>
              <a:rPr lang="it-IT" dirty="0"/>
              <a:t> à </a:t>
            </a:r>
            <a:r>
              <a:rPr lang="it-IT" dirty="0" err="1"/>
              <a:t>propos</a:t>
            </a:r>
            <a:r>
              <a:rPr lang="it-IT" dirty="0"/>
              <a:t> de </a:t>
            </a:r>
            <a:r>
              <a:rPr lang="it-IT" dirty="0" err="1"/>
              <a:t>quelque</a:t>
            </a:r>
            <a:r>
              <a:rPr lang="it-IT" dirty="0"/>
              <a:t> </a:t>
            </a:r>
            <a:r>
              <a:rPr lang="it-IT" dirty="0" err="1"/>
              <a:t>chose</a:t>
            </a:r>
            <a:r>
              <a:rPr lang="it-IT" dirty="0"/>
              <a:t> : </a:t>
            </a:r>
            <a:r>
              <a:rPr lang="it-IT" dirty="0" err="1"/>
              <a:t>chose</a:t>
            </a:r>
            <a:r>
              <a:rPr lang="it-IT" dirty="0"/>
              <a:t> </a:t>
            </a:r>
            <a:r>
              <a:rPr lang="it-IT" dirty="0" err="1"/>
              <a:t>connu</a:t>
            </a:r>
            <a:r>
              <a:rPr lang="it-IT" dirty="0"/>
              <a:t>/</a:t>
            </a:r>
            <a:r>
              <a:rPr lang="it-IT" dirty="0" err="1"/>
              <a:t>chose</a:t>
            </a:r>
            <a:r>
              <a:rPr lang="it-IT" dirty="0"/>
              <a:t> nouvelle</a:t>
            </a:r>
          </a:p>
          <a:p>
            <a:pPr lvl="1"/>
            <a:r>
              <a:rPr lang="it-IT" dirty="0"/>
              <a:t>Le </a:t>
            </a:r>
            <a:r>
              <a:rPr lang="it-IT" dirty="0" err="1"/>
              <a:t>voisin</a:t>
            </a:r>
            <a:r>
              <a:rPr lang="it-IT" dirty="0"/>
              <a:t> est en </a:t>
            </a:r>
            <a:r>
              <a:rPr lang="it-IT" dirty="0" err="1"/>
              <a:t>train</a:t>
            </a:r>
            <a:r>
              <a:rPr lang="it-IT" dirty="0"/>
              <a:t> de </a:t>
            </a:r>
            <a:r>
              <a:rPr lang="it-IT" dirty="0" err="1"/>
              <a:t>tondre</a:t>
            </a:r>
            <a:r>
              <a:rPr lang="it-IT" dirty="0"/>
              <a:t> le </a:t>
            </a:r>
            <a:r>
              <a:rPr lang="it-IT" dirty="0" err="1"/>
              <a:t>gazon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Le </a:t>
            </a:r>
            <a:r>
              <a:rPr lang="it-IT" dirty="0" err="1"/>
              <a:t>voisin</a:t>
            </a:r>
            <a:r>
              <a:rPr lang="it-IT" dirty="0"/>
              <a:t> : </a:t>
            </a:r>
            <a:r>
              <a:rPr lang="it-IT" dirty="0" err="1"/>
              <a:t>connu</a:t>
            </a:r>
            <a:r>
              <a:rPr lang="it-IT" dirty="0"/>
              <a:t> (</a:t>
            </a:r>
            <a:r>
              <a:rPr lang="it-IT" dirty="0" err="1"/>
              <a:t>thème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Est en </a:t>
            </a:r>
            <a:r>
              <a:rPr lang="it-IT" dirty="0" err="1"/>
              <a:t>train</a:t>
            </a:r>
            <a:r>
              <a:rPr lang="it-IT" dirty="0"/>
              <a:t> de </a:t>
            </a:r>
            <a:r>
              <a:rPr lang="it-IT" dirty="0" err="1"/>
              <a:t>tondre</a:t>
            </a:r>
            <a:r>
              <a:rPr lang="it-IT" dirty="0"/>
              <a:t> le </a:t>
            </a:r>
            <a:r>
              <a:rPr lang="it-IT" dirty="0" err="1"/>
              <a:t>gazon</a:t>
            </a:r>
            <a:r>
              <a:rPr lang="it-IT" dirty="0"/>
              <a:t> : information (</a:t>
            </a:r>
            <a:r>
              <a:rPr lang="it-IT" dirty="0" err="1"/>
              <a:t>propos</a:t>
            </a:r>
            <a:r>
              <a:rPr lang="it-IT" dirty="0"/>
              <a:t>)</a:t>
            </a:r>
          </a:p>
          <a:p>
            <a:pPr lvl="1"/>
            <a:endParaRPr lang="it-IT" dirty="0"/>
          </a:p>
          <a:p>
            <a:r>
              <a:rPr lang="it-IT" dirty="0" err="1"/>
              <a:t>Thème</a:t>
            </a:r>
            <a:r>
              <a:rPr lang="it-IT" dirty="0"/>
              <a:t> : ce dont on </a:t>
            </a:r>
            <a:r>
              <a:rPr lang="it-IT" dirty="0" err="1"/>
              <a:t>parle</a:t>
            </a:r>
            <a:r>
              <a:rPr lang="it-IT" dirty="0"/>
              <a:t>, </a:t>
            </a:r>
            <a:r>
              <a:rPr lang="it-IT" dirty="0" err="1"/>
              <a:t>point</a:t>
            </a:r>
            <a:r>
              <a:rPr lang="it-IT" dirty="0"/>
              <a:t> de </a:t>
            </a:r>
            <a:r>
              <a:rPr lang="it-IT" dirty="0" err="1"/>
              <a:t>départ</a:t>
            </a:r>
            <a:r>
              <a:rPr lang="it-IT" dirty="0"/>
              <a:t> de l’</a:t>
            </a:r>
            <a:r>
              <a:rPr lang="it-IT" dirty="0" err="1"/>
              <a:t>énoncé</a:t>
            </a:r>
            <a:endParaRPr lang="it-IT" dirty="0"/>
          </a:p>
          <a:p>
            <a:r>
              <a:rPr lang="it-IT" dirty="0" err="1"/>
              <a:t>Propos</a:t>
            </a:r>
            <a:r>
              <a:rPr lang="it-IT" dirty="0"/>
              <a:t> :  ce </a:t>
            </a:r>
            <a:r>
              <a:rPr lang="it-IT" dirty="0" err="1"/>
              <a:t>qu’on</a:t>
            </a:r>
            <a:r>
              <a:rPr lang="it-IT" dirty="0"/>
              <a:t> </a:t>
            </a:r>
            <a:r>
              <a:rPr lang="it-IT" dirty="0" err="1"/>
              <a:t>dit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thème</a:t>
            </a:r>
            <a:r>
              <a:rPr lang="it-IT" dirty="0"/>
              <a:t>, information nouvelle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(</a:t>
            </a:r>
            <a:r>
              <a:rPr lang="it-IT" dirty="0" err="1"/>
              <a:t>thème</a:t>
            </a:r>
            <a:r>
              <a:rPr lang="it-IT" dirty="0"/>
              <a:t>/</a:t>
            </a:r>
            <a:r>
              <a:rPr lang="it-IT" dirty="0" err="1"/>
              <a:t>rhème</a:t>
            </a:r>
            <a:r>
              <a:rPr lang="it-IT" dirty="0"/>
              <a:t>; </a:t>
            </a:r>
            <a:r>
              <a:rPr lang="it-IT" dirty="0" err="1"/>
              <a:t>topique</a:t>
            </a:r>
            <a:r>
              <a:rPr lang="it-IT" dirty="0"/>
              <a:t>/</a:t>
            </a:r>
            <a:r>
              <a:rPr lang="it-IT" dirty="0" err="1"/>
              <a:t>commentaire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36953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err="1"/>
              <a:t>thématisation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En </a:t>
            </a:r>
            <a:r>
              <a:rPr lang="it-IT" dirty="0" err="1"/>
              <a:t>français</a:t>
            </a:r>
            <a:r>
              <a:rPr lang="it-IT" dirty="0"/>
              <a:t> (=/ </a:t>
            </a:r>
            <a:r>
              <a:rPr lang="it-IT" dirty="0" err="1"/>
              <a:t>allemand</a:t>
            </a:r>
            <a:r>
              <a:rPr lang="it-IT" dirty="0"/>
              <a:t>) le </a:t>
            </a:r>
            <a:r>
              <a:rPr lang="it-IT" dirty="0" err="1"/>
              <a:t>thème</a:t>
            </a:r>
            <a:r>
              <a:rPr lang="it-IT" dirty="0"/>
              <a:t> </a:t>
            </a:r>
            <a:r>
              <a:rPr lang="it-IT" dirty="0" err="1"/>
              <a:t>au</a:t>
            </a:r>
            <a:r>
              <a:rPr lang="it-IT" dirty="0"/>
              <a:t> </a:t>
            </a:r>
            <a:r>
              <a:rPr lang="it-IT" dirty="0" err="1"/>
              <a:t>début</a:t>
            </a:r>
            <a:r>
              <a:rPr lang="it-IT" dirty="0"/>
              <a:t> de la </a:t>
            </a:r>
            <a:r>
              <a:rPr lang="it-IT" dirty="0" err="1"/>
              <a:t>phrase</a:t>
            </a:r>
            <a:r>
              <a:rPr lang="it-IT" dirty="0"/>
              <a:t>/ </a:t>
            </a:r>
            <a:r>
              <a:rPr lang="it-IT" dirty="0" err="1"/>
              <a:t>propos</a:t>
            </a:r>
            <a:r>
              <a:rPr lang="it-IT" dirty="0"/>
              <a:t> à la fin </a:t>
            </a:r>
          </a:p>
          <a:p>
            <a:r>
              <a:rPr lang="it-IT" dirty="0" err="1"/>
              <a:t>Souvent</a:t>
            </a:r>
            <a:r>
              <a:rPr lang="it-IT" dirty="0"/>
              <a:t> : </a:t>
            </a:r>
            <a:r>
              <a:rPr lang="it-IT" dirty="0" err="1"/>
              <a:t>thème</a:t>
            </a:r>
            <a:r>
              <a:rPr lang="it-IT" dirty="0"/>
              <a:t> = </a:t>
            </a:r>
            <a:r>
              <a:rPr lang="it-IT" dirty="0" err="1"/>
              <a:t>Gnsujet</a:t>
            </a:r>
            <a:r>
              <a:rPr lang="it-IT" dirty="0"/>
              <a:t>; </a:t>
            </a:r>
            <a:r>
              <a:rPr lang="it-IT" dirty="0" err="1"/>
              <a:t>propos</a:t>
            </a:r>
            <a:r>
              <a:rPr lang="it-IT" dirty="0"/>
              <a:t>= GV</a:t>
            </a:r>
          </a:p>
          <a:p>
            <a:endParaRPr lang="it-IT" dirty="0"/>
          </a:p>
          <a:p>
            <a:r>
              <a:rPr lang="it-IT" dirty="0"/>
              <a:t>Mais :</a:t>
            </a:r>
          </a:p>
          <a:p>
            <a:pPr lvl="1"/>
            <a:r>
              <a:rPr lang="it-IT" dirty="0"/>
              <a:t>1) </a:t>
            </a:r>
            <a:r>
              <a:rPr lang="it-IT" b="1" dirty="0" err="1"/>
              <a:t>Demain</a:t>
            </a:r>
            <a:r>
              <a:rPr lang="it-IT" b="1" dirty="0"/>
              <a:t>,</a:t>
            </a:r>
            <a:r>
              <a:rPr lang="it-IT" dirty="0"/>
              <a:t> je </a:t>
            </a:r>
            <a:r>
              <a:rPr lang="it-IT" dirty="0" err="1"/>
              <a:t>vais</a:t>
            </a:r>
            <a:r>
              <a:rPr lang="it-IT" dirty="0"/>
              <a:t> à la </a:t>
            </a:r>
            <a:r>
              <a:rPr lang="it-IT" dirty="0" err="1"/>
              <a:t>fac</a:t>
            </a:r>
            <a:r>
              <a:rPr lang="it-IT" dirty="0"/>
              <a:t>. (? </a:t>
            </a:r>
            <a:r>
              <a:rPr lang="it-IT" dirty="0" err="1"/>
              <a:t>Qu’est</a:t>
            </a:r>
            <a:r>
              <a:rPr lang="it-IT" dirty="0"/>
              <a:t>-ce </a:t>
            </a:r>
            <a:r>
              <a:rPr lang="it-IT" dirty="0" err="1"/>
              <a:t>que</a:t>
            </a:r>
            <a:r>
              <a:rPr lang="it-IT" dirty="0"/>
              <a:t> tu </a:t>
            </a:r>
            <a:r>
              <a:rPr lang="it-IT" dirty="0" err="1"/>
              <a:t>fais</a:t>
            </a:r>
            <a:r>
              <a:rPr lang="it-IT" dirty="0"/>
              <a:t> </a:t>
            </a:r>
            <a:r>
              <a:rPr lang="it-IT" dirty="0" err="1"/>
              <a:t>demain</a:t>
            </a:r>
            <a:r>
              <a:rPr lang="it-IT" dirty="0"/>
              <a:t>?)</a:t>
            </a:r>
          </a:p>
          <a:p>
            <a:pPr lvl="1"/>
            <a:r>
              <a:rPr lang="it-IT" dirty="0"/>
              <a:t>2) </a:t>
            </a:r>
            <a:r>
              <a:rPr lang="it-IT" b="1" dirty="0"/>
              <a:t>Je </a:t>
            </a:r>
            <a:r>
              <a:rPr lang="it-IT" b="1" dirty="0" err="1"/>
              <a:t>vais</a:t>
            </a:r>
            <a:r>
              <a:rPr lang="it-IT" b="1" dirty="0"/>
              <a:t> à la </a:t>
            </a:r>
            <a:r>
              <a:rPr lang="it-IT" b="1" dirty="0" err="1"/>
              <a:t>fac</a:t>
            </a:r>
            <a:r>
              <a:rPr lang="it-IT" b="1" dirty="0"/>
              <a:t> </a:t>
            </a:r>
            <a:r>
              <a:rPr lang="it-IT" dirty="0" err="1"/>
              <a:t>demain</a:t>
            </a:r>
            <a:r>
              <a:rPr lang="it-IT" dirty="0"/>
              <a:t>. (? </a:t>
            </a:r>
            <a:r>
              <a:rPr lang="it-IT" dirty="0" err="1"/>
              <a:t>Quand</a:t>
            </a:r>
            <a:r>
              <a:rPr lang="it-IT" dirty="0"/>
              <a:t> est-ce </a:t>
            </a:r>
            <a:r>
              <a:rPr lang="it-IT" dirty="0" err="1"/>
              <a:t>que</a:t>
            </a:r>
            <a:r>
              <a:rPr lang="it-IT" dirty="0"/>
              <a:t> tu </a:t>
            </a:r>
            <a:r>
              <a:rPr lang="it-IT" dirty="0" err="1"/>
              <a:t>vas</a:t>
            </a:r>
            <a:r>
              <a:rPr lang="it-IT" dirty="0"/>
              <a:t> à la </a:t>
            </a:r>
            <a:r>
              <a:rPr lang="it-IT" dirty="0" err="1"/>
              <a:t>fac</a:t>
            </a:r>
            <a:r>
              <a:rPr lang="it-IT" dirty="0"/>
              <a:t>?)</a:t>
            </a:r>
          </a:p>
          <a:p>
            <a:pPr marL="0" indent="0">
              <a:buNone/>
            </a:pPr>
            <a:r>
              <a:rPr lang="it-IT" dirty="0"/>
              <a:t>1: </a:t>
            </a:r>
            <a:r>
              <a:rPr lang="it-IT" dirty="0" err="1"/>
              <a:t>thème</a:t>
            </a:r>
            <a:r>
              <a:rPr lang="it-IT" dirty="0"/>
              <a:t> = </a:t>
            </a:r>
            <a:r>
              <a:rPr lang="it-IT" dirty="0" err="1"/>
              <a:t>demain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2: </a:t>
            </a:r>
            <a:r>
              <a:rPr lang="it-IT" dirty="0" err="1"/>
              <a:t>thème</a:t>
            </a:r>
            <a:r>
              <a:rPr lang="it-IT" dirty="0"/>
              <a:t> = je </a:t>
            </a:r>
            <a:r>
              <a:rPr lang="it-IT" dirty="0" err="1"/>
              <a:t>vais</a:t>
            </a:r>
            <a:r>
              <a:rPr lang="it-IT" dirty="0"/>
              <a:t> à la </a:t>
            </a:r>
            <a:r>
              <a:rPr lang="it-IT" dirty="0" err="1"/>
              <a:t>fac</a:t>
            </a:r>
            <a:endParaRPr lang="it-IT" dirty="0"/>
          </a:p>
          <a:p>
            <a:pPr>
              <a:buFont typeface="Wingdings" charset="0"/>
              <a:buChar char="Ø"/>
            </a:pPr>
            <a:r>
              <a:rPr lang="it-IT" dirty="0"/>
              <a:t>En 1 : une </a:t>
            </a:r>
            <a:r>
              <a:rPr lang="it-IT" dirty="0" err="1"/>
              <a:t>thématisation</a:t>
            </a:r>
            <a:r>
              <a:rPr lang="it-IT" dirty="0"/>
              <a:t>, </a:t>
            </a:r>
            <a:r>
              <a:rPr lang="it-IT" dirty="0" err="1"/>
              <a:t>focalisation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le </a:t>
            </a:r>
            <a:r>
              <a:rPr lang="it-IT" dirty="0" err="1"/>
              <a:t>thème</a:t>
            </a:r>
            <a:endParaRPr lang="it-IT" dirty="0"/>
          </a:p>
          <a:p>
            <a:pPr>
              <a:buFont typeface="Wingdings" charset="0"/>
              <a:buChar char="Ø"/>
            </a:pPr>
            <a:r>
              <a:rPr lang="it-IT" dirty="0"/>
              <a:t>&gt; L’</a:t>
            </a:r>
            <a:r>
              <a:rPr lang="it-IT" dirty="0" err="1"/>
              <a:t>emphase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mise en </a:t>
            </a:r>
            <a:r>
              <a:rPr lang="it-IT" dirty="0" err="1"/>
              <a:t>relief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6743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err="1"/>
              <a:t>dislocation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Très</a:t>
            </a:r>
            <a:r>
              <a:rPr lang="it-IT" dirty="0"/>
              <a:t> </a:t>
            </a:r>
            <a:r>
              <a:rPr lang="it-IT" dirty="0" err="1"/>
              <a:t>fréquente</a:t>
            </a:r>
            <a:r>
              <a:rPr lang="it-IT" dirty="0"/>
              <a:t> à l’</a:t>
            </a:r>
            <a:r>
              <a:rPr lang="it-IT" dirty="0" err="1"/>
              <a:t>oral</a:t>
            </a:r>
            <a:endParaRPr lang="it-IT" dirty="0"/>
          </a:p>
          <a:p>
            <a:endParaRPr lang="it-IT" dirty="0"/>
          </a:p>
          <a:p>
            <a:r>
              <a:rPr lang="it-IT" dirty="0" err="1"/>
              <a:t>Dislocation</a:t>
            </a:r>
            <a:r>
              <a:rPr lang="it-IT" dirty="0"/>
              <a:t> à gauche : en </a:t>
            </a:r>
            <a:r>
              <a:rPr lang="it-IT" dirty="0" err="1"/>
              <a:t>tête</a:t>
            </a:r>
            <a:r>
              <a:rPr lang="it-IT" dirty="0"/>
              <a:t> de </a:t>
            </a:r>
            <a:r>
              <a:rPr lang="it-IT" dirty="0" err="1"/>
              <a:t>phrase</a:t>
            </a:r>
            <a:endParaRPr lang="it-IT" dirty="0"/>
          </a:p>
          <a:p>
            <a:r>
              <a:rPr lang="it-IT" dirty="0" err="1"/>
              <a:t>Dislocation</a:t>
            </a:r>
            <a:r>
              <a:rPr lang="it-IT" dirty="0"/>
              <a:t> à </a:t>
            </a:r>
            <a:r>
              <a:rPr lang="it-IT" dirty="0" err="1"/>
              <a:t>droite</a:t>
            </a:r>
            <a:r>
              <a:rPr lang="it-IT" dirty="0"/>
              <a:t>: en fin de </a:t>
            </a:r>
            <a:r>
              <a:rPr lang="it-IT" dirty="0" err="1"/>
              <a:t>phrase</a:t>
            </a:r>
            <a:endParaRPr lang="it-IT" dirty="0"/>
          </a:p>
          <a:p>
            <a:pPr lvl="1"/>
            <a:r>
              <a:rPr lang="it-IT" dirty="0" err="1"/>
              <a:t>Ces</a:t>
            </a:r>
            <a:r>
              <a:rPr lang="it-IT" dirty="0"/>
              <a:t> </a:t>
            </a:r>
            <a:r>
              <a:rPr lang="it-IT" dirty="0" err="1"/>
              <a:t>montagnes</a:t>
            </a:r>
            <a:r>
              <a:rPr lang="it-IT" dirty="0"/>
              <a:t>, je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trouve</a:t>
            </a:r>
            <a:r>
              <a:rPr lang="it-IT" dirty="0"/>
              <a:t> </a:t>
            </a:r>
            <a:r>
              <a:rPr lang="it-IT" dirty="0" err="1"/>
              <a:t>magnifiques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Je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trouve</a:t>
            </a:r>
            <a:r>
              <a:rPr lang="it-IT" dirty="0"/>
              <a:t> </a:t>
            </a:r>
            <a:r>
              <a:rPr lang="it-IT" dirty="0" err="1"/>
              <a:t>magnifiques</a:t>
            </a:r>
            <a:r>
              <a:rPr lang="it-IT" dirty="0"/>
              <a:t>, </a:t>
            </a:r>
            <a:r>
              <a:rPr lang="it-IT" dirty="0" err="1"/>
              <a:t>ces</a:t>
            </a:r>
            <a:r>
              <a:rPr lang="it-IT" dirty="0"/>
              <a:t> </a:t>
            </a:r>
            <a:r>
              <a:rPr lang="it-IT" dirty="0" err="1"/>
              <a:t>montagnes</a:t>
            </a:r>
            <a:r>
              <a:rPr lang="it-IT" dirty="0"/>
              <a:t>.</a:t>
            </a:r>
          </a:p>
          <a:p>
            <a:pPr lvl="1"/>
            <a:endParaRPr lang="it-IT" dirty="0"/>
          </a:p>
          <a:p>
            <a:r>
              <a:rPr lang="it-IT" dirty="0"/>
              <a:t>L’ </a:t>
            </a:r>
            <a:r>
              <a:rPr lang="it-IT" dirty="0" err="1"/>
              <a:t>élément</a:t>
            </a:r>
            <a:r>
              <a:rPr lang="it-IT" dirty="0"/>
              <a:t> </a:t>
            </a:r>
            <a:r>
              <a:rPr lang="it-IT" dirty="0" err="1"/>
              <a:t>disloqué</a:t>
            </a:r>
            <a:r>
              <a:rPr lang="it-IT" dirty="0"/>
              <a:t> est </a:t>
            </a:r>
            <a:r>
              <a:rPr lang="it-IT" dirty="0" err="1"/>
              <a:t>annoncé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</a:t>
            </a:r>
            <a:r>
              <a:rPr lang="it-IT" dirty="0" err="1"/>
              <a:t>repris</a:t>
            </a:r>
            <a:r>
              <a:rPr lang="it-IT" dirty="0"/>
              <a:t> par un </a:t>
            </a:r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personnel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un </a:t>
            </a:r>
            <a:r>
              <a:rPr lang="it-IT" dirty="0" err="1"/>
              <a:t>démonstratif</a:t>
            </a:r>
            <a:r>
              <a:rPr lang="it-IT" dirty="0"/>
              <a:t>.</a:t>
            </a:r>
          </a:p>
          <a:p>
            <a:endParaRPr lang="it-IT" dirty="0"/>
          </a:p>
          <a:p>
            <a:r>
              <a:rPr lang="it-IT" dirty="0"/>
              <a:t>&gt; </a:t>
            </a:r>
            <a:r>
              <a:rPr lang="it-IT" dirty="0" err="1"/>
              <a:t>dislocation</a:t>
            </a:r>
            <a:r>
              <a:rPr lang="it-IT" dirty="0"/>
              <a:t> à gauche : </a:t>
            </a:r>
            <a:r>
              <a:rPr lang="it-IT" dirty="0" err="1"/>
              <a:t>thématisation</a:t>
            </a:r>
            <a:endParaRPr lang="it-IT" dirty="0"/>
          </a:p>
          <a:p>
            <a:r>
              <a:rPr lang="it-IT" dirty="0"/>
              <a:t>&gt; </a:t>
            </a:r>
            <a:r>
              <a:rPr lang="it-IT" dirty="0" err="1"/>
              <a:t>dislocation</a:t>
            </a:r>
            <a:r>
              <a:rPr lang="it-IT" dirty="0"/>
              <a:t> à </a:t>
            </a:r>
            <a:r>
              <a:rPr lang="it-IT" dirty="0" err="1"/>
              <a:t>droite</a:t>
            </a:r>
            <a:r>
              <a:rPr lang="it-IT" dirty="0"/>
              <a:t> : </a:t>
            </a:r>
            <a:r>
              <a:rPr lang="it-IT" dirty="0" err="1"/>
              <a:t>focalisation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1507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Dislocation</a:t>
            </a:r>
            <a:r>
              <a:rPr lang="it-IT" dirty="0"/>
              <a:t> d’un GN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0454" y="1422747"/>
            <a:ext cx="8416346" cy="5161873"/>
          </a:xfrm>
        </p:spPr>
        <p:txBody>
          <a:bodyPr>
            <a:normAutofit fontScale="70000" lnSpcReduction="20000"/>
          </a:bodyPr>
          <a:lstStyle/>
          <a:p>
            <a:r>
              <a:rPr lang="it-IT" dirty="0"/>
              <a:t>La </a:t>
            </a:r>
            <a:r>
              <a:rPr lang="it-IT" dirty="0" err="1"/>
              <a:t>dislocation</a:t>
            </a:r>
            <a:r>
              <a:rPr lang="it-IT" dirty="0"/>
              <a:t> </a:t>
            </a:r>
            <a:r>
              <a:rPr lang="it-IT" dirty="0" err="1"/>
              <a:t>peut</a:t>
            </a:r>
            <a:r>
              <a:rPr lang="it-IT" dirty="0"/>
              <a:t> </a:t>
            </a:r>
            <a:r>
              <a:rPr lang="it-IT" dirty="0" err="1"/>
              <a:t>porter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</a:t>
            </a:r>
            <a:r>
              <a:rPr lang="it-IT" dirty="0" err="1"/>
              <a:t>différents</a:t>
            </a:r>
            <a:r>
              <a:rPr lang="it-IT" dirty="0"/>
              <a:t> </a:t>
            </a:r>
            <a:r>
              <a:rPr lang="it-IT" dirty="0" err="1"/>
              <a:t>constituants</a:t>
            </a:r>
            <a:r>
              <a:rPr lang="it-IT" dirty="0"/>
              <a:t> </a:t>
            </a:r>
          </a:p>
          <a:p>
            <a:r>
              <a:rPr lang="it-IT" dirty="0" err="1"/>
              <a:t>Mes</a:t>
            </a:r>
            <a:r>
              <a:rPr lang="it-IT" dirty="0"/>
              <a:t> </a:t>
            </a:r>
            <a:r>
              <a:rPr lang="it-IT" dirty="0" err="1"/>
              <a:t>parents</a:t>
            </a:r>
            <a:r>
              <a:rPr lang="it-IT" dirty="0"/>
              <a:t> 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vendu</a:t>
            </a:r>
            <a:r>
              <a:rPr lang="it-IT" dirty="0"/>
              <a:t> </a:t>
            </a:r>
            <a:r>
              <a:rPr lang="it-IT" dirty="0" err="1"/>
              <a:t>leur</a:t>
            </a:r>
            <a:r>
              <a:rPr lang="it-IT" dirty="0"/>
              <a:t> maison.</a:t>
            </a:r>
          </a:p>
          <a:p>
            <a:pPr lvl="1"/>
            <a:r>
              <a:rPr lang="it-IT" dirty="0" err="1"/>
              <a:t>Mes</a:t>
            </a:r>
            <a:r>
              <a:rPr lang="it-IT" dirty="0"/>
              <a:t> </a:t>
            </a:r>
            <a:r>
              <a:rPr lang="it-IT" dirty="0" err="1"/>
              <a:t>parents</a:t>
            </a:r>
            <a:r>
              <a:rPr lang="it-IT" dirty="0"/>
              <a:t>, </a:t>
            </a:r>
            <a:r>
              <a:rPr lang="it-IT" dirty="0" err="1"/>
              <a:t>ils</a:t>
            </a:r>
            <a:r>
              <a:rPr lang="it-IT" dirty="0"/>
              <a:t> 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vendu</a:t>
            </a:r>
            <a:r>
              <a:rPr lang="it-IT" dirty="0"/>
              <a:t> </a:t>
            </a:r>
            <a:r>
              <a:rPr lang="it-IT" dirty="0" err="1"/>
              <a:t>leur</a:t>
            </a:r>
            <a:r>
              <a:rPr lang="it-IT" dirty="0"/>
              <a:t> maison (</a:t>
            </a:r>
            <a:r>
              <a:rPr lang="it-IT" dirty="0" err="1"/>
              <a:t>sujet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Leur</a:t>
            </a:r>
            <a:r>
              <a:rPr lang="it-IT" dirty="0"/>
              <a:t> maison, </a:t>
            </a:r>
            <a:r>
              <a:rPr lang="it-IT" dirty="0" err="1"/>
              <a:t>mes</a:t>
            </a:r>
            <a:r>
              <a:rPr lang="it-IT" dirty="0"/>
              <a:t> </a:t>
            </a:r>
            <a:r>
              <a:rPr lang="it-IT" dirty="0" err="1"/>
              <a:t>parents</a:t>
            </a:r>
            <a:r>
              <a:rPr lang="it-IT" dirty="0"/>
              <a:t> l’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vendue</a:t>
            </a:r>
            <a:r>
              <a:rPr lang="it-IT" dirty="0"/>
              <a:t> (</a:t>
            </a:r>
            <a:r>
              <a:rPr lang="it-IT" dirty="0" err="1"/>
              <a:t>complément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Mes</a:t>
            </a:r>
            <a:r>
              <a:rPr lang="it-IT" dirty="0"/>
              <a:t> </a:t>
            </a:r>
            <a:r>
              <a:rPr lang="it-IT" dirty="0" err="1"/>
              <a:t>parents</a:t>
            </a:r>
            <a:r>
              <a:rPr lang="it-IT" dirty="0"/>
              <a:t>, </a:t>
            </a:r>
            <a:r>
              <a:rPr lang="it-IT" dirty="0" err="1"/>
              <a:t>leur</a:t>
            </a:r>
            <a:r>
              <a:rPr lang="it-IT" dirty="0"/>
              <a:t> maison, </a:t>
            </a:r>
            <a:r>
              <a:rPr lang="it-IT" dirty="0" err="1"/>
              <a:t>ils</a:t>
            </a:r>
            <a:r>
              <a:rPr lang="it-IT" dirty="0"/>
              <a:t> l’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vendue</a:t>
            </a:r>
            <a:r>
              <a:rPr lang="it-IT" dirty="0"/>
              <a:t>. (suite de </a:t>
            </a:r>
            <a:r>
              <a:rPr lang="it-IT" dirty="0" err="1"/>
              <a:t>dislocations</a:t>
            </a:r>
            <a:r>
              <a:rPr lang="it-IT" dirty="0"/>
              <a:t>)</a:t>
            </a:r>
          </a:p>
          <a:p>
            <a:pPr lvl="1"/>
            <a:endParaRPr lang="it-IT" dirty="0"/>
          </a:p>
          <a:p>
            <a:r>
              <a:rPr lang="it-IT" dirty="0"/>
              <a:t>L’</a:t>
            </a:r>
            <a:r>
              <a:rPr lang="it-IT" dirty="0" err="1"/>
              <a:t>écolier</a:t>
            </a:r>
            <a:r>
              <a:rPr lang="it-IT" dirty="0"/>
              <a:t> </a:t>
            </a:r>
            <a:r>
              <a:rPr lang="it-IT" dirty="0" err="1"/>
              <a:t>rêve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vacances</a:t>
            </a:r>
            <a:endParaRPr lang="it-IT" dirty="0"/>
          </a:p>
          <a:p>
            <a:pPr lvl="1"/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vacances</a:t>
            </a:r>
            <a:r>
              <a:rPr lang="it-IT" dirty="0"/>
              <a:t>, l’</a:t>
            </a:r>
            <a:r>
              <a:rPr lang="it-IT" dirty="0" err="1"/>
              <a:t>écolier</a:t>
            </a:r>
            <a:r>
              <a:rPr lang="it-IT" dirty="0"/>
              <a:t> </a:t>
            </a:r>
            <a:r>
              <a:rPr lang="it-IT" b="1" dirty="0"/>
              <a:t>en</a:t>
            </a:r>
            <a:r>
              <a:rPr lang="it-IT" dirty="0"/>
              <a:t> </a:t>
            </a:r>
            <a:r>
              <a:rPr lang="it-IT" dirty="0" err="1"/>
              <a:t>rêve</a:t>
            </a:r>
            <a:r>
              <a:rPr lang="it-IT" dirty="0"/>
              <a:t> (coi)</a:t>
            </a:r>
          </a:p>
          <a:p>
            <a:pPr lvl="1"/>
            <a:r>
              <a:rPr lang="it-IT" dirty="0"/>
              <a:t>L’</a:t>
            </a:r>
            <a:r>
              <a:rPr lang="it-IT" dirty="0" err="1"/>
              <a:t>écolier</a:t>
            </a:r>
            <a:r>
              <a:rPr lang="it-IT" dirty="0"/>
              <a:t> </a:t>
            </a:r>
            <a:r>
              <a:rPr lang="it-IT" b="1" dirty="0"/>
              <a:t>en</a:t>
            </a:r>
            <a:r>
              <a:rPr lang="it-IT" dirty="0"/>
              <a:t> </a:t>
            </a:r>
            <a:r>
              <a:rPr lang="it-IT" dirty="0" err="1"/>
              <a:t>rêve</a:t>
            </a:r>
            <a:r>
              <a:rPr lang="it-IT" dirty="0"/>
              <a:t>,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vacances</a:t>
            </a:r>
            <a:endParaRPr lang="it-IT" dirty="0"/>
          </a:p>
          <a:p>
            <a:pPr lvl="1"/>
            <a:r>
              <a:rPr lang="it-IT" dirty="0"/>
              <a:t>Il en </a:t>
            </a:r>
            <a:r>
              <a:rPr lang="it-IT" dirty="0" err="1"/>
              <a:t>rêve</a:t>
            </a:r>
            <a:r>
              <a:rPr lang="it-IT" dirty="0"/>
              <a:t>, l’</a:t>
            </a:r>
            <a:r>
              <a:rPr lang="it-IT" dirty="0" err="1"/>
              <a:t>écolier</a:t>
            </a:r>
            <a:r>
              <a:rPr lang="it-IT" dirty="0"/>
              <a:t>, de </a:t>
            </a:r>
            <a:r>
              <a:rPr lang="it-IT" dirty="0" err="1"/>
              <a:t>ses</a:t>
            </a:r>
            <a:r>
              <a:rPr lang="it-IT" dirty="0"/>
              <a:t> </a:t>
            </a:r>
            <a:r>
              <a:rPr lang="it-IT" dirty="0" err="1"/>
              <a:t>vacances</a:t>
            </a:r>
            <a:r>
              <a:rPr lang="it-IT" dirty="0"/>
              <a:t> (suite de </a:t>
            </a:r>
            <a:r>
              <a:rPr lang="it-IT" dirty="0" err="1"/>
              <a:t>dislocations</a:t>
            </a:r>
            <a:r>
              <a:rPr lang="it-IT" dirty="0"/>
              <a:t>)</a:t>
            </a:r>
          </a:p>
          <a:p>
            <a:pPr lvl="1"/>
            <a:endParaRPr lang="it-IT" dirty="0"/>
          </a:p>
          <a:p>
            <a:r>
              <a:rPr lang="it-IT" dirty="0"/>
              <a:t>Il </a:t>
            </a:r>
            <a:r>
              <a:rPr lang="it-IT" dirty="0" err="1"/>
              <a:t>parle</a:t>
            </a:r>
            <a:r>
              <a:rPr lang="it-IT" dirty="0"/>
              <a:t> tout le </a:t>
            </a:r>
            <a:r>
              <a:rPr lang="it-IT" dirty="0" err="1"/>
              <a:t>temps</a:t>
            </a:r>
            <a:r>
              <a:rPr lang="it-IT" dirty="0"/>
              <a:t> de son </a:t>
            </a:r>
            <a:r>
              <a:rPr lang="it-IT" dirty="0" err="1"/>
              <a:t>voyage</a:t>
            </a:r>
            <a:endParaRPr lang="it-IT" dirty="0"/>
          </a:p>
          <a:p>
            <a:pPr lvl="1"/>
            <a:r>
              <a:rPr lang="it-IT" dirty="0"/>
              <a:t>(De) Son </a:t>
            </a:r>
            <a:r>
              <a:rPr lang="it-IT" dirty="0" err="1"/>
              <a:t>voyage</a:t>
            </a:r>
            <a:r>
              <a:rPr lang="it-IT" dirty="0"/>
              <a:t>, il en </a:t>
            </a:r>
            <a:r>
              <a:rPr lang="it-IT" dirty="0" err="1"/>
              <a:t>parle</a:t>
            </a:r>
            <a:r>
              <a:rPr lang="it-IT" dirty="0"/>
              <a:t> tout le </a:t>
            </a:r>
            <a:r>
              <a:rPr lang="it-IT" dirty="0" err="1"/>
              <a:t>temps</a:t>
            </a:r>
            <a:r>
              <a:rPr lang="it-IT" dirty="0"/>
              <a:t>/ </a:t>
            </a:r>
          </a:p>
          <a:p>
            <a:pPr lvl="1"/>
            <a:r>
              <a:rPr lang="it-IT" dirty="0"/>
              <a:t>Il en </a:t>
            </a:r>
            <a:r>
              <a:rPr lang="it-IT" dirty="0" err="1"/>
              <a:t>parle</a:t>
            </a:r>
            <a:r>
              <a:rPr lang="it-IT" dirty="0"/>
              <a:t> tout le </a:t>
            </a:r>
            <a:r>
              <a:rPr lang="it-IT" dirty="0" err="1"/>
              <a:t>temps</a:t>
            </a:r>
            <a:r>
              <a:rPr lang="it-IT" dirty="0"/>
              <a:t>, de son </a:t>
            </a:r>
            <a:r>
              <a:rPr lang="it-IT" dirty="0" err="1"/>
              <a:t>voyage</a:t>
            </a:r>
            <a:endParaRPr lang="it-IT" dirty="0"/>
          </a:p>
          <a:p>
            <a:r>
              <a:rPr lang="it-IT" dirty="0"/>
              <a:t>&gt;Si le COI est </a:t>
            </a:r>
            <a:r>
              <a:rPr lang="it-IT" dirty="0" err="1"/>
              <a:t>disloqué</a:t>
            </a:r>
            <a:r>
              <a:rPr lang="it-IT" dirty="0"/>
              <a:t> à gauche, la </a:t>
            </a:r>
            <a:r>
              <a:rPr lang="it-IT" dirty="0" err="1"/>
              <a:t>préposition</a:t>
            </a:r>
            <a:r>
              <a:rPr lang="it-IT" dirty="0"/>
              <a:t> </a:t>
            </a:r>
            <a:r>
              <a:rPr lang="it-IT" dirty="0" err="1"/>
              <a:t>peut-être</a:t>
            </a:r>
            <a:r>
              <a:rPr lang="it-IT" dirty="0"/>
              <a:t> ommise.</a:t>
            </a:r>
          </a:p>
          <a:p>
            <a:endParaRPr lang="it-IT" dirty="0"/>
          </a:p>
          <a:p>
            <a:r>
              <a:rPr lang="it-IT" dirty="0" err="1"/>
              <a:t>Dislocation</a:t>
            </a:r>
            <a:r>
              <a:rPr lang="it-IT" dirty="0"/>
              <a:t> </a:t>
            </a:r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personnel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Moi</a:t>
            </a:r>
            <a:r>
              <a:rPr lang="it-IT" dirty="0"/>
              <a:t>, je ne </a:t>
            </a:r>
            <a:r>
              <a:rPr lang="it-IT" dirty="0" err="1"/>
              <a:t>suis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dupe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Toi</a:t>
            </a:r>
            <a:r>
              <a:rPr lang="it-IT" dirty="0"/>
              <a:t>, tu </a:t>
            </a:r>
            <a:r>
              <a:rPr lang="it-IT" dirty="0" err="1"/>
              <a:t>parles</a:t>
            </a:r>
            <a:r>
              <a:rPr lang="it-IT" dirty="0"/>
              <a:t> </a:t>
            </a:r>
            <a:r>
              <a:rPr lang="it-IT" dirty="0" err="1"/>
              <a:t>trop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Nous</a:t>
            </a:r>
            <a:r>
              <a:rPr lang="it-IT" dirty="0"/>
              <a:t>, on est en retard.</a:t>
            </a:r>
          </a:p>
        </p:txBody>
      </p:sp>
    </p:spTree>
    <p:extLst>
      <p:ext uri="{BB962C8B-B14F-4D97-AF65-F5344CB8AC3E}">
        <p14:creationId xmlns:p14="http://schemas.microsoft.com/office/powerpoint/2010/main" val="2444361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Dislocation</a:t>
            </a:r>
            <a:r>
              <a:rPr lang="it-IT" dirty="0"/>
              <a:t> à </a:t>
            </a:r>
            <a:r>
              <a:rPr lang="it-IT" dirty="0" err="1"/>
              <a:t>droite</a:t>
            </a:r>
            <a:r>
              <a:rPr lang="it-IT" dirty="0"/>
              <a:t> et suite de </a:t>
            </a:r>
            <a:r>
              <a:rPr lang="it-IT" dirty="0" err="1"/>
              <a:t>dislocation</a:t>
            </a:r>
            <a:r>
              <a:rPr lang="it-IT" dirty="0"/>
              <a:t> (</a:t>
            </a:r>
            <a:r>
              <a:rPr lang="it-IT" dirty="0" err="1"/>
              <a:t>oral</a:t>
            </a:r>
            <a:r>
              <a:rPr lang="it-IT" dirty="0"/>
              <a:t>)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/>
              <a:t>Ils</a:t>
            </a:r>
            <a:r>
              <a:rPr lang="it-IT" dirty="0"/>
              <a:t> l’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encore</a:t>
            </a:r>
            <a:r>
              <a:rPr lang="it-IT" dirty="0"/>
              <a:t> </a:t>
            </a:r>
            <a:r>
              <a:rPr lang="it-IT" dirty="0" err="1"/>
              <a:t>vendue</a:t>
            </a:r>
            <a:r>
              <a:rPr lang="it-IT" dirty="0"/>
              <a:t>, </a:t>
            </a:r>
            <a:r>
              <a:rPr lang="it-IT" dirty="0" err="1"/>
              <a:t>leur</a:t>
            </a:r>
            <a:r>
              <a:rPr lang="it-IT" dirty="0"/>
              <a:t> maison, </a:t>
            </a:r>
            <a:r>
              <a:rPr lang="it-IT" dirty="0" err="1"/>
              <a:t>mes</a:t>
            </a:r>
            <a:r>
              <a:rPr lang="it-IT" dirty="0"/>
              <a:t> </a:t>
            </a:r>
            <a:r>
              <a:rPr lang="it-IT" dirty="0" err="1"/>
              <a:t>parents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La maison, </a:t>
            </a:r>
            <a:r>
              <a:rPr lang="it-IT" dirty="0" err="1"/>
              <a:t>ils</a:t>
            </a:r>
            <a:r>
              <a:rPr lang="it-IT" dirty="0"/>
              <a:t> l’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enfin</a:t>
            </a:r>
            <a:r>
              <a:rPr lang="it-IT" dirty="0"/>
              <a:t> </a:t>
            </a:r>
            <a:r>
              <a:rPr lang="it-IT" dirty="0" err="1"/>
              <a:t>vendue</a:t>
            </a:r>
            <a:r>
              <a:rPr lang="it-IT" dirty="0"/>
              <a:t>, </a:t>
            </a:r>
            <a:r>
              <a:rPr lang="it-IT" dirty="0" err="1"/>
              <a:t>mes</a:t>
            </a:r>
            <a:r>
              <a:rPr lang="it-IT" dirty="0"/>
              <a:t> </a:t>
            </a:r>
            <a:r>
              <a:rPr lang="it-IT" dirty="0" err="1"/>
              <a:t>parents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 err="1"/>
              <a:t>Mes</a:t>
            </a:r>
            <a:r>
              <a:rPr lang="it-IT" dirty="0"/>
              <a:t> </a:t>
            </a:r>
            <a:r>
              <a:rPr lang="it-IT" dirty="0" err="1"/>
              <a:t>parents</a:t>
            </a:r>
            <a:r>
              <a:rPr lang="it-IT" dirty="0"/>
              <a:t>, </a:t>
            </a:r>
            <a:r>
              <a:rPr lang="it-IT" dirty="0" err="1"/>
              <a:t>ils</a:t>
            </a:r>
            <a:r>
              <a:rPr lang="it-IT" dirty="0"/>
              <a:t> l’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enfin</a:t>
            </a:r>
            <a:r>
              <a:rPr lang="it-IT" dirty="0"/>
              <a:t> </a:t>
            </a:r>
            <a:r>
              <a:rPr lang="it-IT" dirty="0" err="1"/>
              <a:t>vendue</a:t>
            </a:r>
            <a:r>
              <a:rPr lang="it-IT" dirty="0"/>
              <a:t>, </a:t>
            </a:r>
            <a:r>
              <a:rPr lang="it-IT" dirty="0" err="1"/>
              <a:t>leur</a:t>
            </a:r>
            <a:r>
              <a:rPr lang="it-IT" dirty="0"/>
              <a:t> maison.</a:t>
            </a:r>
            <a:br>
              <a:rPr lang="it-IT" dirty="0"/>
            </a:br>
            <a:r>
              <a:rPr lang="it-IT" dirty="0"/>
              <a:t>Elle est </a:t>
            </a:r>
            <a:r>
              <a:rPr lang="it-IT" dirty="0" err="1"/>
              <a:t>rouge</a:t>
            </a:r>
            <a:r>
              <a:rPr lang="it-IT" dirty="0"/>
              <a:t>, sa </a:t>
            </a:r>
            <a:r>
              <a:rPr lang="it-IT" dirty="0" err="1"/>
              <a:t>voiture</a:t>
            </a:r>
            <a:r>
              <a:rPr lang="it-IT" dirty="0"/>
              <a:t>, à </a:t>
            </a:r>
            <a:r>
              <a:rPr lang="it-IT" dirty="0" err="1"/>
              <a:t>mon</a:t>
            </a:r>
            <a:r>
              <a:rPr lang="it-IT" dirty="0"/>
              <a:t> </a:t>
            </a:r>
            <a:r>
              <a:rPr lang="it-IT" dirty="0" err="1"/>
              <a:t>frère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Lui, je le </a:t>
            </a:r>
            <a:r>
              <a:rPr lang="it-IT" dirty="0" err="1"/>
              <a:t>connais</a:t>
            </a:r>
            <a:r>
              <a:rPr lang="it-IT" dirty="0"/>
              <a:t> </a:t>
            </a:r>
            <a:r>
              <a:rPr lang="it-IT" dirty="0" err="1"/>
              <a:t>bien</a:t>
            </a:r>
            <a:r>
              <a:rPr lang="it-IT" dirty="0"/>
              <a:t>, </a:t>
            </a:r>
            <a:r>
              <a:rPr lang="it-IT" dirty="0" err="1"/>
              <a:t>moi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Lui, il me </a:t>
            </a:r>
            <a:r>
              <a:rPr lang="it-IT" dirty="0" err="1"/>
              <a:t>connait</a:t>
            </a:r>
            <a:r>
              <a:rPr lang="it-IT" dirty="0"/>
              <a:t> </a:t>
            </a:r>
            <a:r>
              <a:rPr lang="it-IT" dirty="0" err="1"/>
              <a:t>bien</a:t>
            </a:r>
            <a:r>
              <a:rPr lang="it-IT" dirty="0"/>
              <a:t>, </a:t>
            </a:r>
            <a:r>
              <a:rPr lang="it-IT" dirty="0" err="1"/>
              <a:t>moi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 err="1"/>
              <a:t>Tiens</a:t>
            </a:r>
            <a:r>
              <a:rPr lang="it-IT" dirty="0"/>
              <a:t>, je t’</a:t>
            </a:r>
            <a:r>
              <a:rPr lang="it-IT" dirty="0" err="1"/>
              <a:t>avais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vu, </a:t>
            </a:r>
            <a:r>
              <a:rPr lang="it-IT" dirty="0" err="1"/>
              <a:t>toi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Mais je t’</a:t>
            </a:r>
            <a:r>
              <a:rPr lang="it-IT" dirty="0" err="1"/>
              <a:t>avais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vu, </a:t>
            </a:r>
            <a:r>
              <a:rPr lang="it-IT" dirty="0" err="1"/>
              <a:t>moi</a:t>
            </a:r>
            <a:r>
              <a:rPr lang="it-IT" dirty="0"/>
              <a:t> !</a:t>
            </a:r>
            <a:br>
              <a:rPr lang="it-IT" dirty="0"/>
            </a:br>
            <a:r>
              <a:rPr lang="it-IT" dirty="0"/>
              <a:t>Non mais </a:t>
            </a:r>
            <a:r>
              <a:rPr lang="it-IT" dirty="0" err="1"/>
              <a:t>franchement</a:t>
            </a:r>
            <a:r>
              <a:rPr lang="it-IT" dirty="0"/>
              <a:t>, c’est </a:t>
            </a:r>
            <a:r>
              <a:rPr lang="it-IT" dirty="0" err="1"/>
              <a:t>dégoûtant</a:t>
            </a:r>
            <a:r>
              <a:rPr lang="it-IT" dirty="0"/>
              <a:t>, de </a:t>
            </a:r>
            <a:r>
              <a:rPr lang="it-IT" dirty="0" err="1"/>
              <a:t>faire</a:t>
            </a:r>
            <a:r>
              <a:rPr lang="it-IT" dirty="0"/>
              <a:t> </a:t>
            </a:r>
            <a:r>
              <a:rPr lang="it-IT" dirty="0" err="1"/>
              <a:t>ça</a:t>
            </a:r>
            <a:r>
              <a:rPr lang="it-IT" dirty="0"/>
              <a:t> à un </a:t>
            </a:r>
            <a:r>
              <a:rPr lang="it-IT" dirty="0" err="1"/>
              <a:t>copain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Et t’es </a:t>
            </a:r>
            <a:r>
              <a:rPr lang="it-IT" dirty="0" err="1"/>
              <a:t>allé</a:t>
            </a:r>
            <a:r>
              <a:rPr lang="it-IT" dirty="0"/>
              <a:t> lui dire </a:t>
            </a:r>
            <a:r>
              <a:rPr lang="it-IT" dirty="0" err="1"/>
              <a:t>ça</a:t>
            </a:r>
            <a:r>
              <a:rPr lang="it-IT" dirty="0"/>
              <a:t>, à lui ? </a:t>
            </a:r>
            <a:br>
              <a:rPr lang="it-IT" dirty="0"/>
            </a:br>
            <a:r>
              <a:rPr lang="it-IT" dirty="0"/>
              <a:t>Il me casse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pieds</a:t>
            </a:r>
            <a:r>
              <a:rPr lang="it-IT" dirty="0"/>
              <a:t>, ce </a:t>
            </a:r>
            <a:r>
              <a:rPr lang="it-IT" dirty="0" err="1"/>
              <a:t>type</a:t>
            </a:r>
            <a:r>
              <a:rPr lang="it-IT" dirty="0"/>
              <a:t>.</a:t>
            </a:r>
          </a:p>
          <a:p>
            <a:endParaRPr lang="it-IT" dirty="0"/>
          </a:p>
          <a:p>
            <a:pPr lvl="1"/>
            <a:r>
              <a:rPr lang="it-IT" dirty="0"/>
              <a:t>&gt; </a:t>
            </a:r>
            <a:r>
              <a:rPr lang="it-IT" dirty="0" err="1"/>
              <a:t>focalisation</a:t>
            </a:r>
            <a:r>
              <a:rPr lang="it-IT" dirty="0"/>
              <a:t> </a:t>
            </a:r>
            <a:r>
              <a:rPr lang="it-IT" dirty="0" err="1"/>
              <a:t>sur</a:t>
            </a:r>
            <a:r>
              <a:rPr lang="it-IT" dirty="0"/>
              <a:t> le </a:t>
            </a:r>
            <a:r>
              <a:rPr lang="it-IT" dirty="0" err="1"/>
              <a:t>propos</a:t>
            </a:r>
            <a:r>
              <a:rPr lang="it-IT" dirty="0"/>
              <a:t> et non </a:t>
            </a:r>
            <a:r>
              <a:rPr lang="it-IT" dirty="0" err="1"/>
              <a:t>sur</a:t>
            </a:r>
            <a:r>
              <a:rPr lang="it-IT" dirty="0"/>
              <a:t> le </a:t>
            </a:r>
            <a:r>
              <a:rPr lang="it-IT" dirty="0" err="1"/>
              <a:t>thème</a:t>
            </a:r>
            <a:r>
              <a:rPr lang="it-IT" dirty="0"/>
              <a:t> (</a:t>
            </a:r>
            <a:r>
              <a:rPr lang="it-IT" dirty="0" err="1"/>
              <a:t>dislocation</a:t>
            </a:r>
            <a:r>
              <a:rPr lang="it-IT" dirty="0"/>
              <a:t> à gauche)</a:t>
            </a:r>
          </a:p>
        </p:txBody>
      </p:sp>
    </p:spTree>
    <p:extLst>
      <p:ext uri="{BB962C8B-B14F-4D97-AF65-F5344CB8AC3E}">
        <p14:creationId xmlns:p14="http://schemas.microsoft.com/office/powerpoint/2010/main" val="985057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Dislocation</a:t>
            </a:r>
            <a:r>
              <a:rPr lang="it-IT" dirty="0"/>
              <a:t> de l’</a:t>
            </a:r>
            <a:r>
              <a:rPr lang="it-IT" dirty="0" err="1"/>
              <a:t>attribut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Reprise</a:t>
            </a:r>
            <a:r>
              <a:rPr lang="it-IT" dirty="0"/>
              <a:t> par </a:t>
            </a:r>
            <a:r>
              <a:rPr lang="it-IT" i="1" dirty="0"/>
              <a:t>ce, </a:t>
            </a:r>
            <a:r>
              <a:rPr lang="it-IT" dirty="0" err="1"/>
              <a:t>avec</a:t>
            </a:r>
            <a:r>
              <a:rPr lang="it-IT" dirty="0"/>
              <a:t> le </a:t>
            </a:r>
            <a:r>
              <a:rPr lang="it-IT" dirty="0" err="1"/>
              <a:t>verbe</a:t>
            </a:r>
            <a:r>
              <a:rPr lang="it-IT" dirty="0"/>
              <a:t> </a:t>
            </a:r>
            <a:r>
              <a:rPr lang="it-IT" dirty="0" err="1"/>
              <a:t>être</a:t>
            </a:r>
            <a:r>
              <a:rPr lang="it-IT" dirty="0"/>
              <a:t>:</a:t>
            </a:r>
          </a:p>
          <a:p>
            <a:r>
              <a:rPr lang="it-IT" dirty="0" err="1"/>
              <a:t>Dislocation</a:t>
            </a:r>
            <a:r>
              <a:rPr lang="it-IT" dirty="0"/>
              <a:t> à </a:t>
            </a:r>
            <a:r>
              <a:rPr lang="it-IT" dirty="0" err="1"/>
              <a:t>droite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La </a:t>
            </a:r>
            <a:r>
              <a:rPr lang="it-IT" dirty="0" err="1"/>
              <a:t>vitesse</a:t>
            </a:r>
            <a:r>
              <a:rPr lang="it-IT" dirty="0"/>
              <a:t>, c’est </a:t>
            </a:r>
            <a:r>
              <a:rPr lang="it-IT" dirty="0" err="1"/>
              <a:t>dépassé</a:t>
            </a:r>
            <a:r>
              <a:rPr lang="it-IT" dirty="0"/>
              <a:t>. (La </a:t>
            </a:r>
            <a:r>
              <a:rPr lang="it-IT" dirty="0" err="1"/>
              <a:t>vitesse</a:t>
            </a:r>
            <a:r>
              <a:rPr lang="it-IT" dirty="0"/>
              <a:t> est </a:t>
            </a:r>
            <a:r>
              <a:rPr lang="it-IT" dirty="0" err="1"/>
              <a:t>dépassée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Un </a:t>
            </a:r>
            <a:r>
              <a:rPr lang="it-IT" dirty="0" err="1"/>
              <a:t>chien</a:t>
            </a:r>
            <a:r>
              <a:rPr lang="it-IT" dirty="0"/>
              <a:t>, c’est un </a:t>
            </a:r>
            <a:r>
              <a:rPr lang="it-IT" dirty="0" err="1"/>
              <a:t>animal</a:t>
            </a:r>
            <a:r>
              <a:rPr lang="it-IT" dirty="0"/>
              <a:t> </a:t>
            </a:r>
            <a:r>
              <a:rPr lang="it-IT" dirty="0" err="1"/>
              <a:t>fidèle</a:t>
            </a:r>
            <a:r>
              <a:rPr lang="it-IT" dirty="0"/>
              <a:t> . (Le </a:t>
            </a:r>
            <a:r>
              <a:rPr lang="it-IT" dirty="0" err="1"/>
              <a:t>chien</a:t>
            </a:r>
            <a:r>
              <a:rPr lang="it-IT" dirty="0"/>
              <a:t> est un </a:t>
            </a:r>
            <a:r>
              <a:rPr lang="it-IT" dirty="0" err="1"/>
              <a:t>animal</a:t>
            </a:r>
            <a:r>
              <a:rPr lang="it-IT" dirty="0"/>
              <a:t> </a:t>
            </a:r>
            <a:r>
              <a:rPr lang="it-IT" dirty="0" err="1"/>
              <a:t>fidèle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L’</a:t>
            </a:r>
            <a:r>
              <a:rPr lang="it-IT" dirty="0" err="1"/>
              <a:t>État</a:t>
            </a:r>
            <a:r>
              <a:rPr lang="it-IT" dirty="0"/>
              <a:t>, c’est </a:t>
            </a:r>
            <a:r>
              <a:rPr lang="it-IT" dirty="0" err="1"/>
              <a:t>moi</a:t>
            </a:r>
            <a:r>
              <a:rPr lang="it-IT" dirty="0"/>
              <a:t>  (* L’</a:t>
            </a:r>
            <a:r>
              <a:rPr lang="it-IT" dirty="0" err="1"/>
              <a:t>État</a:t>
            </a:r>
            <a:r>
              <a:rPr lang="it-IT" dirty="0"/>
              <a:t> est </a:t>
            </a:r>
            <a:r>
              <a:rPr lang="it-IT" dirty="0" err="1"/>
              <a:t>moi</a:t>
            </a:r>
            <a:r>
              <a:rPr lang="it-IT" dirty="0"/>
              <a:t>) : si l’</a:t>
            </a:r>
            <a:r>
              <a:rPr lang="it-IT" dirty="0" err="1"/>
              <a:t>attribut</a:t>
            </a:r>
            <a:r>
              <a:rPr lang="it-IT" dirty="0"/>
              <a:t> est un </a:t>
            </a:r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personnel</a:t>
            </a:r>
            <a:r>
              <a:rPr lang="it-IT" dirty="0"/>
              <a:t>, la </a:t>
            </a:r>
            <a:r>
              <a:rPr lang="it-IT" dirty="0" err="1"/>
              <a:t>dislocation</a:t>
            </a:r>
            <a:r>
              <a:rPr lang="it-IT" dirty="0"/>
              <a:t> est </a:t>
            </a:r>
            <a:r>
              <a:rPr lang="it-IT" dirty="0" err="1"/>
              <a:t>obligatoire</a:t>
            </a:r>
            <a:r>
              <a:rPr lang="it-IT" dirty="0"/>
              <a:t>.</a:t>
            </a:r>
          </a:p>
          <a:p>
            <a:pPr lvl="1"/>
            <a:endParaRPr lang="it-IT" dirty="0"/>
          </a:p>
          <a:p>
            <a:r>
              <a:rPr lang="it-IT" dirty="0" err="1"/>
              <a:t>Dislocation</a:t>
            </a:r>
            <a:r>
              <a:rPr lang="it-IT" dirty="0"/>
              <a:t> à gauche</a:t>
            </a:r>
          </a:p>
          <a:p>
            <a:pPr lvl="1"/>
            <a:r>
              <a:rPr lang="it-IT" dirty="0"/>
              <a:t>C’est fragile, </a:t>
            </a:r>
            <a:r>
              <a:rPr lang="it-IT" dirty="0" err="1"/>
              <a:t>vous</a:t>
            </a:r>
            <a:r>
              <a:rPr lang="it-IT" dirty="0"/>
              <a:t> </a:t>
            </a:r>
            <a:r>
              <a:rPr lang="it-IT" dirty="0" err="1"/>
              <a:t>savez</a:t>
            </a:r>
            <a:r>
              <a:rPr lang="it-IT" dirty="0"/>
              <a:t>,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vieilles</a:t>
            </a:r>
            <a:r>
              <a:rPr lang="it-IT" dirty="0"/>
              <a:t> gens (N. </a:t>
            </a:r>
            <a:r>
              <a:rPr lang="it-IT" dirty="0" err="1"/>
              <a:t>Sarraute</a:t>
            </a:r>
            <a:r>
              <a:rPr lang="it-IT" dirty="0"/>
              <a:t>) (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vieilles</a:t>
            </a:r>
            <a:r>
              <a:rPr lang="it-IT" dirty="0"/>
              <a:t> gens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fragiles</a:t>
            </a:r>
            <a:r>
              <a:rPr lang="it-IT" dirty="0"/>
              <a:t>, </a:t>
            </a:r>
            <a:r>
              <a:rPr lang="it-IT" dirty="0" err="1"/>
              <a:t>vous</a:t>
            </a:r>
            <a:r>
              <a:rPr lang="it-IT" dirty="0"/>
              <a:t> </a:t>
            </a:r>
            <a:r>
              <a:rPr lang="it-IT" dirty="0" err="1"/>
              <a:t>savez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C’est </a:t>
            </a:r>
            <a:r>
              <a:rPr lang="it-IT" dirty="0" err="1"/>
              <a:t>inadmissible</a:t>
            </a:r>
            <a:r>
              <a:rPr lang="it-IT" dirty="0"/>
              <a:t>, ce </a:t>
            </a:r>
            <a:r>
              <a:rPr lang="it-IT" dirty="0" err="1"/>
              <a:t>comportement</a:t>
            </a:r>
            <a:r>
              <a:rPr lang="it-IT" dirty="0"/>
              <a:t> ( Ce </a:t>
            </a:r>
            <a:r>
              <a:rPr lang="it-IT" dirty="0" err="1"/>
              <a:t>comportement</a:t>
            </a:r>
            <a:r>
              <a:rPr lang="it-IT" dirty="0"/>
              <a:t> est </a:t>
            </a:r>
            <a:r>
              <a:rPr lang="it-IT" dirty="0" err="1"/>
              <a:t>inadmissible</a:t>
            </a:r>
            <a:r>
              <a:rPr lang="it-IT" dirty="0"/>
              <a:t>)</a:t>
            </a:r>
          </a:p>
          <a:p>
            <a:pPr lvl="1"/>
            <a:endParaRPr lang="it-IT" dirty="0"/>
          </a:p>
          <a:p>
            <a:pPr lvl="1"/>
            <a:endParaRPr lang="it-IT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04555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ezza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Chiarezza.thmx</Template>
  <TotalTime>496</TotalTime>
  <Words>1562</Words>
  <Application>Microsoft Office PowerPoint</Application>
  <PresentationFormat>Presentazione su schermo (4:3)</PresentationFormat>
  <Paragraphs>162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9" baseType="lpstr">
      <vt:lpstr>Arial</vt:lpstr>
      <vt:lpstr>Wingdings</vt:lpstr>
      <vt:lpstr>Chiarezza</vt:lpstr>
      <vt:lpstr>L’emphase</vt:lpstr>
      <vt:lpstr>Définition de l’emphase (ou mise en relief)</vt:lpstr>
      <vt:lpstr>L’emphase en français</vt:lpstr>
      <vt:lpstr>Thème et propos</vt:lpstr>
      <vt:lpstr>La thématisation</vt:lpstr>
      <vt:lpstr>La dislocation</vt:lpstr>
      <vt:lpstr>Dislocation d’un GN</vt:lpstr>
      <vt:lpstr>Dislocation à droite et suite de dislocation (oral) </vt:lpstr>
      <vt:lpstr>Dislocation de l’attribut</vt:lpstr>
      <vt:lpstr>Dislocation de la complétive ou de l’infinitive</vt:lpstr>
      <vt:lpstr>La traduction de la dislocation</vt:lpstr>
      <vt:lpstr>Presentazione standard di PowerPoint</vt:lpstr>
      <vt:lpstr>Le clivage</vt:lpstr>
      <vt:lpstr>Exemples</vt:lpstr>
      <vt:lpstr>Phrase pseudo-clivée</vt:lpstr>
      <vt:lpstr>Exemples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modalités d’énonciation</dc:title>
  <dc:creator>a a</dc:creator>
  <cp:lastModifiedBy>Sarah Pinto</cp:lastModifiedBy>
  <cp:revision>28</cp:revision>
  <dcterms:created xsi:type="dcterms:W3CDTF">2018-12-17T04:45:46Z</dcterms:created>
  <dcterms:modified xsi:type="dcterms:W3CDTF">2022-11-28T14:38:28Z</dcterms:modified>
</cp:coreProperties>
</file>