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8" r:id="rId3"/>
    <p:sldId id="259" r:id="rId4"/>
    <p:sldId id="266" r:id="rId5"/>
    <p:sldId id="265" r:id="rId6"/>
    <p:sldId id="290" r:id="rId7"/>
    <p:sldId id="292" r:id="rId8"/>
    <p:sldId id="293" r:id="rId9"/>
    <p:sldId id="260" r:id="rId10"/>
    <p:sldId id="261" r:id="rId11"/>
    <p:sldId id="262" r:id="rId12"/>
    <p:sldId id="263" r:id="rId13"/>
    <p:sldId id="267" r:id="rId14"/>
    <p:sldId id="268" r:id="rId15"/>
    <p:sldId id="270" r:id="rId16"/>
    <p:sldId id="269" r:id="rId17"/>
    <p:sldId id="271" r:id="rId18"/>
    <p:sldId id="275" r:id="rId19"/>
    <p:sldId id="274" r:id="rId20"/>
    <p:sldId id="273" r:id="rId21"/>
    <p:sldId id="276" r:id="rId22"/>
    <p:sldId id="291" r:id="rId23"/>
    <p:sldId id="280" r:id="rId24"/>
    <p:sldId id="279" r:id="rId25"/>
    <p:sldId id="277" r:id="rId26"/>
    <p:sldId id="278" r:id="rId27"/>
    <p:sldId id="281" r:id="rId28"/>
    <p:sldId id="282" r:id="rId29"/>
    <p:sldId id="284" r:id="rId30"/>
    <p:sldId id="285" r:id="rId31"/>
    <p:sldId id="286" r:id="rId32"/>
    <p:sldId id="288" r:id="rId33"/>
    <p:sldId id="289" r:id="rId34"/>
    <p:sldId id="28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39" autoAdjust="0"/>
    <p:restoredTop sz="97440" autoAdjust="0"/>
  </p:normalViewPr>
  <p:slideViewPr>
    <p:cSldViewPr snapToGrid="0" snapToObjects="1">
      <p:cViewPr varScale="1">
        <p:scale>
          <a:sx n="79" d="100"/>
          <a:sy n="79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95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2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57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9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38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7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8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7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8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9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79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449D725-AF79-4FB6-8D02-83EAC61E3211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76629CB-7937-4506-A327-ACF88B95BB03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83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lefrancaisentrequatzyeux.blogspot.com/2017/02/expressions-autour-de-la-pluie-il-pleu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d-2s17U7co&amp;ab_channel=GuillaumePos%C3%A9-Professeurdefran%C3%A7ais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54053" y="1965960"/>
            <a:ext cx="5829300" cy="1463040"/>
          </a:xfrm>
        </p:spPr>
        <p:txBody>
          <a:bodyPr/>
          <a:lstStyle/>
          <a:p>
            <a:pPr algn="ctr"/>
            <a:r>
              <a:rPr lang="it-IT" sz="6000" dirty="0"/>
              <a:t>La </a:t>
            </a:r>
            <a:r>
              <a:rPr lang="it-IT" sz="6000" dirty="0" err="1"/>
              <a:t>fonction</a:t>
            </a:r>
            <a:r>
              <a:rPr lang="it-IT" sz="6000" dirty="0"/>
              <a:t> </a:t>
            </a:r>
            <a:r>
              <a:rPr lang="it-IT" sz="6000" dirty="0" err="1"/>
              <a:t>sujet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253826" y="5218558"/>
            <a:ext cx="4757616" cy="1182244"/>
          </a:xfrm>
        </p:spPr>
        <p:txBody>
          <a:bodyPr>
            <a:normAutofit/>
          </a:bodyPr>
          <a:lstStyle/>
          <a:p>
            <a:pPr algn="r"/>
            <a:r>
              <a:rPr lang="it-IT" sz="1400" dirty="0"/>
              <a:t>Università di Napoli “L’Orientale”</a:t>
            </a:r>
          </a:p>
          <a:p>
            <a:pPr algn="r"/>
            <a:r>
              <a:rPr lang="it-IT" sz="1400" dirty="0"/>
              <a:t>Lingua francese 3 EA-MC-CP</a:t>
            </a:r>
          </a:p>
          <a:p>
            <a:pPr algn="r"/>
            <a:r>
              <a:rPr lang="it-IT" sz="1400" dirty="0"/>
              <a:t> </a:t>
            </a:r>
            <a:r>
              <a:rPr lang="it-IT" sz="1400" dirty="0" err="1"/>
              <a:t>a.a</a:t>
            </a:r>
            <a:r>
              <a:rPr lang="it-IT" sz="1400" dirty="0"/>
              <a:t> 2022/2023</a:t>
            </a:r>
          </a:p>
          <a:p>
            <a:pPr algn="r"/>
            <a:r>
              <a:rPr lang="it-IT" sz="1400" dirty="0"/>
              <a:t>Sarah N. Pinto</a:t>
            </a:r>
          </a:p>
          <a:p>
            <a:pPr algn="r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518802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9022" y="762834"/>
            <a:ext cx="8120807" cy="993949"/>
          </a:xfrm>
        </p:spPr>
        <p:txBody>
          <a:bodyPr>
            <a:noAutofit/>
          </a:bodyPr>
          <a:lstStyle/>
          <a:p>
            <a:r>
              <a:rPr lang="fr-CA" sz="3200" noProof="1"/>
              <a:t>À droite du SV </a:t>
            </a:r>
            <a:br>
              <a:rPr lang="fr-CA" sz="3200" noProof="1"/>
            </a:br>
            <a:r>
              <a:rPr lang="fr-CA" sz="3200" noProof="1"/>
              <a:t>Les inversions du sujet obligatoires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6508" y="2429691"/>
            <a:ext cx="8319018" cy="4176250"/>
          </a:xfrm>
        </p:spPr>
        <p:txBody>
          <a:bodyPr>
            <a:normAutofit lnSpcReduction="10000"/>
          </a:bodyPr>
          <a:lstStyle/>
          <a:p>
            <a:r>
              <a:rPr lang="it-IT" dirty="0" err="1"/>
              <a:t>Dans</a:t>
            </a:r>
            <a:r>
              <a:rPr lang="it-IT" dirty="0"/>
              <a:t> l’</a:t>
            </a:r>
            <a:r>
              <a:rPr lang="it-IT" dirty="0" err="1"/>
              <a:t>interrogation</a:t>
            </a:r>
            <a:r>
              <a:rPr lang="it-IT" dirty="0"/>
              <a:t> </a:t>
            </a:r>
            <a:r>
              <a:rPr lang="it-IT" dirty="0" err="1"/>
              <a:t>directe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dis</a:t>
            </a:r>
            <a:r>
              <a:rPr lang="it-IT" dirty="0"/>
              <a:t>-</a:t>
            </a:r>
            <a:r>
              <a:rPr lang="it-IT" u="sng" dirty="0"/>
              <a:t>tu</a:t>
            </a:r>
            <a:r>
              <a:rPr lang="it-IT" dirty="0"/>
              <a:t>? (</a:t>
            </a:r>
            <a:r>
              <a:rPr lang="it-IT" dirty="0" err="1"/>
              <a:t>pronom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Où</a:t>
            </a:r>
            <a:r>
              <a:rPr lang="it-IT" dirty="0"/>
              <a:t> </a:t>
            </a:r>
            <a:r>
              <a:rPr lang="it-IT" dirty="0" err="1"/>
              <a:t>vont</a:t>
            </a:r>
            <a:r>
              <a:rPr lang="it-IT" dirty="0"/>
              <a:t> </a:t>
            </a:r>
            <a:r>
              <a:rPr lang="it-IT" u="sng" dirty="0" err="1"/>
              <a:t>les</a:t>
            </a:r>
            <a:r>
              <a:rPr lang="it-IT" u="sng" dirty="0"/>
              <a:t> enfants</a:t>
            </a:r>
            <a:r>
              <a:rPr lang="it-IT" dirty="0"/>
              <a:t>? (SN)</a:t>
            </a:r>
          </a:p>
          <a:p>
            <a:pPr lvl="2"/>
            <a:r>
              <a:rPr lang="it-IT" sz="1900" dirty="0" err="1"/>
              <a:t>Après</a:t>
            </a:r>
            <a:r>
              <a:rPr lang="it-IT" sz="1900" dirty="0"/>
              <a:t> </a:t>
            </a:r>
            <a:r>
              <a:rPr lang="it-IT" sz="1900" i="1" dirty="0" err="1"/>
              <a:t>où</a:t>
            </a:r>
            <a:r>
              <a:rPr lang="it-IT" sz="1900" i="1" dirty="0"/>
              <a:t>, </a:t>
            </a:r>
            <a:r>
              <a:rPr lang="it-IT" sz="1900" i="1" dirty="0" err="1"/>
              <a:t>quand</a:t>
            </a:r>
            <a:r>
              <a:rPr lang="it-IT" sz="1900" i="1" dirty="0"/>
              <a:t>, </a:t>
            </a:r>
            <a:r>
              <a:rPr lang="it-IT" sz="1900" i="1" dirty="0" err="1"/>
              <a:t>comment</a:t>
            </a:r>
            <a:r>
              <a:rPr lang="it-IT" sz="1900" dirty="0"/>
              <a:t>, </a:t>
            </a:r>
            <a:r>
              <a:rPr lang="it-IT" sz="1900" i="1" dirty="0" err="1"/>
              <a:t>combien</a:t>
            </a:r>
            <a:r>
              <a:rPr lang="it-IT" sz="1900" dirty="0"/>
              <a:t> et </a:t>
            </a:r>
            <a:r>
              <a:rPr lang="it-IT" sz="1900" dirty="0" err="1"/>
              <a:t>verbes</a:t>
            </a:r>
            <a:r>
              <a:rPr lang="it-IT" sz="1900" dirty="0"/>
              <a:t> </a:t>
            </a:r>
            <a:r>
              <a:rPr lang="it-IT" sz="1900" dirty="0" err="1"/>
              <a:t>intransitifs</a:t>
            </a:r>
            <a:endParaRPr lang="it-IT" sz="1900" dirty="0"/>
          </a:p>
          <a:p>
            <a:pPr lvl="1"/>
            <a:r>
              <a:rPr lang="it-IT" dirty="0"/>
              <a:t>Le </a:t>
            </a:r>
            <a:r>
              <a:rPr lang="it-IT" dirty="0" err="1"/>
              <a:t>président</a:t>
            </a:r>
            <a:r>
              <a:rPr lang="it-IT" dirty="0"/>
              <a:t> a-t-il </a:t>
            </a:r>
            <a:r>
              <a:rPr lang="it-IT" dirty="0" err="1"/>
              <a:t>prononcé</a:t>
            </a:r>
            <a:r>
              <a:rPr lang="it-IT" dirty="0"/>
              <a:t> son </a:t>
            </a:r>
            <a:r>
              <a:rPr lang="it-IT" dirty="0" err="1"/>
              <a:t>discours</a:t>
            </a:r>
            <a:r>
              <a:rPr lang="it-IT" dirty="0"/>
              <a:t>? (</a:t>
            </a:r>
            <a:r>
              <a:rPr lang="it-IT" dirty="0" err="1"/>
              <a:t>inversion</a:t>
            </a:r>
            <a:r>
              <a:rPr lang="it-IT" dirty="0"/>
              <a:t> “</a:t>
            </a:r>
            <a:r>
              <a:rPr lang="it-IT" dirty="0" err="1"/>
              <a:t>complexe</a:t>
            </a:r>
            <a:r>
              <a:rPr lang="it-IT" dirty="0"/>
              <a:t>”)</a:t>
            </a:r>
          </a:p>
          <a:p>
            <a:pPr lvl="1"/>
            <a:r>
              <a:rPr lang="it-IT" dirty="0" err="1"/>
              <a:t>Viendra</a:t>
            </a:r>
            <a:r>
              <a:rPr lang="it-IT" dirty="0"/>
              <a:t>-t-il?   &gt;  Est-ce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viendra</a:t>
            </a:r>
            <a:r>
              <a:rPr lang="it-IT" dirty="0"/>
              <a:t>? Je me </a:t>
            </a:r>
            <a:r>
              <a:rPr lang="it-IT" dirty="0" err="1"/>
              <a:t>demande</a:t>
            </a:r>
            <a:r>
              <a:rPr lang="it-IT" dirty="0"/>
              <a:t> </a:t>
            </a:r>
            <a:r>
              <a:rPr lang="it-IT" dirty="0" err="1"/>
              <a:t>s’il</a:t>
            </a:r>
            <a:r>
              <a:rPr lang="it-IT" dirty="0"/>
              <a:t> </a:t>
            </a:r>
            <a:r>
              <a:rPr lang="it-IT" dirty="0" err="1"/>
              <a:t>viendra</a:t>
            </a:r>
            <a:r>
              <a:rPr lang="it-IT" dirty="0"/>
              <a:t>.</a:t>
            </a:r>
          </a:p>
          <a:p>
            <a:r>
              <a:rPr lang="it-IT" dirty="0" err="1"/>
              <a:t>Après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i="1" dirty="0"/>
              <a:t>dire, </a:t>
            </a:r>
            <a:r>
              <a:rPr lang="it-IT" i="1" dirty="0" err="1"/>
              <a:t>penser</a:t>
            </a:r>
            <a:r>
              <a:rPr lang="it-IT" i="1" dirty="0"/>
              <a:t>, s’</a:t>
            </a:r>
            <a:r>
              <a:rPr lang="it-IT" i="1" dirty="0" err="1"/>
              <a:t>exclamer</a:t>
            </a:r>
            <a:r>
              <a:rPr lang="it-IT" i="1" dirty="0"/>
              <a:t>, </a:t>
            </a:r>
            <a:r>
              <a:rPr lang="it-IT" i="1" dirty="0" err="1"/>
              <a:t>remarquer</a:t>
            </a:r>
            <a:r>
              <a:rPr lang="it-IT" dirty="0"/>
              <a:t> etc. </a:t>
            </a:r>
            <a:r>
              <a:rPr lang="it-IT" u="sng" dirty="0"/>
              <a:t>en incise </a:t>
            </a:r>
          </a:p>
          <a:p>
            <a:pPr lvl="1"/>
            <a:r>
              <a:rPr lang="it-IT" dirty="0" err="1"/>
              <a:t>Hélas</a:t>
            </a:r>
            <a:r>
              <a:rPr lang="it-IT" dirty="0"/>
              <a:t>, s’</a:t>
            </a:r>
            <a:r>
              <a:rPr lang="it-IT" dirty="0" err="1"/>
              <a:t>écria</a:t>
            </a:r>
            <a:r>
              <a:rPr lang="it-IT" dirty="0"/>
              <a:t>-t-elle!</a:t>
            </a:r>
          </a:p>
          <a:p>
            <a:pPr lvl="1"/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revenez</a:t>
            </a:r>
            <a:r>
              <a:rPr lang="it-IT" dirty="0"/>
              <a:t> </a:t>
            </a:r>
            <a:r>
              <a:rPr lang="it-IT" dirty="0" err="1"/>
              <a:t>seul</a:t>
            </a:r>
            <a:r>
              <a:rPr lang="it-IT" dirty="0"/>
              <a:t>, </a:t>
            </a:r>
            <a:r>
              <a:rPr lang="it-IT" dirty="0" err="1"/>
              <a:t>dit</a:t>
            </a:r>
            <a:r>
              <a:rPr lang="it-IT" dirty="0"/>
              <a:t> </a:t>
            </a:r>
            <a:r>
              <a:rPr lang="it-IT" dirty="0" err="1"/>
              <a:t>notre</a:t>
            </a:r>
            <a:r>
              <a:rPr lang="it-IT" dirty="0"/>
              <a:t> </a:t>
            </a:r>
            <a:r>
              <a:rPr lang="it-IT" dirty="0" err="1"/>
              <a:t>témoin</a:t>
            </a:r>
            <a:r>
              <a:rPr lang="it-IT" dirty="0"/>
              <a:t>.</a:t>
            </a:r>
          </a:p>
          <a:p>
            <a:r>
              <a:rPr lang="it-IT" dirty="0"/>
              <a:t> </a:t>
            </a:r>
            <a:r>
              <a:rPr lang="it-IT" dirty="0" err="1"/>
              <a:t>Après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adverbes</a:t>
            </a:r>
            <a:r>
              <a:rPr lang="it-IT" dirty="0"/>
              <a:t>  </a:t>
            </a:r>
            <a:r>
              <a:rPr lang="it-IT" i="1" dirty="0" err="1"/>
              <a:t>aussi</a:t>
            </a:r>
            <a:r>
              <a:rPr lang="it-IT" i="1" dirty="0"/>
              <a:t>, à </a:t>
            </a:r>
            <a:r>
              <a:rPr lang="it-IT" i="1" dirty="0" err="1"/>
              <a:t>peine</a:t>
            </a:r>
            <a:r>
              <a:rPr lang="it-IT" i="1" dirty="0"/>
              <a:t>, </a:t>
            </a:r>
            <a:r>
              <a:rPr lang="it-IT" i="1" dirty="0" err="1"/>
              <a:t>ainsi</a:t>
            </a:r>
            <a:r>
              <a:rPr lang="it-IT" i="1" dirty="0"/>
              <a:t>, </a:t>
            </a:r>
            <a:r>
              <a:rPr lang="it-IT" i="1" dirty="0" err="1"/>
              <a:t>peut-être</a:t>
            </a:r>
            <a:r>
              <a:rPr lang="it-IT" i="1" dirty="0"/>
              <a:t>, sans </a:t>
            </a:r>
            <a:r>
              <a:rPr lang="it-IT" i="1" dirty="0" err="1"/>
              <a:t>doute</a:t>
            </a:r>
            <a:r>
              <a:rPr lang="it-IT" i="1" dirty="0"/>
              <a:t>, </a:t>
            </a:r>
            <a:r>
              <a:rPr lang="it-IT" i="1" dirty="0" err="1"/>
              <a:t>encore</a:t>
            </a:r>
            <a:r>
              <a:rPr lang="mr-IN" dirty="0"/>
              <a:t>…</a:t>
            </a:r>
            <a:r>
              <a:rPr lang="fr-FR" dirty="0"/>
              <a:t> placés en début de phrase</a:t>
            </a:r>
          </a:p>
          <a:p>
            <a:pPr lvl="1"/>
            <a:r>
              <a:rPr lang="fr-FR" dirty="0"/>
              <a:t>Peut-être a-t-il oublié. Encore faut-il que la bibliothèque soit ouverte.</a:t>
            </a:r>
          </a:p>
          <a:p>
            <a:pPr lvl="1"/>
            <a:r>
              <a:rPr lang="fr-FR" dirty="0"/>
              <a:t>Ainsi le Père Chauvin passait-il pour un des habitants les plus aisés de la région.</a:t>
            </a:r>
          </a:p>
        </p:txBody>
      </p:sp>
    </p:spTree>
    <p:extLst>
      <p:ext uri="{BB962C8B-B14F-4D97-AF65-F5344CB8AC3E}">
        <p14:creationId xmlns:p14="http://schemas.microsoft.com/office/powerpoint/2010/main" val="169473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Inversion</a:t>
            </a:r>
            <a:r>
              <a:rPr lang="it-IT" dirty="0"/>
              <a:t> </a:t>
            </a:r>
            <a:r>
              <a:rPr lang="it-IT" dirty="0" err="1"/>
              <a:t>facultative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3372" y="1698172"/>
            <a:ext cx="8511660" cy="49774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En </a:t>
            </a:r>
            <a:r>
              <a:rPr lang="it-IT" dirty="0" err="1"/>
              <a:t>présence</a:t>
            </a:r>
            <a:r>
              <a:rPr lang="it-IT" dirty="0"/>
              <a:t> d’un </a:t>
            </a:r>
            <a:r>
              <a:rPr lang="it-IT" dirty="0" err="1"/>
              <a:t>complement</a:t>
            </a:r>
            <a:r>
              <a:rPr lang="it-IT" dirty="0"/>
              <a:t> </a:t>
            </a:r>
            <a:r>
              <a:rPr lang="it-IT" dirty="0" err="1"/>
              <a:t>circonstanciel</a:t>
            </a:r>
            <a:r>
              <a:rPr lang="it-IT" dirty="0"/>
              <a:t> en </a:t>
            </a:r>
            <a:r>
              <a:rPr lang="it-IT" dirty="0" err="1"/>
              <a:t>tête</a:t>
            </a:r>
            <a:r>
              <a:rPr lang="it-IT" dirty="0"/>
              <a:t> de </a:t>
            </a:r>
            <a:r>
              <a:rPr lang="it-IT" dirty="0" err="1"/>
              <a:t>phrase</a:t>
            </a:r>
            <a:endParaRPr lang="it-IT" dirty="0"/>
          </a:p>
          <a:p>
            <a:pPr lvl="3">
              <a:spcBef>
                <a:spcPts val="0"/>
              </a:spcBef>
            </a:pPr>
            <a:r>
              <a:rPr lang="it-IT" sz="1600" dirty="0" err="1"/>
              <a:t>Dans</a:t>
            </a:r>
            <a:r>
              <a:rPr lang="it-IT" sz="1600" dirty="0"/>
              <a:t> une </a:t>
            </a:r>
            <a:r>
              <a:rPr lang="it-IT" sz="1600" dirty="0" err="1"/>
              <a:t>heure</a:t>
            </a:r>
            <a:r>
              <a:rPr lang="it-IT" sz="1600" dirty="0"/>
              <a:t> </a:t>
            </a:r>
            <a:r>
              <a:rPr lang="it-IT" sz="1600" dirty="0" err="1"/>
              <a:t>commencent</a:t>
            </a:r>
            <a:r>
              <a:rPr lang="it-IT" sz="1600" dirty="0"/>
              <a:t> </a:t>
            </a:r>
            <a:r>
              <a:rPr lang="it-IT" sz="1600" dirty="0" err="1"/>
              <a:t>les</a:t>
            </a:r>
            <a:r>
              <a:rPr lang="it-IT" sz="1600" dirty="0"/>
              <a:t> </a:t>
            </a:r>
            <a:r>
              <a:rPr lang="it-IT" sz="1600" dirty="0" err="1"/>
              <a:t>préparatifs</a:t>
            </a:r>
            <a:r>
              <a:rPr lang="it-IT" sz="1600" dirty="0"/>
              <a:t>.</a:t>
            </a:r>
          </a:p>
          <a:p>
            <a:pPr lvl="3">
              <a:spcBef>
                <a:spcPts val="0"/>
              </a:spcBef>
            </a:pPr>
            <a:r>
              <a:rPr lang="it-IT" sz="1600" dirty="0"/>
              <a:t> &gt;</a:t>
            </a:r>
            <a:r>
              <a:rPr lang="it-IT" sz="1600" dirty="0" err="1"/>
              <a:t>Emphase</a:t>
            </a:r>
            <a:r>
              <a:rPr lang="it-IT" sz="1600" dirty="0"/>
              <a:t> </a:t>
            </a:r>
            <a:r>
              <a:rPr lang="it-IT" sz="1600" dirty="0" err="1"/>
              <a:t>stylistique</a:t>
            </a:r>
            <a:endParaRPr lang="it-IT" sz="1600" dirty="0"/>
          </a:p>
          <a:p>
            <a:pPr lvl="5">
              <a:spcBef>
                <a:spcPts val="0"/>
              </a:spcBef>
            </a:pPr>
            <a:r>
              <a:rPr lang="it-IT" sz="1600" dirty="0" err="1"/>
              <a:t>Sous</a:t>
            </a:r>
            <a:r>
              <a:rPr lang="it-IT" sz="1600" dirty="0"/>
              <a:t> le </a:t>
            </a:r>
            <a:r>
              <a:rPr lang="it-IT" sz="1600" dirty="0" err="1"/>
              <a:t>pont</a:t>
            </a:r>
            <a:r>
              <a:rPr lang="it-IT" sz="1600" dirty="0"/>
              <a:t> </a:t>
            </a:r>
            <a:r>
              <a:rPr lang="it-IT" sz="1600" dirty="0" err="1"/>
              <a:t>Mirabeau</a:t>
            </a:r>
            <a:r>
              <a:rPr lang="it-IT" sz="1600" dirty="0"/>
              <a:t> </a:t>
            </a:r>
            <a:r>
              <a:rPr lang="it-IT" sz="1600" dirty="0" err="1"/>
              <a:t>coule</a:t>
            </a:r>
            <a:r>
              <a:rPr lang="it-IT" sz="1600" dirty="0"/>
              <a:t> la </a:t>
            </a:r>
            <a:r>
              <a:rPr lang="it-IT" sz="1600" dirty="0" err="1"/>
              <a:t>Seine</a:t>
            </a:r>
            <a:r>
              <a:rPr lang="it-IT" sz="1600" dirty="0"/>
              <a:t> […] Vienne la </a:t>
            </a:r>
            <a:r>
              <a:rPr lang="it-IT" sz="1600" dirty="0" err="1"/>
              <a:t>nuit</a:t>
            </a:r>
            <a:r>
              <a:rPr lang="it-IT" sz="1600" dirty="0"/>
              <a:t> </a:t>
            </a:r>
            <a:r>
              <a:rPr lang="it-IT" sz="1600" dirty="0" err="1"/>
              <a:t>sonne</a:t>
            </a:r>
            <a:r>
              <a:rPr lang="it-IT" sz="1600" dirty="0"/>
              <a:t> l’</a:t>
            </a:r>
            <a:r>
              <a:rPr lang="it-IT" sz="1600" dirty="0" err="1"/>
              <a:t>heure</a:t>
            </a:r>
            <a:r>
              <a:rPr lang="it-IT" sz="1600" dirty="0"/>
              <a:t> (G. Apollinaire, « Le </a:t>
            </a:r>
            <a:r>
              <a:rPr lang="it-IT" sz="1600" dirty="0" err="1"/>
              <a:t>pont</a:t>
            </a:r>
            <a:r>
              <a:rPr lang="it-IT" sz="1600" dirty="0"/>
              <a:t> </a:t>
            </a:r>
            <a:r>
              <a:rPr lang="it-IT" sz="1600" dirty="0" err="1"/>
              <a:t>Mirabeau</a:t>
            </a:r>
            <a:r>
              <a:rPr lang="it-IT" sz="1600" dirty="0"/>
              <a:t> », </a:t>
            </a:r>
            <a:r>
              <a:rPr lang="it-IT" sz="1600" i="1" dirty="0" err="1"/>
              <a:t>Alcools</a:t>
            </a:r>
            <a:r>
              <a:rPr lang="it-IT" sz="1600" dirty="0"/>
              <a:t>) </a:t>
            </a:r>
          </a:p>
          <a:p>
            <a:pPr lvl="5">
              <a:spcBef>
                <a:spcPts val="0"/>
              </a:spcBef>
            </a:pPr>
            <a:r>
              <a:rPr lang="it-IT" sz="1600" dirty="0" err="1"/>
              <a:t>Sur</a:t>
            </a:r>
            <a:r>
              <a:rPr lang="it-IT" sz="1600" dirty="0"/>
              <a:t> </a:t>
            </a:r>
            <a:r>
              <a:rPr lang="it-IT" sz="1600" dirty="0" err="1"/>
              <a:t>l’onde</a:t>
            </a:r>
            <a:r>
              <a:rPr lang="it-IT" sz="1600" dirty="0"/>
              <a:t> calme et </a:t>
            </a:r>
            <a:r>
              <a:rPr lang="it-IT" sz="1600" dirty="0" err="1"/>
              <a:t>noire</a:t>
            </a:r>
            <a:r>
              <a:rPr lang="it-IT" sz="1600" dirty="0"/>
              <a:t> </a:t>
            </a:r>
            <a:r>
              <a:rPr lang="it-IT" sz="1600" dirty="0" err="1"/>
              <a:t>où</a:t>
            </a:r>
            <a:r>
              <a:rPr lang="it-IT" sz="1600" dirty="0"/>
              <a:t> </a:t>
            </a:r>
            <a:r>
              <a:rPr lang="it-IT" sz="1600" dirty="0" err="1"/>
              <a:t>dorment</a:t>
            </a:r>
            <a:r>
              <a:rPr lang="it-IT" sz="1600" dirty="0"/>
              <a:t> </a:t>
            </a:r>
            <a:r>
              <a:rPr lang="it-IT" sz="1600" dirty="0" err="1"/>
              <a:t>les</a:t>
            </a:r>
            <a:r>
              <a:rPr lang="it-IT" sz="1600" dirty="0"/>
              <a:t> étoiles/ La </a:t>
            </a:r>
            <a:r>
              <a:rPr lang="it-IT" sz="1600" dirty="0" err="1"/>
              <a:t>blanche</a:t>
            </a:r>
            <a:r>
              <a:rPr lang="it-IT" sz="1600" dirty="0"/>
              <a:t> </a:t>
            </a:r>
            <a:r>
              <a:rPr lang="it-IT" sz="1600" dirty="0" err="1"/>
              <a:t>Ophélia</a:t>
            </a:r>
            <a:r>
              <a:rPr lang="it-IT" sz="1600" dirty="0"/>
              <a:t> flotte </a:t>
            </a:r>
            <a:r>
              <a:rPr lang="it-IT" sz="1600" dirty="0" err="1"/>
              <a:t>comme</a:t>
            </a:r>
            <a:r>
              <a:rPr lang="it-IT" sz="1600" dirty="0"/>
              <a:t> un </a:t>
            </a:r>
            <a:r>
              <a:rPr lang="it-IT" sz="1600" dirty="0" err="1"/>
              <a:t>grand</a:t>
            </a:r>
            <a:r>
              <a:rPr lang="it-IT" sz="1600" dirty="0"/>
              <a:t> </a:t>
            </a:r>
            <a:r>
              <a:rPr lang="it-IT" sz="1600" dirty="0" err="1"/>
              <a:t>lys</a:t>
            </a:r>
            <a:r>
              <a:rPr lang="it-IT" sz="1600" dirty="0"/>
              <a:t> (A. Rimbaud,)</a:t>
            </a:r>
          </a:p>
          <a:p>
            <a:pPr lvl="3">
              <a:spcBef>
                <a:spcPts val="0"/>
              </a:spcBef>
            </a:pPr>
            <a:r>
              <a:rPr lang="it-IT" sz="1600" dirty="0"/>
              <a:t>Longue est la </a:t>
            </a:r>
            <a:r>
              <a:rPr lang="it-IT" sz="1600" dirty="0" err="1"/>
              <a:t>nuit</a:t>
            </a:r>
            <a:r>
              <a:rPr lang="it-IT" sz="1600" dirty="0"/>
              <a:t> (</a:t>
            </a:r>
            <a:r>
              <a:rPr lang="it-IT" sz="1600" dirty="0" err="1"/>
              <a:t>attribut</a:t>
            </a:r>
            <a:r>
              <a:rPr lang="it-IT" sz="16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Quand</a:t>
            </a:r>
            <a:r>
              <a:rPr lang="it-IT" dirty="0"/>
              <a:t> le SN est </a:t>
            </a:r>
            <a:r>
              <a:rPr lang="it-IT" dirty="0" err="1"/>
              <a:t>particulièrement</a:t>
            </a:r>
            <a:r>
              <a:rPr lang="it-IT" dirty="0"/>
              <a:t> long:</a:t>
            </a:r>
          </a:p>
          <a:p>
            <a:pPr lvl="3"/>
            <a:r>
              <a:rPr lang="it-IT" sz="1600" dirty="0" err="1"/>
              <a:t>Sont</a:t>
            </a:r>
            <a:r>
              <a:rPr lang="it-IT" sz="1600" dirty="0"/>
              <a:t> </a:t>
            </a:r>
            <a:r>
              <a:rPr lang="it-IT" sz="1600" dirty="0" err="1"/>
              <a:t>convoqués</a:t>
            </a:r>
            <a:r>
              <a:rPr lang="it-IT" sz="1600" dirty="0"/>
              <a:t> Pierre, Paul, </a:t>
            </a:r>
            <a:r>
              <a:rPr lang="it-IT" sz="1600" dirty="0" err="1"/>
              <a:t>les</a:t>
            </a:r>
            <a:r>
              <a:rPr lang="it-IT" sz="1600" dirty="0"/>
              <a:t> </a:t>
            </a:r>
            <a:r>
              <a:rPr lang="it-IT" sz="1600" dirty="0" err="1"/>
              <a:t>familles</a:t>
            </a:r>
            <a:r>
              <a:rPr lang="it-IT" sz="1600" dirty="0"/>
              <a:t> qui</a:t>
            </a:r>
            <a:r>
              <a:rPr lang="mr-IN" sz="1600" dirty="0"/>
              <a:t>…</a:t>
            </a:r>
            <a:r>
              <a:rPr lang="fr-FR" sz="1600" dirty="0"/>
              <a:t>, les absents</a:t>
            </a:r>
            <a:r>
              <a:rPr lang="mr-IN" sz="1600" dirty="0"/>
              <a:t>…</a:t>
            </a:r>
            <a:endParaRPr lang="fr-FR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Puisse</a:t>
            </a:r>
            <a:r>
              <a:rPr lang="it-IT" dirty="0"/>
              <a:t> l’</a:t>
            </a:r>
            <a:r>
              <a:rPr lang="it-IT" dirty="0" err="1"/>
              <a:t>année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belle!  Vs </a:t>
            </a:r>
            <a:r>
              <a:rPr lang="it-IT" dirty="0" err="1"/>
              <a:t>Que</a:t>
            </a:r>
            <a:r>
              <a:rPr lang="it-IT" dirty="0"/>
              <a:t> l’</a:t>
            </a:r>
            <a:r>
              <a:rPr lang="it-IT" dirty="0" err="1"/>
              <a:t>année</a:t>
            </a:r>
            <a:r>
              <a:rPr lang="it-IT" dirty="0"/>
              <a:t> </a:t>
            </a:r>
            <a:r>
              <a:rPr lang="it-IT" dirty="0" err="1"/>
              <a:t>puisse</a:t>
            </a:r>
            <a:r>
              <a:rPr lang="it-IT" dirty="0"/>
              <a:t> </a:t>
            </a:r>
            <a:r>
              <a:rPr lang="it-IT" dirty="0" err="1"/>
              <a:t>etre</a:t>
            </a:r>
            <a:r>
              <a:rPr lang="it-IT" dirty="0"/>
              <a:t> belle!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relatives</a:t>
            </a:r>
            <a:r>
              <a:rPr lang="it-IT" dirty="0"/>
              <a:t>: </a:t>
            </a:r>
          </a:p>
          <a:p>
            <a:pPr lvl="3"/>
            <a:r>
              <a:rPr lang="it-IT" sz="1600" dirty="0"/>
              <a:t>La maison </a:t>
            </a:r>
            <a:r>
              <a:rPr lang="it-IT" sz="1600" dirty="0" err="1"/>
              <a:t>où</a:t>
            </a:r>
            <a:r>
              <a:rPr lang="it-IT" sz="1600" dirty="0"/>
              <a:t> </a:t>
            </a:r>
            <a:r>
              <a:rPr lang="it-IT" sz="1600" dirty="0" err="1"/>
              <a:t>habite</a:t>
            </a:r>
            <a:r>
              <a:rPr lang="it-IT" sz="1600" dirty="0"/>
              <a:t> Paul va </a:t>
            </a:r>
            <a:r>
              <a:rPr lang="it-IT" sz="1600" dirty="0" err="1"/>
              <a:t>être</a:t>
            </a:r>
            <a:r>
              <a:rPr lang="it-IT" sz="1600" dirty="0"/>
              <a:t> </a:t>
            </a:r>
            <a:r>
              <a:rPr lang="it-IT" sz="1600" dirty="0" err="1"/>
              <a:t>détruite</a:t>
            </a:r>
            <a:r>
              <a:rPr lang="it-IT" sz="1600" dirty="0"/>
              <a:t>. </a:t>
            </a:r>
          </a:p>
          <a:p>
            <a:pPr lvl="3"/>
            <a:r>
              <a:rPr lang="it-IT" sz="1600" dirty="0" err="1"/>
              <a:t>Les</a:t>
            </a:r>
            <a:r>
              <a:rPr lang="it-IT" sz="1600" dirty="0"/>
              <a:t> </a:t>
            </a:r>
            <a:r>
              <a:rPr lang="it-IT" sz="1600" dirty="0" err="1"/>
              <a:t>menaces</a:t>
            </a:r>
            <a:r>
              <a:rPr lang="it-IT" sz="1600" dirty="0"/>
              <a:t> </a:t>
            </a:r>
            <a:r>
              <a:rPr lang="it-IT" sz="1600" dirty="0" err="1"/>
              <a:t>que</a:t>
            </a:r>
            <a:r>
              <a:rPr lang="it-IT" sz="1600" dirty="0"/>
              <a:t> </a:t>
            </a:r>
            <a:r>
              <a:rPr lang="it-IT" sz="1600" dirty="0" err="1"/>
              <a:t>profère</a:t>
            </a:r>
            <a:r>
              <a:rPr lang="it-IT" sz="1600" dirty="0"/>
              <a:t> le </a:t>
            </a:r>
            <a:r>
              <a:rPr lang="it-IT" sz="1600" dirty="0" err="1"/>
              <a:t>président</a:t>
            </a:r>
            <a:r>
              <a:rPr lang="it-IT" sz="1600" dirty="0"/>
              <a:t> ne m’</a:t>
            </a:r>
            <a:r>
              <a:rPr lang="it-IT" sz="1600" dirty="0" err="1"/>
              <a:t>impressionnent</a:t>
            </a:r>
            <a:r>
              <a:rPr lang="it-IT" sz="1600" dirty="0"/>
              <a:t> </a:t>
            </a:r>
            <a:r>
              <a:rPr lang="it-IT" sz="1600" dirty="0" err="1"/>
              <a:t>pas</a:t>
            </a:r>
            <a:r>
              <a:rPr lang="it-IT" sz="1600" dirty="0"/>
              <a:t>..</a:t>
            </a:r>
          </a:p>
          <a:p>
            <a:pPr lvl="3"/>
            <a:r>
              <a:rPr lang="it-IT" sz="1600" dirty="0"/>
              <a:t>Ce </a:t>
            </a:r>
            <a:r>
              <a:rPr lang="it-IT" sz="1600" dirty="0" err="1"/>
              <a:t>qu’a</a:t>
            </a:r>
            <a:r>
              <a:rPr lang="it-IT" sz="1600" dirty="0"/>
              <a:t> </a:t>
            </a:r>
            <a:r>
              <a:rPr lang="it-IT" sz="1600" dirty="0" err="1"/>
              <a:t>dit</a:t>
            </a:r>
            <a:r>
              <a:rPr lang="it-IT" sz="1600" dirty="0"/>
              <a:t> le </a:t>
            </a:r>
            <a:r>
              <a:rPr lang="it-IT" sz="1600" dirty="0" err="1"/>
              <a:t>proviseur</a:t>
            </a:r>
            <a:r>
              <a:rPr lang="mr-IN" sz="1600" dirty="0"/>
              <a:t>…</a:t>
            </a:r>
            <a:r>
              <a:rPr lang="fr-FR" sz="1600" dirty="0"/>
              <a:t>. </a:t>
            </a:r>
            <a:endParaRPr lang="it-IT" sz="1600" dirty="0"/>
          </a:p>
          <a:p>
            <a:pPr lvl="3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687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Limites</a:t>
            </a:r>
            <a:r>
              <a:rPr lang="it-IT" dirty="0"/>
              <a:t> à l’</a:t>
            </a:r>
            <a:r>
              <a:rPr lang="it-IT" dirty="0" err="1"/>
              <a:t>inversion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7308" y="2133601"/>
            <a:ext cx="8088923" cy="4099168"/>
          </a:xfrm>
        </p:spPr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dirty="0" err="1"/>
              <a:t>faut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l’</a:t>
            </a:r>
            <a:r>
              <a:rPr lang="it-IT" dirty="0" err="1"/>
              <a:t>identification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soit</a:t>
            </a:r>
            <a:r>
              <a:rPr lang="it-IT" dirty="0"/>
              <a:t> </a:t>
            </a:r>
            <a:r>
              <a:rPr lang="it-IT" b="1" dirty="0"/>
              <a:t>sans </a:t>
            </a:r>
            <a:r>
              <a:rPr lang="it-IT" b="1" dirty="0" err="1"/>
              <a:t>ambiguïté</a:t>
            </a:r>
            <a:endParaRPr lang="it-IT" b="1" dirty="0"/>
          </a:p>
          <a:p>
            <a:pPr lvl="1"/>
            <a:r>
              <a:rPr lang="it-IT" dirty="0" err="1"/>
              <a:t>Sous</a:t>
            </a:r>
            <a:r>
              <a:rPr lang="it-IT" dirty="0"/>
              <a:t> le </a:t>
            </a:r>
            <a:r>
              <a:rPr lang="it-IT" dirty="0" err="1"/>
              <a:t>pont</a:t>
            </a:r>
            <a:r>
              <a:rPr lang="it-IT" dirty="0"/>
              <a:t> </a:t>
            </a:r>
            <a:r>
              <a:rPr lang="it-IT" dirty="0" err="1"/>
              <a:t>Mirabeau</a:t>
            </a:r>
            <a:r>
              <a:rPr lang="it-IT" dirty="0"/>
              <a:t> </a:t>
            </a:r>
            <a:r>
              <a:rPr lang="it-IT" dirty="0" err="1"/>
              <a:t>coule</a:t>
            </a:r>
            <a:r>
              <a:rPr lang="it-IT" dirty="0"/>
              <a:t> la </a:t>
            </a:r>
            <a:r>
              <a:rPr lang="it-IT" dirty="0" err="1"/>
              <a:t>Seine</a:t>
            </a:r>
            <a:r>
              <a:rPr lang="it-IT" dirty="0"/>
              <a:t> (CC en première </a:t>
            </a:r>
            <a:r>
              <a:rPr lang="it-IT" dirty="0" err="1"/>
              <a:t>place</a:t>
            </a:r>
            <a:r>
              <a:rPr lang="it-IT" dirty="0"/>
              <a:t>)</a:t>
            </a:r>
          </a:p>
          <a:p>
            <a:pPr marL="457200" lvl="1" indent="0">
              <a:buNone/>
            </a:pPr>
            <a:endParaRPr lang="it-IT" dirty="0"/>
          </a:p>
          <a:p>
            <a:pPr lvl="1"/>
            <a:r>
              <a:rPr lang="it-IT" dirty="0"/>
              <a:t>Catherine </a:t>
            </a:r>
            <a:r>
              <a:rPr lang="it-IT" dirty="0" err="1"/>
              <a:t>regardait</a:t>
            </a:r>
            <a:r>
              <a:rPr lang="it-IT" dirty="0"/>
              <a:t> l’</a:t>
            </a:r>
            <a:r>
              <a:rPr lang="it-IT" dirty="0" err="1"/>
              <a:t>homme</a:t>
            </a:r>
            <a:r>
              <a:rPr lang="it-IT" dirty="0"/>
              <a:t> qui </a:t>
            </a:r>
            <a:r>
              <a:rPr lang="it-IT" dirty="0" err="1"/>
              <a:t>jouait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son </a:t>
            </a:r>
            <a:r>
              <a:rPr lang="it-IT" dirty="0" err="1"/>
              <a:t>fils</a:t>
            </a:r>
            <a:r>
              <a:rPr lang="it-IT" dirty="0"/>
              <a:t> (</a:t>
            </a:r>
            <a:r>
              <a:rPr lang="it-IT" dirty="0" err="1"/>
              <a:t>inv</a:t>
            </a:r>
            <a:r>
              <a:rPr lang="it-IT" dirty="0"/>
              <a:t> </a:t>
            </a:r>
            <a:r>
              <a:rPr lang="it-IT" dirty="0" err="1"/>
              <a:t>imp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Sur</a:t>
            </a:r>
            <a:r>
              <a:rPr lang="it-IT" dirty="0"/>
              <a:t> la </a:t>
            </a:r>
            <a:r>
              <a:rPr lang="it-IT" dirty="0" err="1"/>
              <a:t>route</a:t>
            </a:r>
            <a:r>
              <a:rPr lang="it-IT" dirty="0"/>
              <a:t>, </a:t>
            </a:r>
            <a:r>
              <a:rPr lang="it-IT" dirty="0" err="1"/>
              <a:t>les</a:t>
            </a:r>
            <a:r>
              <a:rPr lang="it-IT" dirty="0"/>
              <a:t> enfants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rencontrés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gendarmes</a:t>
            </a:r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dirty="0"/>
              <a:t>Il </a:t>
            </a:r>
            <a:r>
              <a:rPr lang="it-IT" dirty="0" err="1"/>
              <a:t>mange</a:t>
            </a:r>
            <a:r>
              <a:rPr lang="it-IT" dirty="0"/>
              <a:t> &gt; </a:t>
            </a:r>
            <a:r>
              <a:rPr lang="it-IT" dirty="0" err="1"/>
              <a:t>Mange</a:t>
            </a:r>
            <a:r>
              <a:rPr lang="it-IT" dirty="0"/>
              <a:t>-t-il? (</a:t>
            </a:r>
            <a:r>
              <a:rPr lang="it-IT" i="1" dirty="0"/>
              <a:t>il</a:t>
            </a:r>
            <a:r>
              <a:rPr lang="it-IT" dirty="0"/>
              <a:t> </a:t>
            </a:r>
            <a:r>
              <a:rPr lang="it-IT" dirty="0" err="1"/>
              <a:t>seulement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Antoine </a:t>
            </a:r>
            <a:r>
              <a:rPr lang="it-IT" dirty="0" err="1"/>
              <a:t>mange</a:t>
            </a:r>
            <a:r>
              <a:rPr lang="it-IT" dirty="0"/>
              <a:t> &gt; *</a:t>
            </a:r>
            <a:r>
              <a:rPr lang="it-IT" dirty="0" err="1"/>
              <a:t>Mange</a:t>
            </a:r>
            <a:r>
              <a:rPr lang="it-IT" dirty="0"/>
              <a:t> Antoine?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La </a:t>
            </a:r>
            <a:r>
              <a:rPr lang="it-IT" dirty="0" err="1"/>
              <a:t>montre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m’a </a:t>
            </a:r>
            <a:r>
              <a:rPr lang="it-IT" dirty="0" err="1"/>
              <a:t>donnée</a:t>
            </a:r>
            <a:r>
              <a:rPr lang="it-IT" dirty="0"/>
              <a:t> Alain &gt; </a:t>
            </a:r>
            <a:r>
              <a:rPr lang="it-IT" i="1" dirty="0" err="1"/>
              <a:t>que</a:t>
            </a:r>
            <a:r>
              <a:rPr lang="it-IT" dirty="0"/>
              <a:t> </a:t>
            </a:r>
            <a:r>
              <a:rPr lang="it-IT" dirty="0" err="1"/>
              <a:t>seulement</a:t>
            </a:r>
            <a:r>
              <a:rPr lang="it-IT" dirty="0"/>
              <a:t> COD</a:t>
            </a:r>
          </a:p>
          <a:p>
            <a:r>
              <a:rPr lang="it-IT" dirty="0"/>
              <a:t>L’</a:t>
            </a:r>
            <a:r>
              <a:rPr lang="it-IT" dirty="0" err="1"/>
              <a:t>inversion</a:t>
            </a:r>
            <a:r>
              <a:rPr lang="it-IT" dirty="0"/>
              <a:t> est </a:t>
            </a:r>
            <a:r>
              <a:rPr lang="it-IT" dirty="0" err="1"/>
              <a:t>impossible</a:t>
            </a:r>
            <a:r>
              <a:rPr lang="it-IT" dirty="0"/>
              <a:t> si le SV est </a:t>
            </a:r>
            <a:r>
              <a:rPr lang="it-IT" dirty="0" err="1"/>
              <a:t>constitué</a:t>
            </a:r>
            <a:r>
              <a:rPr lang="it-IT" dirty="0"/>
              <a:t> d’un V+ </a:t>
            </a:r>
            <a:r>
              <a:rPr lang="it-IT" dirty="0" err="1"/>
              <a:t>complément</a:t>
            </a:r>
            <a:endParaRPr lang="it-IT" dirty="0"/>
          </a:p>
          <a:p>
            <a:pPr lvl="1"/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matins</a:t>
            </a:r>
            <a:r>
              <a:rPr lang="it-IT" dirty="0"/>
              <a:t>, Pauline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yoga. *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matins</a:t>
            </a:r>
            <a:r>
              <a:rPr lang="it-IT" dirty="0"/>
              <a:t>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yoga Pauline</a:t>
            </a:r>
          </a:p>
        </p:txBody>
      </p:sp>
    </p:spTree>
    <p:extLst>
      <p:ext uri="{BB962C8B-B14F-4D97-AF65-F5344CB8AC3E}">
        <p14:creationId xmlns:p14="http://schemas.microsoft.com/office/powerpoint/2010/main" val="2870294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2198511"/>
          </a:xfrm>
        </p:spPr>
        <p:txBody>
          <a:bodyPr>
            <a:normAutofit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 et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impersonnelles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734650" y="4799059"/>
            <a:ext cx="7345362" cy="1500187"/>
          </a:xfrm>
        </p:spPr>
        <p:txBody>
          <a:bodyPr/>
          <a:lstStyle/>
          <a:p>
            <a:endParaRPr lang="it-IT" dirty="0"/>
          </a:p>
          <a:p>
            <a:r>
              <a:rPr lang="it-IT" sz="2800" dirty="0"/>
              <a:t>Le </a:t>
            </a:r>
            <a:r>
              <a:rPr lang="it-IT" sz="2800" dirty="0" err="1"/>
              <a:t>cas</a:t>
            </a:r>
            <a:r>
              <a:rPr lang="it-IT" sz="2800" dirty="0"/>
              <a:t> </a:t>
            </a:r>
            <a:r>
              <a:rPr lang="it-IT" sz="2800" dirty="0" err="1"/>
              <a:t>particulier</a:t>
            </a:r>
            <a:r>
              <a:rPr lang="it-IT" sz="2800" dirty="0"/>
              <a:t> </a:t>
            </a:r>
            <a:r>
              <a:rPr lang="it-IT" sz="2800" dirty="0" err="1"/>
              <a:t>des</a:t>
            </a:r>
            <a:r>
              <a:rPr lang="it-IT" sz="2800" dirty="0"/>
              <a:t> </a:t>
            </a:r>
            <a:r>
              <a:rPr lang="it-IT" sz="2800" dirty="0" err="1"/>
              <a:t>pronoms</a:t>
            </a:r>
            <a:r>
              <a:rPr lang="it-IT" sz="2800" dirty="0"/>
              <a:t> “</a:t>
            </a:r>
            <a:r>
              <a:rPr lang="it-IT" sz="2800" dirty="0" err="1"/>
              <a:t>neutres</a:t>
            </a:r>
            <a:r>
              <a:rPr lang="it-IT" sz="2800" dirty="0"/>
              <a:t>” </a:t>
            </a:r>
          </a:p>
          <a:p>
            <a:pPr algn="ctr"/>
            <a:r>
              <a:rPr lang="it-IT" sz="2800" i="1" dirty="0"/>
              <a:t>Il</a:t>
            </a:r>
            <a:r>
              <a:rPr lang="it-IT" sz="2800" dirty="0"/>
              <a:t> </a:t>
            </a:r>
            <a:r>
              <a:rPr lang="it-IT" sz="2800" dirty="0" err="1"/>
              <a:t>impersonnel</a:t>
            </a:r>
            <a:r>
              <a:rPr lang="it-IT" sz="2800" dirty="0"/>
              <a:t> </a:t>
            </a:r>
            <a:r>
              <a:rPr lang="mr-IN" sz="2800" dirty="0"/>
              <a:t>–</a:t>
            </a:r>
            <a:r>
              <a:rPr lang="it-IT" sz="2800" dirty="0"/>
              <a:t> </a:t>
            </a:r>
            <a:r>
              <a:rPr lang="it-IT" sz="2800" i="1" dirty="0"/>
              <a:t>ce</a:t>
            </a:r>
            <a:r>
              <a:rPr lang="it-IT" sz="2800" dirty="0"/>
              <a:t> – </a:t>
            </a:r>
            <a:r>
              <a:rPr lang="it-IT" sz="2800" i="1" dirty="0" err="1"/>
              <a:t>ça</a:t>
            </a:r>
            <a:r>
              <a:rPr lang="it-IT" sz="28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7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</a:t>
            </a:r>
            <a:r>
              <a:rPr lang="it-IT" dirty="0" err="1"/>
              <a:t>pronom</a:t>
            </a:r>
            <a:r>
              <a:rPr lang="it-IT" dirty="0"/>
              <a:t> de la 3° </a:t>
            </a:r>
            <a:r>
              <a:rPr lang="it-IT" dirty="0" err="1"/>
              <a:t>personne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singulier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  <a:r>
              <a:rPr lang="it-IT" dirty="0" err="1"/>
              <a:t>Spécificité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français</a:t>
            </a:r>
            <a:r>
              <a:rPr lang="it-IT" dirty="0"/>
              <a:t> : </a:t>
            </a:r>
            <a:r>
              <a:rPr lang="it-IT" dirty="0" err="1"/>
              <a:t>nécessite</a:t>
            </a:r>
            <a:r>
              <a:rPr lang="it-IT" dirty="0"/>
              <a:t> une position </a:t>
            </a:r>
            <a:r>
              <a:rPr lang="it-IT" dirty="0" err="1"/>
              <a:t>sujet</a:t>
            </a:r>
            <a:r>
              <a:rPr lang="it-IT" dirty="0"/>
              <a:t> “</a:t>
            </a:r>
            <a:r>
              <a:rPr lang="it-IT" dirty="0" err="1"/>
              <a:t>pleine</a:t>
            </a:r>
            <a:r>
              <a:rPr lang="it-IT" dirty="0"/>
              <a:t>”, à la </a:t>
            </a:r>
            <a:r>
              <a:rPr lang="it-IT" dirty="0" err="1"/>
              <a:t>différence</a:t>
            </a:r>
            <a:r>
              <a:rPr lang="it-IT" dirty="0"/>
              <a:t> de l’</a:t>
            </a:r>
            <a:r>
              <a:rPr lang="it-IT" dirty="0" err="1"/>
              <a:t>italien</a:t>
            </a:r>
            <a:r>
              <a:rPr lang="it-IT" dirty="0"/>
              <a:t>:</a:t>
            </a:r>
          </a:p>
          <a:p>
            <a:pPr marL="1079500" lvl="1" indent="-136525"/>
            <a:r>
              <a:rPr lang="it-IT" sz="1800" dirty="0"/>
              <a:t>Succede &gt; </a:t>
            </a:r>
            <a:r>
              <a:rPr lang="it-IT" sz="1800" dirty="0" err="1"/>
              <a:t>Ça</a:t>
            </a:r>
            <a:r>
              <a:rPr lang="it-IT" sz="1800" dirty="0"/>
              <a:t> </a:t>
            </a:r>
            <a:r>
              <a:rPr lang="it-IT" sz="1800" dirty="0" err="1"/>
              <a:t>arrive</a:t>
            </a:r>
            <a:r>
              <a:rPr lang="it-IT" sz="1800" dirty="0"/>
              <a:t>.</a:t>
            </a:r>
          </a:p>
          <a:p>
            <a:pPr marL="1079500" lvl="1" indent="-136525"/>
            <a:r>
              <a:rPr lang="it-IT" sz="1800" dirty="0"/>
              <a:t>È normale avere paura &gt; Il est </a:t>
            </a:r>
            <a:r>
              <a:rPr lang="it-IT" sz="1800" dirty="0" err="1"/>
              <a:t>normal</a:t>
            </a:r>
            <a:r>
              <a:rPr lang="it-IT" sz="1800" dirty="0"/>
              <a:t> d’</a:t>
            </a:r>
            <a:r>
              <a:rPr lang="it-IT" sz="1800" dirty="0" err="1"/>
              <a:t>avoir</a:t>
            </a:r>
            <a:r>
              <a:rPr lang="it-IT" sz="1800" dirty="0"/>
              <a:t> </a:t>
            </a:r>
            <a:r>
              <a:rPr lang="it-IT" sz="1800" dirty="0" err="1"/>
              <a:t>peur</a:t>
            </a:r>
            <a:r>
              <a:rPr lang="it-IT" sz="1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En </a:t>
            </a:r>
            <a:r>
              <a:rPr lang="it-IT" dirty="0" err="1"/>
              <a:t>français</a:t>
            </a:r>
            <a:r>
              <a:rPr lang="it-IT" dirty="0"/>
              <a:t>, si le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n’est </a:t>
            </a:r>
            <a:r>
              <a:rPr lang="it-IT" dirty="0" err="1"/>
              <a:t>pas</a:t>
            </a:r>
            <a:r>
              <a:rPr lang="it-IT" dirty="0"/>
              <a:t> un N, il a </a:t>
            </a:r>
            <a:r>
              <a:rPr lang="it-IT" dirty="0" err="1"/>
              <a:t>besoin</a:t>
            </a:r>
            <a:r>
              <a:rPr lang="it-IT" dirty="0"/>
              <a:t> d’un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clitique</a:t>
            </a:r>
            <a:r>
              <a:rPr lang="it-IT" dirty="0"/>
              <a:t> </a:t>
            </a:r>
            <a:r>
              <a:rPr lang="it-IT" u="sng" dirty="0" err="1"/>
              <a:t>marqueur</a:t>
            </a:r>
            <a:r>
              <a:rPr lang="it-IT" u="sng" dirty="0"/>
              <a:t> de la </a:t>
            </a:r>
            <a:r>
              <a:rPr lang="it-IT" u="sng" dirty="0" err="1"/>
              <a:t>personne</a:t>
            </a:r>
            <a:r>
              <a:rPr lang="it-IT" dirty="0"/>
              <a:t> (</a:t>
            </a:r>
            <a:r>
              <a:rPr lang="it-IT" dirty="0" err="1"/>
              <a:t>homophonie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formes</a:t>
            </a:r>
            <a:r>
              <a:rPr lang="it-IT" dirty="0"/>
              <a:t> </a:t>
            </a:r>
            <a:r>
              <a:rPr lang="it-IT" dirty="0" err="1"/>
              <a:t>verbales</a:t>
            </a:r>
            <a:r>
              <a:rPr lang="it-IT" dirty="0"/>
              <a:t> </a:t>
            </a:r>
            <a:r>
              <a:rPr lang="it-IT" dirty="0" err="1"/>
              <a:t>française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5565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dirty="0" err="1"/>
              <a:t>marqueurs</a:t>
            </a:r>
            <a:r>
              <a:rPr lang="it-IT" dirty="0"/>
              <a:t> de la 3° </a:t>
            </a:r>
            <a:r>
              <a:rPr lang="it-IT" dirty="0" err="1"/>
              <a:t>personne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singulier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3412" y="2908663"/>
            <a:ext cx="8382000" cy="3426396"/>
          </a:xfrm>
        </p:spPr>
        <p:txBody>
          <a:bodyPr>
            <a:normAutofit/>
          </a:bodyPr>
          <a:lstStyle/>
          <a:p>
            <a:r>
              <a:rPr lang="it-IT" dirty="0"/>
              <a:t>Il, </a:t>
            </a:r>
            <a:r>
              <a:rPr lang="it-IT" dirty="0" err="1"/>
              <a:t>ça</a:t>
            </a:r>
            <a:r>
              <a:rPr lang="it-IT" dirty="0"/>
              <a:t>/cela/ce</a:t>
            </a:r>
          </a:p>
          <a:p>
            <a:pPr lvl="1"/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emplois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, “il” n’est </a:t>
            </a:r>
            <a:r>
              <a:rPr lang="it-IT" dirty="0" err="1"/>
              <a:t>pas</a:t>
            </a:r>
            <a:r>
              <a:rPr lang="it-IT" dirty="0"/>
              <a:t> 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représentant</a:t>
            </a:r>
            <a:r>
              <a:rPr lang="it-IT" dirty="0"/>
              <a:t>, mais </a:t>
            </a:r>
            <a:r>
              <a:rPr lang="it-IT" dirty="0" err="1"/>
              <a:t>seulement</a:t>
            </a:r>
            <a:r>
              <a:rPr lang="it-IT" dirty="0"/>
              <a:t> un </a:t>
            </a:r>
            <a:r>
              <a:rPr lang="it-IT" dirty="0" err="1"/>
              <a:t>indicateur</a:t>
            </a:r>
            <a:r>
              <a:rPr lang="it-IT" dirty="0"/>
              <a:t> de 3° </a:t>
            </a:r>
            <a:r>
              <a:rPr lang="it-IT" dirty="0" err="1"/>
              <a:t>pers</a:t>
            </a:r>
            <a:r>
              <a:rPr lang="it-IT" dirty="0"/>
              <a:t> </a:t>
            </a:r>
            <a:r>
              <a:rPr lang="it-IT" dirty="0" err="1"/>
              <a:t>sg</a:t>
            </a:r>
            <a:r>
              <a:rPr lang="it-IT" dirty="0"/>
              <a:t>. et n’a </a:t>
            </a:r>
            <a:r>
              <a:rPr lang="it-IT" dirty="0" err="1"/>
              <a:t>pas</a:t>
            </a:r>
            <a:r>
              <a:rPr lang="it-IT" dirty="0"/>
              <a:t> de </a:t>
            </a:r>
            <a:r>
              <a:rPr lang="it-IT" dirty="0" err="1"/>
              <a:t>contenu</a:t>
            </a:r>
            <a:r>
              <a:rPr lang="it-IT" dirty="0"/>
              <a:t> </a:t>
            </a:r>
            <a:r>
              <a:rPr lang="it-IT" dirty="0" err="1"/>
              <a:t>sémantique</a:t>
            </a:r>
            <a:endParaRPr lang="it-IT" dirty="0"/>
          </a:p>
          <a:p>
            <a:r>
              <a:rPr lang="it-IT" dirty="0"/>
              <a:t>1) </a:t>
            </a:r>
            <a:r>
              <a:rPr lang="it-IT" dirty="0" err="1"/>
              <a:t>Quand</a:t>
            </a:r>
            <a:r>
              <a:rPr lang="it-IT" dirty="0"/>
              <a:t> le </a:t>
            </a:r>
            <a:r>
              <a:rPr lang="it-IT" dirty="0" err="1"/>
              <a:t>verbe</a:t>
            </a:r>
            <a:r>
              <a:rPr lang="it-IT" dirty="0"/>
              <a:t> n’a </a:t>
            </a:r>
            <a:r>
              <a:rPr lang="it-IT" dirty="0" err="1"/>
              <a:t>pas</a:t>
            </a:r>
            <a:r>
              <a:rPr lang="it-IT" dirty="0"/>
              <a:t> d’</a:t>
            </a:r>
            <a:r>
              <a:rPr lang="it-IT" dirty="0" err="1"/>
              <a:t>actant</a:t>
            </a:r>
            <a:r>
              <a:rPr lang="it-IT" dirty="0"/>
              <a:t> </a:t>
            </a:r>
            <a:r>
              <a:rPr lang="it-IT" dirty="0" err="1"/>
              <a:t>identifiable</a:t>
            </a:r>
            <a:r>
              <a:rPr lang="it-IT" dirty="0"/>
              <a:t>;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 (</a:t>
            </a:r>
            <a:r>
              <a:rPr lang="it-IT" dirty="0" err="1"/>
              <a:t>essentiellement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en </a:t>
            </a:r>
            <a:r>
              <a:rPr lang="it-IT" dirty="0" err="1"/>
              <a:t>emploi</a:t>
            </a:r>
            <a:r>
              <a:rPr lang="it-IT" dirty="0"/>
              <a:t> </a:t>
            </a:r>
            <a:r>
              <a:rPr lang="it-IT" dirty="0" err="1"/>
              <a:t>impersonnel</a:t>
            </a:r>
            <a:r>
              <a:rPr lang="it-IT" dirty="0"/>
              <a:t>)</a:t>
            </a:r>
          </a:p>
          <a:p>
            <a:r>
              <a:rPr lang="it-IT" dirty="0"/>
              <a:t>2) </a:t>
            </a:r>
            <a:r>
              <a:rPr lang="it-IT" dirty="0" err="1"/>
              <a:t>Quand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“</a:t>
            </a:r>
            <a:r>
              <a:rPr lang="it-IT" dirty="0" err="1"/>
              <a:t>réel</a:t>
            </a:r>
            <a:r>
              <a:rPr lang="it-IT" dirty="0"/>
              <a:t>”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est </a:t>
            </a:r>
            <a:r>
              <a:rPr lang="it-IT" dirty="0" err="1"/>
              <a:t>postposé</a:t>
            </a:r>
            <a:r>
              <a:rPr lang="it-IT" dirty="0"/>
              <a:t> &gt;  </a:t>
            </a:r>
            <a:r>
              <a:rPr lang="it-IT" dirty="0" err="1"/>
              <a:t>construction</a:t>
            </a:r>
            <a:r>
              <a:rPr lang="it-IT" dirty="0"/>
              <a:t> </a:t>
            </a:r>
            <a:r>
              <a:rPr lang="it-IT" dirty="0" err="1"/>
              <a:t>impersonnelle</a:t>
            </a:r>
            <a:endParaRPr lang="it-IT" dirty="0"/>
          </a:p>
          <a:p>
            <a:pPr marL="1524000" lvl="1" indent="-136525">
              <a:tabLst>
                <a:tab pos="1341438" algn="l"/>
              </a:tabLst>
            </a:pPr>
            <a:r>
              <a:rPr lang="it-IT" sz="1800" dirty="0"/>
              <a:t>Il est </a:t>
            </a:r>
            <a:r>
              <a:rPr lang="it-IT" sz="1800" dirty="0" err="1"/>
              <a:t>arrivé</a:t>
            </a:r>
            <a:r>
              <a:rPr lang="it-IT" sz="1800" dirty="0"/>
              <a:t> une </a:t>
            </a:r>
            <a:r>
              <a:rPr lang="it-IT" sz="1800" dirty="0" err="1"/>
              <a:t>catastrophe</a:t>
            </a:r>
            <a:r>
              <a:rPr lang="it-IT" sz="1800" dirty="0"/>
              <a:t>.</a:t>
            </a:r>
          </a:p>
          <a:p>
            <a:pPr marL="1524000" lvl="1" indent="-136525">
              <a:tabLst>
                <a:tab pos="1341438" algn="l"/>
              </a:tabLst>
            </a:pPr>
            <a:r>
              <a:rPr lang="it-IT" sz="1800" dirty="0"/>
              <a:t>Il reste </a:t>
            </a:r>
            <a:r>
              <a:rPr lang="it-IT" sz="1800" dirty="0" err="1"/>
              <a:t>du</a:t>
            </a:r>
            <a:r>
              <a:rPr lang="it-IT" sz="1800" dirty="0"/>
              <a:t> </a:t>
            </a:r>
            <a:r>
              <a:rPr lang="it-IT" sz="1800" dirty="0" err="1"/>
              <a:t>jambon</a:t>
            </a:r>
            <a:r>
              <a:rPr lang="it-IT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5287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qui s’</a:t>
            </a:r>
            <a:r>
              <a:rPr lang="it-IT" dirty="0" err="1"/>
              <a:t>emploient</a:t>
            </a:r>
            <a:r>
              <a:rPr lang="it-IT" dirty="0"/>
              <a:t> </a:t>
            </a:r>
            <a:r>
              <a:rPr lang="it-IT" dirty="0" err="1"/>
              <a:t>uniquement</a:t>
            </a:r>
            <a:r>
              <a:rPr lang="it-IT" dirty="0"/>
              <a:t> à la 3° </a:t>
            </a:r>
            <a:r>
              <a:rPr lang="it-IT" dirty="0" err="1"/>
              <a:t>personne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singulier</a:t>
            </a:r>
            <a:r>
              <a:rPr lang="it-IT" dirty="0"/>
              <a:t> &gt; qui n’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d’</a:t>
            </a:r>
            <a:r>
              <a:rPr lang="it-IT" dirty="0" err="1"/>
              <a:t>actant</a:t>
            </a:r>
            <a:r>
              <a:rPr lang="it-IT" dirty="0"/>
              <a:t>, à </a:t>
            </a:r>
            <a:r>
              <a:rPr lang="it-IT" dirty="0" err="1"/>
              <a:t>valence</a:t>
            </a:r>
            <a:r>
              <a:rPr lang="it-IT" dirty="0"/>
              <a:t> “</a:t>
            </a:r>
            <a:r>
              <a:rPr lang="it-IT" dirty="0" err="1"/>
              <a:t>zéro</a:t>
            </a:r>
            <a:r>
              <a:rPr lang="it-IT" dirty="0"/>
              <a:t>”</a:t>
            </a:r>
          </a:p>
          <a:p>
            <a:pPr marL="1706563" lvl="1" indent="-136525"/>
            <a:r>
              <a:rPr lang="it-IT" sz="1800" dirty="0"/>
              <a:t>Il </a:t>
            </a:r>
            <a:r>
              <a:rPr lang="it-IT" sz="1800" dirty="0" err="1"/>
              <a:t>pleut</a:t>
            </a:r>
            <a:r>
              <a:rPr lang="it-IT" sz="1800" dirty="0"/>
              <a:t>.</a:t>
            </a:r>
          </a:p>
          <a:p>
            <a:pPr marL="1706563" lvl="1" indent="-136525"/>
            <a:r>
              <a:rPr lang="it-IT" sz="1800" dirty="0"/>
              <a:t>Il </a:t>
            </a:r>
            <a:r>
              <a:rPr lang="it-IT" sz="1800" dirty="0" err="1"/>
              <a:t>faut</a:t>
            </a:r>
            <a:r>
              <a:rPr lang="it-IT" sz="1800" dirty="0"/>
              <a:t> partir.</a:t>
            </a:r>
          </a:p>
          <a:p>
            <a:r>
              <a:rPr lang="it-IT" dirty="0"/>
              <a:t>En </a:t>
            </a:r>
            <a:r>
              <a:rPr lang="it-IT" dirty="0" err="1"/>
              <a:t>italien</a:t>
            </a:r>
            <a:r>
              <a:rPr lang="it-IT" dirty="0"/>
              <a:t>, un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impersonnel</a:t>
            </a:r>
            <a:r>
              <a:rPr lang="it-IT" dirty="0"/>
              <a:t> n’a </a:t>
            </a:r>
            <a:r>
              <a:rPr lang="it-IT" dirty="0" err="1"/>
              <a:t>jamais</a:t>
            </a:r>
            <a:r>
              <a:rPr lang="it-IT" dirty="0"/>
              <a:t> de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exprimé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Piove / *Esso piove</a:t>
            </a:r>
          </a:p>
          <a:p>
            <a:pPr lvl="1"/>
            <a:r>
              <a:rPr lang="it-IT" dirty="0"/>
              <a:t>Bisogna andare via/ *quello bisogna andare via</a:t>
            </a:r>
          </a:p>
          <a:p>
            <a:pPr lvl="1"/>
            <a:r>
              <a:rPr lang="it-IT" dirty="0"/>
              <a:t>(</a:t>
            </a:r>
            <a:r>
              <a:rPr lang="it-IT" i="1" dirty="0" err="1"/>
              <a:t>It’s</a:t>
            </a:r>
            <a:r>
              <a:rPr lang="it-IT" i="1" dirty="0"/>
              <a:t> </a:t>
            </a:r>
            <a:r>
              <a:rPr lang="it-IT" i="1" dirty="0" err="1"/>
              <a:t>raining</a:t>
            </a:r>
            <a:r>
              <a:rPr lang="it-IT" i="1" dirty="0"/>
              <a:t>/ Es </a:t>
            </a:r>
            <a:r>
              <a:rPr lang="it-IT" i="1" dirty="0" err="1"/>
              <a:t>regnet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50936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3262" y="670878"/>
            <a:ext cx="8490738" cy="1339850"/>
          </a:xfrm>
        </p:spPr>
        <p:txBody>
          <a:bodyPr>
            <a:normAutofit/>
          </a:bodyPr>
          <a:lstStyle/>
          <a:p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essentiellement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4556" y="2010728"/>
            <a:ext cx="8664222" cy="4692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essentiellement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r>
              <a:rPr lang="it-IT" dirty="0"/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 err="1"/>
              <a:t>Description</a:t>
            </a:r>
            <a:r>
              <a:rPr lang="it-IT" dirty="0"/>
              <a:t> de </a:t>
            </a:r>
            <a:r>
              <a:rPr lang="it-IT" dirty="0" err="1"/>
              <a:t>phénomènes</a:t>
            </a:r>
            <a:r>
              <a:rPr lang="it-IT" dirty="0"/>
              <a:t> </a:t>
            </a:r>
            <a:r>
              <a:rPr lang="it-IT" dirty="0" err="1"/>
              <a:t>métérologiques</a:t>
            </a:r>
            <a:r>
              <a:rPr lang="it-IT" dirty="0"/>
              <a:t>: </a:t>
            </a:r>
            <a:r>
              <a:rPr lang="it-IT" i="1" dirty="0" err="1"/>
              <a:t>pleuvoir</a:t>
            </a:r>
            <a:r>
              <a:rPr lang="it-IT" i="1" dirty="0"/>
              <a:t>, </a:t>
            </a:r>
            <a:r>
              <a:rPr lang="it-IT" i="1" dirty="0" err="1"/>
              <a:t>neiger</a:t>
            </a:r>
            <a:r>
              <a:rPr lang="it-IT" i="1" dirty="0"/>
              <a:t>, </a:t>
            </a:r>
            <a:r>
              <a:rPr lang="it-IT" i="1" dirty="0" err="1"/>
              <a:t>grêler</a:t>
            </a:r>
            <a:r>
              <a:rPr lang="it-IT" i="1" dirty="0"/>
              <a:t>, </a:t>
            </a:r>
            <a:r>
              <a:rPr lang="it-IT" i="1" dirty="0" err="1"/>
              <a:t>tonner</a:t>
            </a:r>
            <a:r>
              <a:rPr lang="it-IT" dirty="0"/>
              <a:t>; </a:t>
            </a:r>
            <a:r>
              <a:rPr lang="it-IT" dirty="0" err="1"/>
              <a:t>actant</a:t>
            </a:r>
            <a:r>
              <a:rPr lang="it-IT" dirty="0"/>
              <a:t> </a:t>
            </a:r>
            <a:r>
              <a:rPr lang="it-IT" dirty="0" err="1"/>
              <a:t>indéterminé</a:t>
            </a:r>
            <a:endParaRPr lang="it-IT" i="1" dirty="0"/>
          </a:p>
          <a:p>
            <a:pPr marL="1341438" lvl="1" indent="-141288"/>
            <a:r>
              <a:rPr lang="it-IT" i="1" dirty="0"/>
              <a:t>Il </a:t>
            </a:r>
            <a:r>
              <a:rPr lang="it-IT" i="1" dirty="0" err="1"/>
              <a:t>pleut</a:t>
            </a:r>
            <a:r>
              <a:rPr lang="it-IT" i="1" dirty="0"/>
              <a:t> </a:t>
            </a:r>
            <a:r>
              <a:rPr lang="it-IT" i="1" dirty="0" err="1"/>
              <a:t>des</a:t>
            </a:r>
            <a:r>
              <a:rPr lang="it-IT" i="1" dirty="0"/>
              <a:t> </a:t>
            </a:r>
            <a:r>
              <a:rPr lang="it-IT" i="1" dirty="0" err="1"/>
              <a:t>cordes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expansion</a:t>
            </a:r>
            <a:r>
              <a:rPr lang="it-IT" dirty="0"/>
              <a:t> nominale);</a:t>
            </a:r>
            <a:r>
              <a:rPr lang="it-IT" i="1" dirty="0"/>
              <a:t>Il </a:t>
            </a:r>
            <a:r>
              <a:rPr lang="it-IT" i="1" dirty="0" err="1"/>
              <a:t>neige</a:t>
            </a:r>
            <a:r>
              <a:rPr lang="it-IT" i="1" dirty="0"/>
              <a:t>, il </a:t>
            </a:r>
            <a:r>
              <a:rPr lang="it-IT" i="1" dirty="0" err="1"/>
              <a:t>vente</a:t>
            </a:r>
            <a:r>
              <a:rPr lang="it-IT" i="1" dirty="0"/>
              <a:t>, il </a:t>
            </a:r>
            <a:r>
              <a:rPr lang="it-IT" i="1" dirty="0" err="1"/>
              <a:t>gêle</a:t>
            </a:r>
            <a:endParaRPr lang="it-IT" i="1" dirty="0"/>
          </a:p>
          <a:p>
            <a:pPr marL="1341438" lvl="1" indent="-141288"/>
            <a:r>
              <a:rPr lang="it-IT" sz="1200" dirty="0">
                <a:hlinkClick r:id="rId2"/>
              </a:rPr>
              <a:t>https://lefrancaisentrequatzyeux.blogspot.com/2017/02/expressions-autour-de-la-pluie-il-pleu.html</a:t>
            </a:r>
            <a:endParaRPr lang="it-IT" sz="1200" dirty="0"/>
          </a:p>
          <a:p>
            <a:pPr lvl="1"/>
            <a:endParaRPr lang="it-IT" sz="12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it-IT" i="1" dirty="0"/>
              <a:t> </a:t>
            </a:r>
            <a:r>
              <a:rPr lang="it-IT" i="1" dirty="0" err="1"/>
              <a:t>Falloir</a:t>
            </a:r>
            <a:r>
              <a:rPr lang="it-IT" i="1" dirty="0"/>
              <a:t>, s’agir de </a:t>
            </a:r>
            <a:r>
              <a:rPr lang="it-IT" dirty="0"/>
              <a:t> et </a:t>
            </a:r>
            <a:r>
              <a:rPr lang="it-IT" dirty="0" err="1"/>
              <a:t>diverses</a:t>
            </a:r>
            <a:r>
              <a:rPr lang="it-IT" dirty="0"/>
              <a:t> </a:t>
            </a:r>
            <a:r>
              <a:rPr lang="it-IT" dirty="0" err="1"/>
              <a:t>locutions</a:t>
            </a:r>
            <a:r>
              <a:rPr lang="it-IT" dirty="0"/>
              <a:t> </a:t>
            </a:r>
            <a:r>
              <a:rPr lang="it-IT" dirty="0" err="1"/>
              <a:t>verbales</a:t>
            </a:r>
            <a:r>
              <a:rPr lang="it-IT" dirty="0"/>
              <a:t>: </a:t>
            </a:r>
          </a:p>
          <a:p>
            <a:pPr marL="1436688" lvl="1" indent="-136525">
              <a:buFont typeface="Wingdings" panose="05000000000000000000" pitchFamily="2" charset="2"/>
              <a:buChar char="§"/>
            </a:pPr>
            <a:r>
              <a:rPr lang="it-IT" i="1" dirty="0" err="1"/>
              <a:t>être</a:t>
            </a:r>
            <a:r>
              <a:rPr lang="it-IT" i="1" dirty="0"/>
              <a:t> </a:t>
            </a:r>
            <a:r>
              <a:rPr lang="it-IT" i="1" dirty="0" err="1"/>
              <a:t>question</a:t>
            </a:r>
            <a:r>
              <a:rPr lang="it-IT" i="1" dirty="0"/>
              <a:t> de, </a:t>
            </a:r>
            <a:r>
              <a:rPr lang="it-IT" i="1" dirty="0" err="1"/>
              <a:t>aller</a:t>
            </a:r>
            <a:r>
              <a:rPr lang="it-IT" i="1" dirty="0"/>
              <a:t> de </a:t>
            </a:r>
            <a:r>
              <a:rPr lang="it-IT" i="1" dirty="0" err="1"/>
              <a:t>soi</a:t>
            </a:r>
            <a:r>
              <a:rPr lang="it-IT" i="1" dirty="0"/>
              <a:t>, </a:t>
            </a:r>
          </a:p>
          <a:p>
            <a:pPr marL="1436688" lvl="1" indent="-136525">
              <a:buFont typeface="Wingdings" panose="05000000000000000000" pitchFamily="2" charset="2"/>
              <a:buChar char="§"/>
            </a:pPr>
            <a:r>
              <a:rPr lang="it-IT" i="1" dirty="0"/>
              <a:t>s’en </a:t>
            </a:r>
            <a:r>
              <a:rPr lang="it-IT" i="1" dirty="0" err="1"/>
              <a:t>falloir</a:t>
            </a:r>
            <a:r>
              <a:rPr lang="it-IT" i="1" dirty="0"/>
              <a:t> de </a:t>
            </a:r>
            <a:r>
              <a:rPr lang="it-IT" i="1" dirty="0" err="1"/>
              <a:t>peu</a:t>
            </a:r>
            <a:r>
              <a:rPr lang="it-IT" i="1" dirty="0"/>
              <a:t>/</a:t>
            </a:r>
            <a:r>
              <a:rPr lang="it-IT" i="1" dirty="0" err="1"/>
              <a:t>beaucoup</a:t>
            </a:r>
            <a:r>
              <a:rPr lang="it-IT" i="1" dirty="0"/>
              <a:t>, </a:t>
            </a:r>
          </a:p>
          <a:p>
            <a:pPr marL="1436688" lvl="1" indent="-136525">
              <a:buFont typeface="Wingdings" panose="05000000000000000000" pitchFamily="2" charset="2"/>
              <a:buChar char="§"/>
            </a:pPr>
            <a:r>
              <a:rPr lang="it-IT" i="1" dirty="0"/>
              <a:t>y </a:t>
            </a:r>
            <a:r>
              <a:rPr lang="it-IT" i="1" dirty="0" err="1"/>
              <a:t>aller</a:t>
            </a:r>
            <a:r>
              <a:rPr lang="it-IT" i="1" dirty="0"/>
              <a:t> de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i="1" dirty="0"/>
              <a:t> </a:t>
            </a:r>
            <a:r>
              <a:rPr lang="it-IT" dirty="0" err="1"/>
              <a:t>Exemples</a:t>
            </a:r>
            <a:endParaRPr lang="it-IT" dirty="0"/>
          </a:p>
          <a:p>
            <a:pPr lvl="1"/>
            <a:r>
              <a:rPr lang="it-IT" dirty="0"/>
              <a:t>Il </a:t>
            </a:r>
            <a:r>
              <a:rPr lang="it-IT" dirty="0" err="1"/>
              <a:t>faut</a:t>
            </a:r>
            <a:r>
              <a:rPr lang="it-IT" dirty="0"/>
              <a:t> de la </a:t>
            </a:r>
            <a:r>
              <a:rPr lang="it-IT" dirty="0" err="1"/>
              <a:t>patience</a:t>
            </a:r>
            <a:r>
              <a:rPr lang="it-IT" dirty="0"/>
              <a:t>/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sois</a:t>
            </a:r>
            <a:r>
              <a:rPr lang="it-IT" dirty="0"/>
              <a:t> </a:t>
            </a:r>
            <a:r>
              <a:rPr lang="it-IT" dirty="0" err="1"/>
              <a:t>patient</a:t>
            </a:r>
            <a:r>
              <a:rPr lang="it-IT" dirty="0"/>
              <a:t>/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patient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Il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tu </a:t>
            </a:r>
            <a:r>
              <a:rPr lang="it-IT" dirty="0" err="1"/>
              <a:t>sortes</a:t>
            </a:r>
            <a:r>
              <a:rPr lang="it-IT" dirty="0"/>
              <a:t>! </a:t>
            </a:r>
          </a:p>
          <a:p>
            <a:pPr lvl="1"/>
            <a:r>
              <a:rPr lang="it-IT" dirty="0"/>
              <a:t>Il s’</a:t>
            </a:r>
            <a:r>
              <a:rPr lang="it-IT" dirty="0" err="1"/>
              <a:t>agit</a:t>
            </a:r>
            <a:r>
              <a:rPr lang="it-IT" dirty="0"/>
              <a:t> d’une </a:t>
            </a:r>
            <a:r>
              <a:rPr lang="it-IT" dirty="0" err="1"/>
              <a:t>question</a:t>
            </a:r>
            <a:r>
              <a:rPr lang="it-IT" dirty="0"/>
              <a:t> vitale.</a:t>
            </a:r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3808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Exemples</a:t>
            </a:r>
            <a:r>
              <a:rPr lang="it-IT" dirty="0"/>
              <a:t> </a:t>
            </a:r>
            <a:r>
              <a:rPr lang="it-IT" dirty="0" err="1"/>
              <a:t>tirés</a:t>
            </a:r>
            <a:r>
              <a:rPr lang="it-IT" dirty="0"/>
              <a:t> de la presse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00112" y="2133600"/>
            <a:ext cx="7616359" cy="41416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“La situation </a:t>
            </a:r>
            <a:r>
              <a:rPr lang="it-IT" dirty="0" err="1"/>
              <a:t>dégénère</a:t>
            </a:r>
            <a:r>
              <a:rPr lang="it-IT" dirty="0"/>
              <a:t>. Tous </a:t>
            </a:r>
            <a:r>
              <a:rPr lang="it-IT" dirty="0" err="1"/>
              <a:t>brandissent</a:t>
            </a:r>
            <a:r>
              <a:rPr lang="it-IT" dirty="0"/>
              <a:t> </a:t>
            </a:r>
            <a:r>
              <a:rPr lang="it-IT" dirty="0" err="1"/>
              <a:t>leurs</a:t>
            </a:r>
            <a:r>
              <a:rPr lang="it-IT" dirty="0"/>
              <a:t> </a:t>
            </a:r>
            <a:r>
              <a:rPr lang="it-IT" dirty="0" err="1"/>
              <a:t>armes</a:t>
            </a:r>
            <a:r>
              <a:rPr lang="it-IT" dirty="0"/>
              <a:t> et </a:t>
            </a:r>
            <a:r>
              <a:rPr lang="it-IT" i="1" dirty="0"/>
              <a:t>il s’en </a:t>
            </a:r>
            <a:r>
              <a:rPr lang="it-IT" i="1" dirty="0" err="1"/>
              <a:t>faut</a:t>
            </a:r>
            <a:r>
              <a:rPr lang="it-IT" i="1" dirty="0"/>
              <a:t> de </a:t>
            </a:r>
            <a:r>
              <a:rPr lang="it-IT" i="1" dirty="0" err="1"/>
              <a:t>peu</a:t>
            </a:r>
            <a:r>
              <a:rPr lang="it-IT" i="1" dirty="0"/>
              <a:t> </a:t>
            </a:r>
            <a:r>
              <a:rPr lang="it-IT" dirty="0"/>
              <a:t>pour </a:t>
            </a:r>
            <a:r>
              <a:rPr lang="it-IT" dirty="0" err="1"/>
              <a:t>que</a:t>
            </a:r>
            <a:r>
              <a:rPr lang="it-IT" dirty="0"/>
              <a:t> le </a:t>
            </a:r>
            <a:r>
              <a:rPr lang="it-IT" dirty="0" err="1"/>
              <a:t>simple</a:t>
            </a:r>
            <a:r>
              <a:rPr lang="it-IT" dirty="0"/>
              <a:t> </a:t>
            </a:r>
            <a:r>
              <a:rPr lang="it-IT" dirty="0" err="1"/>
              <a:t>contrôle</a:t>
            </a:r>
            <a:r>
              <a:rPr lang="it-IT" dirty="0"/>
              <a:t> de routine ne </a:t>
            </a:r>
            <a:r>
              <a:rPr lang="it-IT" dirty="0" err="1"/>
              <a:t>vire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drame</a:t>
            </a:r>
            <a:r>
              <a:rPr lang="it-IT" dirty="0"/>
              <a:t>.”</a:t>
            </a:r>
          </a:p>
          <a:p>
            <a:pPr marL="169164" indent="-34290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§"/>
            </a:pPr>
            <a:r>
              <a:rPr lang="it-IT" dirty="0"/>
              <a:t>“Il a </a:t>
            </a:r>
            <a:r>
              <a:rPr lang="it-IT" dirty="0" err="1"/>
              <a:t>exhorté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jeunes</a:t>
            </a:r>
            <a:r>
              <a:rPr lang="it-IT" dirty="0"/>
              <a:t> à </a:t>
            </a:r>
            <a:r>
              <a:rPr lang="it-IT" dirty="0" err="1"/>
              <a:t>relever</a:t>
            </a:r>
            <a:r>
              <a:rPr lang="it-IT" dirty="0"/>
              <a:t> ce </a:t>
            </a:r>
            <a:r>
              <a:rPr lang="it-IT" dirty="0" err="1"/>
              <a:t>défi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honneur</a:t>
            </a:r>
            <a:r>
              <a:rPr lang="it-IT" dirty="0"/>
              <a:t> et </a:t>
            </a:r>
            <a:r>
              <a:rPr lang="it-IT" dirty="0" err="1"/>
              <a:t>dignité</a:t>
            </a:r>
            <a:r>
              <a:rPr lang="it-IT" dirty="0"/>
              <a:t> car, </a:t>
            </a:r>
            <a:r>
              <a:rPr lang="it-IT" dirty="0" err="1"/>
              <a:t>dit</a:t>
            </a:r>
            <a:r>
              <a:rPr lang="it-IT" dirty="0"/>
              <a:t>-il, </a:t>
            </a:r>
            <a:r>
              <a:rPr lang="it-IT" i="1" dirty="0"/>
              <a:t>il y va de </a:t>
            </a:r>
            <a:r>
              <a:rPr lang="it-IT" dirty="0"/>
              <a:t>l’</a:t>
            </a:r>
            <a:r>
              <a:rPr lang="it-IT" dirty="0" err="1"/>
              <a:t>unité</a:t>
            </a:r>
            <a:r>
              <a:rPr lang="it-IT" dirty="0"/>
              <a:t>, de la </a:t>
            </a:r>
            <a:r>
              <a:rPr lang="it-IT" dirty="0" err="1"/>
              <a:t>paix</a:t>
            </a:r>
            <a:r>
              <a:rPr lang="it-IT" dirty="0"/>
              <a:t> et de la </a:t>
            </a:r>
            <a:r>
              <a:rPr lang="it-IT" dirty="0" err="1"/>
              <a:t>cohésion</a:t>
            </a:r>
            <a:r>
              <a:rPr lang="it-IT" dirty="0"/>
              <a:t> sociale.” (</a:t>
            </a:r>
            <a:r>
              <a:rPr lang="it-IT" dirty="0" err="1"/>
              <a:t>maliweb</a:t>
            </a:r>
            <a:r>
              <a:rPr lang="it-IT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“La </a:t>
            </a:r>
            <a:r>
              <a:rPr lang="it-IT" dirty="0" err="1"/>
              <a:t>salle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fêtes</a:t>
            </a:r>
            <a:r>
              <a:rPr lang="it-IT" dirty="0"/>
              <a:t> de </a:t>
            </a:r>
            <a:r>
              <a:rPr lang="it-IT" dirty="0" err="1"/>
              <a:t>Gindou</a:t>
            </a:r>
            <a:r>
              <a:rPr lang="it-IT" dirty="0"/>
              <a:t> </a:t>
            </a:r>
            <a:r>
              <a:rPr lang="it-IT" dirty="0" err="1"/>
              <a:t>était</a:t>
            </a:r>
            <a:r>
              <a:rPr lang="it-IT" dirty="0"/>
              <a:t> </a:t>
            </a:r>
            <a:r>
              <a:rPr lang="it-IT" dirty="0" err="1"/>
              <a:t>remplie</a:t>
            </a:r>
            <a:r>
              <a:rPr lang="it-IT" dirty="0"/>
              <a:t> : plus de 200 </a:t>
            </a:r>
            <a:r>
              <a:rPr lang="it-IT" dirty="0" err="1"/>
              <a:t>personnes</a:t>
            </a:r>
            <a:r>
              <a:rPr lang="it-IT" dirty="0"/>
              <a:t> </a:t>
            </a:r>
            <a:r>
              <a:rPr lang="it-IT" dirty="0" err="1"/>
              <a:t>avaient</a:t>
            </a:r>
            <a:r>
              <a:rPr lang="it-IT" dirty="0"/>
              <a:t> </a:t>
            </a:r>
            <a:r>
              <a:rPr lang="it-IT" dirty="0" err="1"/>
              <a:t>fait</a:t>
            </a:r>
            <a:r>
              <a:rPr lang="it-IT" dirty="0"/>
              <a:t> le </a:t>
            </a:r>
            <a:r>
              <a:rPr lang="it-IT" dirty="0" err="1"/>
              <a:t>déplacement</a:t>
            </a:r>
            <a:r>
              <a:rPr lang="it-IT" dirty="0"/>
              <a:t> pour lui </a:t>
            </a:r>
            <a:r>
              <a:rPr lang="it-IT" dirty="0" err="1"/>
              <a:t>rendre</a:t>
            </a:r>
            <a:r>
              <a:rPr lang="it-IT" dirty="0"/>
              <a:t> </a:t>
            </a:r>
            <a:r>
              <a:rPr lang="it-IT" dirty="0" err="1"/>
              <a:t>hommage</a:t>
            </a:r>
            <a:r>
              <a:rPr lang="it-IT" dirty="0"/>
              <a:t>. </a:t>
            </a:r>
            <a:r>
              <a:rPr lang="it-IT" i="1" dirty="0"/>
              <a:t>Il va de </a:t>
            </a:r>
            <a:r>
              <a:rPr lang="it-IT" i="1" dirty="0" err="1"/>
              <a:t>soi</a:t>
            </a:r>
            <a:r>
              <a:rPr lang="it-IT" i="1" dirty="0"/>
              <a:t> </a:t>
            </a:r>
            <a:r>
              <a:rPr lang="it-IT" dirty="0" err="1"/>
              <a:t>que</a:t>
            </a:r>
            <a:r>
              <a:rPr lang="it-IT" dirty="0"/>
              <a:t> sa </a:t>
            </a:r>
            <a:r>
              <a:rPr lang="it-IT" dirty="0" err="1"/>
              <a:t>famille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grand</a:t>
            </a:r>
            <a:r>
              <a:rPr lang="it-IT" dirty="0"/>
              <a:t> </a:t>
            </a:r>
            <a:r>
              <a:rPr lang="it-IT" dirty="0" err="1"/>
              <a:t>complet</a:t>
            </a:r>
            <a:r>
              <a:rPr lang="it-IT" dirty="0"/>
              <a:t> </a:t>
            </a:r>
            <a:r>
              <a:rPr lang="it-IT" dirty="0" err="1"/>
              <a:t>était</a:t>
            </a:r>
            <a:r>
              <a:rPr lang="it-IT" dirty="0"/>
              <a:t> </a:t>
            </a:r>
            <a:r>
              <a:rPr lang="it-IT" dirty="0" err="1"/>
              <a:t>présente</a:t>
            </a:r>
            <a:r>
              <a:rPr lang="it-IT" dirty="0"/>
              <a:t>.”</a:t>
            </a:r>
          </a:p>
          <a:p>
            <a:pPr marL="0" indent="0" algn="r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936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912658"/>
          </a:xfrm>
        </p:spPr>
        <p:txBody>
          <a:bodyPr>
            <a:normAutofit/>
          </a:bodyPr>
          <a:lstStyle/>
          <a:p>
            <a:r>
              <a:rPr lang="it-IT" dirty="0" err="1"/>
              <a:t>Verbes</a:t>
            </a:r>
            <a:r>
              <a:rPr lang="it-IT" dirty="0"/>
              <a:t> en </a:t>
            </a:r>
            <a:r>
              <a:rPr lang="it-IT" dirty="0" err="1"/>
              <a:t>emploi</a:t>
            </a:r>
            <a:r>
              <a:rPr lang="it-IT" dirty="0"/>
              <a:t> </a:t>
            </a:r>
            <a:r>
              <a:rPr lang="it-IT" dirty="0" err="1"/>
              <a:t>impersonnel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0444" y="1749778"/>
            <a:ext cx="8636000" cy="467077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i="1" dirty="0" err="1"/>
              <a:t>avoir</a:t>
            </a:r>
            <a:r>
              <a:rPr lang="it-IT" i="1" dirty="0"/>
              <a:t> : </a:t>
            </a:r>
            <a:r>
              <a:rPr lang="it-IT" dirty="0"/>
              <a:t>“Il y a “ </a:t>
            </a:r>
            <a:endParaRPr lang="it-IT" i="1" dirty="0"/>
          </a:p>
          <a:p>
            <a:pPr lvl="2"/>
            <a:r>
              <a:rPr lang="it-IT" sz="1400" i="1" dirty="0"/>
              <a:t>Y a-t-il un </a:t>
            </a:r>
            <a:r>
              <a:rPr lang="it-IT" sz="1400" i="1" dirty="0" err="1"/>
              <a:t>médecin</a:t>
            </a:r>
            <a:r>
              <a:rPr lang="it-IT" sz="1400" i="1" dirty="0"/>
              <a:t> </a:t>
            </a:r>
            <a:r>
              <a:rPr lang="it-IT" sz="1400" i="1" dirty="0" err="1"/>
              <a:t>dans</a:t>
            </a:r>
            <a:r>
              <a:rPr lang="it-IT" sz="1400" i="1" dirty="0"/>
              <a:t> la </a:t>
            </a:r>
            <a:r>
              <a:rPr lang="it-IT" sz="1400" i="1" dirty="0" err="1"/>
              <a:t>salle</a:t>
            </a:r>
            <a:r>
              <a:rPr lang="it-IT" sz="1400" i="1" dirty="0"/>
              <a:t>?</a:t>
            </a:r>
          </a:p>
          <a:p>
            <a:pPr lvl="2"/>
            <a:r>
              <a:rPr lang="fr-FR" sz="1400" i="1" dirty="0"/>
              <a:t>Il n’y a qu’à + </a:t>
            </a:r>
            <a:r>
              <a:rPr lang="fr-FR" sz="1400" i="1" dirty="0" err="1"/>
              <a:t>inf</a:t>
            </a:r>
            <a:r>
              <a:rPr lang="fr-FR" sz="1400" i="1" dirty="0"/>
              <a:t> = il suffit de</a:t>
            </a:r>
          </a:p>
          <a:p>
            <a:pPr lvl="2"/>
            <a:r>
              <a:rPr lang="it-IT" sz="1400" dirty="0"/>
              <a:t>“</a:t>
            </a:r>
            <a:r>
              <a:rPr lang="it-IT" sz="1400" i="1" dirty="0"/>
              <a:t>Il </a:t>
            </a:r>
            <a:r>
              <a:rPr lang="it-IT" sz="1400" i="1" dirty="0" err="1"/>
              <a:t>n’y</a:t>
            </a:r>
            <a:r>
              <a:rPr lang="it-IT" sz="1400" i="1" dirty="0"/>
              <a:t> a </a:t>
            </a:r>
            <a:r>
              <a:rPr lang="it-IT" sz="1400" i="1" dirty="0" err="1"/>
              <a:t>qu’à</a:t>
            </a:r>
            <a:r>
              <a:rPr lang="it-IT" sz="1400" i="1" dirty="0"/>
              <a:t> </a:t>
            </a:r>
            <a:r>
              <a:rPr lang="it-IT" sz="1400" dirty="0" err="1"/>
              <a:t>voir</a:t>
            </a:r>
            <a:r>
              <a:rPr lang="it-IT" sz="1400" dirty="0"/>
              <a:t> </a:t>
            </a:r>
            <a:r>
              <a:rPr lang="it-IT" sz="1400" dirty="0" err="1"/>
              <a:t>des</a:t>
            </a:r>
            <a:r>
              <a:rPr lang="it-IT" sz="1400" dirty="0"/>
              <a:t> </a:t>
            </a:r>
            <a:r>
              <a:rPr lang="it-IT" sz="1400" dirty="0" err="1"/>
              <a:t>tramways</a:t>
            </a:r>
            <a:r>
              <a:rPr lang="it-IT" sz="1400" dirty="0"/>
              <a:t> </a:t>
            </a:r>
            <a:r>
              <a:rPr lang="it-IT" sz="1400" dirty="0" err="1"/>
              <a:t>récents</a:t>
            </a:r>
            <a:r>
              <a:rPr lang="it-IT" sz="1400" dirty="0"/>
              <a:t> en service pour </a:t>
            </a:r>
            <a:r>
              <a:rPr lang="it-IT" sz="1400" dirty="0" err="1"/>
              <a:t>constater</a:t>
            </a:r>
            <a:r>
              <a:rPr lang="it-IT" sz="1400" dirty="0"/>
              <a:t> </a:t>
            </a:r>
            <a:r>
              <a:rPr lang="it-IT" sz="1400" dirty="0" err="1"/>
              <a:t>que</a:t>
            </a:r>
            <a:r>
              <a:rPr lang="it-IT" sz="1400" dirty="0"/>
              <a:t> ce mode de </a:t>
            </a:r>
            <a:r>
              <a:rPr lang="it-IT" sz="1400" dirty="0" err="1"/>
              <a:t>transport</a:t>
            </a:r>
            <a:r>
              <a:rPr lang="it-IT" sz="1400" dirty="0"/>
              <a:t> n’est </a:t>
            </a:r>
            <a:r>
              <a:rPr lang="it-IT" sz="1400" dirty="0" err="1"/>
              <a:t>pas</a:t>
            </a:r>
            <a:r>
              <a:rPr lang="it-IT" sz="1400" dirty="0"/>
              <a:t> de </a:t>
            </a:r>
            <a:r>
              <a:rPr lang="it-IT" sz="1400" dirty="0" err="1"/>
              <a:t>ceux</a:t>
            </a:r>
            <a:r>
              <a:rPr lang="it-IT" sz="1400" dirty="0"/>
              <a:t> qui </a:t>
            </a:r>
            <a:r>
              <a:rPr lang="it-IT" sz="1400" dirty="0" err="1"/>
              <a:t>dérangent</a:t>
            </a:r>
            <a:r>
              <a:rPr lang="it-IT" sz="1400" dirty="0"/>
              <a:t> en </a:t>
            </a:r>
            <a:r>
              <a:rPr lang="it-IT" sz="1400" dirty="0" err="1"/>
              <a:t>termes</a:t>
            </a:r>
            <a:r>
              <a:rPr lang="it-IT" sz="1400" dirty="0"/>
              <a:t> de </a:t>
            </a:r>
            <a:r>
              <a:rPr lang="it-IT" sz="1400" dirty="0" err="1"/>
              <a:t>bruit</a:t>
            </a:r>
            <a:r>
              <a:rPr lang="it-IT" sz="1400" dirty="0"/>
              <a:t> et de </a:t>
            </a:r>
            <a:r>
              <a:rPr lang="it-IT" sz="1400" dirty="0" err="1"/>
              <a:t>vibrations</a:t>
            </a:r>
            <a:r>
              <a:rPr lang="it-IT" sz="1400" dirty="0"/>
              <a:t>.” 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«Il se </a:t>
            </a:r>
            <a:r>
              <a:rPr lang="it-IT" dirty="0" err="1"/>
              <a:t>trouve</a:t>
            </a:r>
            <a:r>
              <a:rPr lang="it-IT" dirty="0"/>
              <a:t>» + SN &gt;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/>
              <a:t>“</a:t>
            </a:r>
            <a:r>
              <a:rPr lang="it-IT" i="1" dirty="0"/>
              <a:t>Il se </a:t>
            </a:r>
            <a:r>
              <a:rPr lang="it-IT" i="1" dirty="0" err="1"/>
              <a:t>trouve</a:t>
            </a:r>
            <a:r>
              <a:rPr lang="it-IT" i="1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politiciens</a:t>
            </a:r>
            <a:r>
              <a:rPr lang="it-IT" dirty="0"/>
              <a:t> de gauche </a:t>
            </a:r>
            <a:r>
              <a:rPr lang="it-IT" dirty="0" err="1"/>
              <a:t>comme</a:t>
            </a:r>
            <a:r>
              <a:rPr lang="it-IT" dirty="0"/>
              <a:t> de droite pour </a:t>
            </a:r>
            <a:r>
              <a:rPr lang="it-IT" dirty="0" err="1"/>
              <a:t>relever</a:t>
            </a:r>
            <a:r>
              <a:rPr lang="it-IT" dirty="0"/>
              <a:t> ce </a:t>
            </a:r>
            <a:r>
              <a:rPr lang="it-IT" dirty="0" err="1"/>
              <a:t>paradoxe</a:t>
            </a:r>
            <a:r>
              <a:rPr lang="it-IT" dirty="0"/>
              <a:t>: </a:t>
            </a:r>
            <a:r>
              <a:rPr lang="it-IT" dirty="0" err="1"/>
              <a:t>alors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parents</a:t>
            </a:r>
            <a:r>
              <a:rPr lang="it-IT" dirty="0"/>
              <a:t> </a:t>
            </a:r>
            <a:r>
              <a:rPr lang="it-IT" dirty="0" err="1"/>
              <a:t>consacrent</a:t>
            </a:r>
            <a:r>
              <a:rPr lang="it-IT" dirty="0"/>
              <a:t> une </a:t>
            </a:r>
            <a:r>
              <a:rPr lang="it-IT" dirty="0" err="1"/>
              <a:t>énergie</a:t>
            </a:r>
            <a:r>
              <a:rPr lang="it-IT" dirty="0"/>
              <a:t> folle à </a:t>
            </a:r>
            <a:r>
              <a:rPr lang="it-IT" dirty="0" err="1"/>
              <a:t>éloigner</a:t>
            </a:r>
            <a:r>
              <a:rPr lang="it-IT" dirty="0"/>
              <a:t> </a:t>
            </a:r>
            <a:r>
              <a:rPr lang="it-IT" dirty="0" err="1"/>
              <a:t>leurs</a:t>
            </a:r>
            <a:r>
              <a:rPr lang="it-IT" dirty="0"/>
              <a:t> enfants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écrans</a:t>
            </a:r>
            <a:r>
              <a:rPr lang="it-IT" dirty="0"/>
              <a:t>, l’école </a:t>
            </a:r>
            <a:r>
              <a:rPr lang="it-IT" dirty="0" err="1"/>
              <a:t>veut</a:t>
            </a:r>
            <a:r>
              <a:rPr lang="it-IT" dirty="0"/>
              <a:t> </a:t>
            </a:r>
            <a:r>
              <a:rPr lang="it-IT" dirty="0" err="1"/>
              <a:t>leur</a:t>
            </a:r>
            <a:r>
              <a:rPr lang="it-IT" dirty="0"/>
              <a:t> en </a:t>
            </a:r>
            <a:r>
              <a:rPr lang="it-IT" dirty="0" err="1"/>
              <a:t>fournir</a:t>
            </a:r>
            <a:r>
              <a:rPr lang="it-IT" dirty="0"/>
              <a:t>.”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: “Il est” </a:t>
            </a:r>
          </a:p>
          <a:p>
            <a:pPr lvl="2"/>
            <a:r>
              <a:rPr lang="it-IT" sz="1400" i="1" dirty="0"/>
              <a:t>Il </a:t>
            </a:r>
            <a:r>
              <a:rPr lang="it-IT" sz="1400" i="1" dirty="0" err="1"/>
              <a:t>était</a:t>
            </a:r>
            <a:r>
              <a:rPr lang="it-IT" sz="1400" i="1" dirty="0"/>
              <a:t> une fois une </a:t>
            </a:r>
            <a:r>
              <a:rPr lang="it-IT" sz="1400" i="1" dirty="0" err="1"/>
              <a:t>marchande</a:t>
            </a:r>
            <a:r>
              <a:rPr lang="it-IT" sz="1400" i="1" dirty="0"/>
              <a:t> de foie qui </a:t>
            </a:r>
            <a:r>
              <a:rPr lang="it-IT" sz="1400" i="1" dirty="0" err="1"/>
              <a:t>vendait</a:t>
            </a:r>
            <a:r>
              <a:rPr lang="it-IT" sz="1400" i="1" dirty="0"/>
              <a:t> </a:t>
            </a:r>
            <a:r>
              <a:rPr lang="it-IT" sz="1400" i="1" dirty="0" err="1"/>
              <a:t>du</a:t>
            </a:r>
            <a:r>
              <a:rPr lang="it-IT" sz="1400" i="1" dirty="0"/>
              <a:t> foie </a:t>
            </a:r>
            <a:r>
              <a:rPr lang="it-IT" sz="1400" i="1" dirty="0" err="1"/>
              <a:t>dans</a:t>
            </a:r>
            <a:r>
              <a:rPr lang="it-IT" sz="1400" i="1" dirty="0"/>
              <a:t> la ville de </a:t>
            </a:r>
            <a:r>
              <a:rPr lang="it-IT" sz="1400" i="1" dirty="0" err="1"/>
              <a:t>Foix</a:t>
            </a:r>
            <a:r>
              <a:rPr lang="it-IT" sz="1400" i="1" dirty="0"/>
              <a:t>.</a:t>
            </a:r>
            <a:endParaRPr lang="fr-FR" sz="1400" i="1" dirty="0"/>
          </a:p>
          <a:p>
            <a:pPr lvl="2"/>
            <a:r>
              <a:rPr lang="fr-FR" sz="1400" i="1" dirty="0"/>
              <a:t>Il est des parfums frais comme des chairs d’enfants (Baudelaire) </a:t>
            </a:r>
            <a:r>
              <a:rPr lang="it-IT" sz="1400" dirty="0"/>
              <a:t>(</a:t>
            </a:r>
            <a:r>
              <a:rPr lang="it-IT" sz="1400" dirty="0" err="1"/>
              <a:t>équivalent</a:t>
            </a:r>
            <a:r>
              <a:rPr lang="it-IT" sz="1400" dirty="0"/>
              <a:t> </a:t>
            </a:r>
            <a:r>
              <a:rPr lang="it-IT" sz="1400" dirty="0" err="1"/>
              <a:t>littéraire</a:t>
            </a:r>
            <a:r>
              <a:rPr lang="it-IT" sz="1400" dirty="0"/>
              <a:t> de </a:t>
            </a:r>
            <a:r>
              <a:rPr lang="it-IT" sz="1400" i="1" dirty="0"/>
              <a:t>il y a</a:t>
            </a:r>
            <a:r>
              <a:rPr lang="it-IT" sz="1400" dirty="0"/>
              <a:t>)</a:t>
            </a:r>
            <a:endParaRPr lang="fr-FR" sz="1400" i="1" dirty="0"/>
          </a:p>
          <a:p>
            <a:pPr lvl="2"/>
            <a:r>
              <a:rPr lang="fr-FR" sz="1400" i="1" dirty="0"/>
              <a:t>Il est midi/tôt/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 Avec faire: « Il fait » météo ou moment de la journée</a:t>
            </a:r>
          </a:p>
          <a:p>
            <a:pPr lvl="2"/>
            <a:r>
              <a:rPr lang="fr-FR" sz="1400" dirty="0"/>
              <a:t>+</a:t>
            </a:r>
            <a:r>
              <a:rPr lang="fr-FR" sz="1400" dirty="0" err="1"/>
              <a:t>Adj</a:t>
            </a:r>
            <a:r>
              <a:rPr lang="fr-FR" sz="1400" dirty="0"/>
              <a:t>:  </a:t>
            </a:r>
            <a:r>
              <a:rPr lang="fr-FR" sz="1400" i="1" dirty="0"/>
              <a:t>Il fait beau, doux, froid, sombre, mauvais </a:t>
            </a:r>
          </a:p>
          <a:p>
            <a:pPr lvl="2"/>
            <a:r>
              <a:rPr lang="fr-FR" sz="1400" dirty="0"/>
              <a:t>+ N : </a:t>
            </a:r>
            <a:r>
              <a:rPr lang="fr-FR" sz="1400" i="1" dirty="0"/>
              <a:t>Il fait nuit/jour/soleil</a:t>
            </a:r>
          </a:p>
          <a:p>
            <a:pPr lvl="2"/>
            <a:r>
              <a:rPr lang="fr-FR" sz="1400" dirty="0"/>
              <a:t>+ GN : </a:t>
            </a:r>
            <a:r>
              <a:rPr lang="fr-FR" sz="1400" i="1" dirty="0"/>
              <a:t>Il fait grand </a:t>
            </a:r>
            <a:r>
              <a:rPr lang="fr-FR" sz="1400" dirty="0"/>
              <a:t>vent; </a:t>
            </a:r>
            <a:r>
              <a:rPr lang="fr-FR" sz="1400" i="1" dirty="0"/>
              <a:t>Il fait un temps de chien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472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Limites</a:t>
            </a:r>
            <a:r>
              <a:rPr lang="it-IT" dirty="0"/>
              <a:t> de la </a:t>
            </a:r>
            <a:r>
              <a:rPr lang="it-IT" dirty="0" err="1"/>
              <a:t>définition</a:t>
            </a:r>
            <a:r>
              <a:rPr lang="it-IT" dirty="0"/>
              <a:t> </a:t>
            </a:r>
            <a:r>
              <a:rPr lang="it-IT" dirty="0" err="1"/>
              <a:t>sémantique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2394857"/>
            <a:ext cx="8147051" cy="3962400"/>
          </a:xfrm>
        </p:spPr>
        <p:txBody>
          <a:bodyPr>
            <a:normAutofit/>
          </a:bodyPr>
          <a:lstStyle/>
          <a:p>
            <a:r>
              <a:rPr lang="it-IT" dirty="0" err="1"/>
              <a:t>Définition</a:t>
            </a:r>
            <a:r>
              <a:rPr lang="it-IT" dirty="0"/>
              <a:t> </a:t>
            </a:r>
            <a:r>
              <a:rPr lang="it-IT" dirty="0" err="1"/>
              <a:t>traditionnelle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: </a:t>
            </a:r>
            <a:r>
              <a:rPr lang="it-IT" dirty="0" err="1"/>
              <a:t>celui</a:t>
            </a:r>
            <a:r>
              <a:rPr lang="it-IT" dirty="0"/>
              <a:t>/ce qui </a:t>
            </a:r>
            <a:r>
              <a:rPr lang="it-IT" dirty="0" err="1"/>
              <a:t>fait</a:t>
            </a:r>
            <a:r>
              <a:rPr lang="it-IT" dirty="0"/>
              <a:t> l’action </a:t>
            </a:r>
          </a:p>
          <a:p>
            <a:pPr lvl="1"/>
            <a:r>
              <a:rPr lang="it-IT" dirty="0" err="1"/>
              <a:t>Les</a:t>
            </a:r>
            <a:r>
              <a:rPr lang="it-IT" dirty="0"/>
              <a:t> enfants </a:t>
            </a:r>
            <a:r>
              <a:rPr lang="it-IT" dirty="0" err="1"/>
              <a:t>courent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le </a:t>
            </a:r>
            <a:r>
              <a:rPr lang="it-IT" dirty="0" err="1"/>
              <a:t>jardin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Ils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tombés</a:t>
            </a:r>
            <a:r>
              <a:rPr lang="it-IT" dirty="0"/>
              <a:t> en </a:t>
            </a:r>
            <a:r>
              <a:rPr lang="it-IT" dirty="0" err="1"/>
              <a:t>courant</a:t>
            </a:r>
            <a:r>
              <a:rPr lang="it-IT" dirty="0"/>
              <a:t>.</a:t>
            </a:r>
          </a:p>
          <a:p>
            <a:r>
              <a:rPr lang="it-IT" dirty="0"/>
              <a:t>Mais :</a:t>
            </a:r>
          </a:p>
          <a:p>
            <a:pPr lvl="1"/>
            <a:r>
              <a:rPr lang="it-IT" dirty="0"/>
              <a:t>Pierre </a:t>
            </a:r>
            <a:r>
              <a:rPr lang="it-IT" dirty="0" err="1"/>
              <a:t>reçoit</a:t>
            </a:r>
            <a:r>
              <a:rPr lang="it-IT" dirty="0"/>
              <a:t> un coup de </a:t>
            </a:r>
            <a:r>
              <a:rPr lang="it-IT" dirty="0" err="1"/>
              <a:t>pied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La </a:t>
            </a:r>
            <a:r>
              <a:rPr lang="it-IT" dirty="0" err="1"/>
              <a:t>pomme</a:t>
            </a:r>
            <a:r>
              <a:rPr lang="it-IT" dirty="0"/>
              <a:t> tombe par terre.</a:t>
            </a:r>
          </a:p>
          <a:p>
            <a:pPr lvl="1"/>
            <a:r>
              <a:rPr lang="it-IT" dirty="0"/>
              <a:t>L’</a:t>
            </a:r>
            <a:r>
              <a:rPr lang="it-IT" dirty="0" err="1"/>
              <a:t>aubergiste</a:t>
            </a:r>
            <a:r>
              <a:rPr lang="it-IT" dirty="0"/>
              <a:t> </a:t>
            </a:r>
            <a:r>
              <a:rPr lang="it-IT" dirty="0" err="1"/>
              <a:t>semble</a:t>
            </a:r>
            <a:r>
              <a:rPr lang="it-IT" dirty="0"/>
              <a:t> </a:t>
            </a:r>
            <a:r>
              <a:rPr lang="it-IT" dirty="0" err="1"/>
              <a:t>favorable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Ma </a:t>
            </a:r>
            <a:r>
              <a:rPr lang="it-IT" dirty="0" err="1"/>
              <a:t>mère</a:t>
            </a:r>
            <a:r>
              <a:rPr lang="it-IT" dirty="0"/>
              <a:t> </a:t>
            </a:r>
            <a:r>
              <a:rPr lang="it-IT" dirty="0" err="1"/>
              <a:t>pense</a:t>
            </a:r>
            <a:r>
              <a:rPr lang="it-IT" dirty="0"/>
              <a:t> à tout.</a:t>
            </a:r>
          </a:p>
          <a:p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impersonnels</a:t>
            </a:r>
            <a:endParaRPr lang="it-IT" dirty="0"/>
          </a:p>
          <a:p>
            <a:pPr lvl="1"/>
            <a:r>
              <a:rPr lang="it-IT" dirty="0"/>
              <a:t>Il </a:t>
            </a:r>
            <a:r>
              <a:rPr lang="it-IT" dirty="0" err="1"/>
              <a:t>pleut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Il </a:t>
            </a:r>
            <a:r>
              <a:rPr lang="it-IT" dirty="0" err="1"/>
              <a:t>faut</a:t>
            </a:r>
            <a:r>
              <a:rPr lang="it-IT" dirty="0"/>
              <a:t> </a:t>
            </a:r>
            <a:r>
              <a:rPr lang="it-IT" dirty="0" err="1"/>
              <a:t>combattre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inégalités</a:t>
            </a:r>
            <a:r>
              <a:rPr lang="it-IT" dirty="0"/>
              <a:t>.</a:t>
            </a:r>
          </a:p>
          <a:p>
            <a:pPr lvl="1"/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9679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1552" y="766673"/>
            <a:ext cx="8591177" cy="1339850"/>
          </a:xfrm>
        </p:spPr>
        <p:txBody>
          <a:bodyPr>
            <a:normAutofit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impersonnelles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33176"/>
            <a:ext cx="8005482" cy="4542118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</a:pPr>
            <a:r>
              <a:rPr lang="it-IT" sz="2400" dirty="0" err="1"/>
              <a:t>Avec</a:t>
            </a:r>
            <a:r>
              <a:rPr lang="it-IT" sz="2400" dirty="0"/>
              <a:t> </a:t>
            </a:r>
            <a:r>
              <a:rPr lang="it-IT" sz="2400" dirty="0" err="1"/>
              <a:t>des</a:t>
            </a:r>
            <a:r>
              <a:rPr lang="it-IT" sz="2400" dirty="0"/>
              <a:t> </a:t>
            </a:r>
            <a:r>
              <a:rPr lang="it-IT" sz="2400" dirty="0" err="1"/>
              <a:t>verbes</a:t>
            </a:r>
            <a:r>
              <a:rPr lang="it-IT" sz="2400" dirty="0"/>
              <a:t> «</a:t>
            </a:r>
            <a:r>
              <a:rPr lang="it-IT" sz="2400" dirty="0" err="1"/>
              <a:t>occasionnellement</a:t>
            </a:r>
            <a:r>
              <a:rPr lang="it-IT" sz="2400" dirty="0"/>
              <a:t>» </a:t>
            </a:r>
            <a:r>
              <a:rPr lang="it-IT" sz="2400" dirty="0" err="1"/>
              <a:t>impersonnels</a:t>
            </a:r>
            <a:r>
              <a:rPr lang="it-IT" sz="2400" dirty="0"/>
              <a:t> :</a:t>
            </a:r>
          </a:p>
          <a:p>
            <a:pPr>
              <a:spcBef>
                <a:spcPts val="1200"/>
              </a:spcBef>
            </a:pPr>
            <a:r>
              <a:rPr lang="it-IT" dirty="0"/>
              <a:t>Il court </a:t>
            </a:r>
            <a:r>
              <a:rPr lang="it-IT" u="sng" dirty="0"/>
              <a:t>de </a:t>
            </a:r>
            <a:r>
              <a:rPr lang="it-IT" u="sng" dirty="0" err="1"/>
              <a:t>drôles</a:t>
            </a:r>
            <a:r>
              <a:rPr lang="it-IT" u="sng" dirty="0"/>
              <a:t> de </a:t>
            </a:r>
            <a:r>
              <a:rPr lang="it-IT" u="sng" dirty="0" err="1"/>
              <a:t>bruits</a:t>
            </a:r>
            <a:r>
              <a:rPr lang="it-IT" u="sng" dirty="0"/>
              <a:t> </a:t>
            </a:r>
            <a:r>
              <a:rPr lang="it-IT" dirty="0"/>
              <a:t>&lt; De </a:t>
            </a:r>
            <a:r>
              <a:rPr lang="it-IT" dirty="0" err="1"/>
              <a:t>drôles</a:t>
            </a:r>
            <a:r>
              <a:rPr lang="it-IT" dirty="0"/>
              <a:t> de </a:t>
            </a:r>
            <a:r>
              <a:rPr lang="it-IT" dirty="0" err="1"/>
              <a:t>bruits</a:t>
            </a:r>
            <a:r>
              <a:rPr lang="it-IT" dirty="0"/>
              <a:t> </a:t>
            </a:r>
            <a:r>
              <a:rPr lang="it-IT" dirty="0" err="1"/>
              <a:t>courent</a:t>
            </a:r>
            <a:r>
              <a:rPr lang="it-IT" dirty="0"/>
              <a:t>.</a:t>
            </a:r>
          </a:p>
          <a:p>
            <a:pPr>
              <a:spcBef>
                <a:spcPts val="1200"/>
              </a:spcBef>
            </a:pPr>
            <a:r>
              <a:rPr lang="it-IT" dirty="0"/>
              <a:t>Il </a:t>
            </a:r>
            <a:r>
              <a:rPr lang="it-IT" dirty="0" err="1"/>
              <a:t>manque</a:t>
            </a:r>
            <a:r>
              <a:rPr lang="it-IT" dirty="0"/>
              <a:t> </a:t>
            </a:r>
            <a:r>
              <a:rPr lang="it-IT" u="sng" dirty="0"/>
              <a:t>une carte </a:t>
            </a:r>
            <a:r>
              <a:rPr lang="it-IT" dirty="0"/>
              <a:t>&lt; Une carte </a:t>
            </a:r>
            <a:r>
              <a:rPr lang="it-IT" dirty="0" err="1"/>
              <a:t>manque</a:t>
            </a:r>
            <a:r>
              <a:rPr lang="it-IT" dirty="0"/>
              <a:t>.</a:t>
            </a:r>
          </a:p>
          <a:p>
            <a:pPr>
              <a:spcBef>
                <a:spcPts val="1200"/>
              </a:spcBef>
            </a:pPr>
            <a:r>
              <a:rPr lang="it-IT" dirty="0"/>
              <a:t>Il m’est </a:t>
            </a:r>
            <a:r>
              <a:rPr lang="it-IT" dirty="0" err="1"/>
              <a:t>arrivé</a:t>
            </a:r>
            <a:r>
              <a:rPr lang="it-IT" dirty="0"/>
              <a:t> </a:t>
            </a:r>
            <a:r>
              <a:rPr lang="it-IT" u="sng" dirty="0"/>
              <a:t>une histoire </a:t>
            </a:r>
            <a:r>
              <a:rPr lang="it-IT" u="sng" dirty="0" err="1"/>
              <a:t>incroyable</a:t>
            </a:r>
            <a:r>
              <a:rPr lang="it-IT" u="sng" dirty="0"/>
              <a:t> </a:t>
            </a:r>
            <a:r>
              <a:rPr lang="it-IT" dirty="0"/>
              <a:t>&lt; Une histoire </a:t>
            </a:r>
            <a:r>
              <a:rPr lang="it-IT" dirty="0" err="1"/>
              <a:t>incroyable</a:t>
            </a:r>
            <a:r>
              <a:rPr lang="it-IT" dirty="0"/>
              <a:t> m’est </a:t>
            </a:r>
            <a:r>
              <a:rPr lang="it-IT" dirty="0" err="1"/>
              <a:t>arrivée</a:t>
            </a:r>
            <a:r>
              <a:rPr lang="it-IT" dirty="0"/>
              <a:t>!</a:t>
            </a:r>
          </a:p>
          <a:p>
            <a:pPr>
              <a:spcBef>
                <a:spcPts val="1200"/>
              </a:spcBef>
            </a:pPr>
            <a:r>
              <a:rPr lang="it-IT" dirty="0"/>
              <a:t>Il est </a:t>
            </a:r>
            <a:r>
              <a:rPr lang="it-IT" dirty="0" err="1"/>
              <a:t>interdit</a:t>
            </a:r>
            <a:r>
              <a:rPr lang="it-IT" dirty="0"/>
              <a:t> de </a:t>
            </a:r>
            <a:r>
              <a:rPr lang="it-IT" u="sng" dirty="0" err="1"/>
              <a:t>fumer</a:t>
            </a:r>
            <a:r>
              <a:rPr lang="it-IT" u="sng" dirty="0"/>
              <a:t> </a:t>
            </a:r>
            <a:r>
              <a:rPr lang="it-IT" dirty="0"/>
              <a:t>&lt; </a:t>
            </a:r>
            <a:r>
              <a:rPr lang="it-IT" dirty="0" err="1"/>
              <a:t>Fumer</a:t>
            </a:r>
            <a:r>
              <a:rPr lang="it-IT" dirty="0"/>
              <a:t> est </a:t>
            </a:r>
            <a:r>
              <a:rPr lang="it-IT" dirty="0" err="1"/>
              <a:t>interdit</a:t>
            </a:r>
            <a:r>
              <a:rPr lang="it-IT" dirty="0"/>
              <a:t>.</a:t>
            </a:r>
          </a:p>
          <a:p>
            <a:pPr>
              <a:spcBef>
                <a:spcPts val="1200"/>
              </a:spcBef>
            </a:pPr>
            <a:r>
              <a:rPr lang="it-IT" dirty="0"/>
              <a:t>Il est </a:t>
            </a:r>
            <a:r>
              <a:rPr lang="it-IT" dirty="0" err="1"/>
              <a:t>préférable</a:t>
            </a:r>
            <a:r>
              <a:rPr lang="it-IT" dirty="0"/>
              <a:t> </a:t>
            </a:r>
            <a:r>
              <a:rPr lang="it-IT" u="sng" dirty="0" err="1"/>
              <a:t>que</a:t>
            </a:r>
            <a:r>
              <a:rPr lang="it-IT" u="sng" dirty="0"/>
              <a:t> tu lui </a:t>
            </a:r>
            <a:r>
              <a:rPr lang="it-IT" u="sng" dirty="0" err="1"/>
              <a:t>parles</a:t>
            </a:r>
            <a:r>
              <a:rPr lang="it-IT" u="sng" dirty="0"/>
              <a:t> </a:t>
            </a:r>
            <a:r>
              <a:rPr lang="it-IT" dirty="0"/>
              <a:t>&lt; </a:t>
            </a:r>
            <a:r>
              <a:rPr lang="it-IT" dirty="0" err="1"/>
              <a:t>Que</a:t>
            </a:r>
            <a:r>
              <a:rPr lang="it-IT" dirty="0"/>
              <a:t> tu lui </a:t>
            </a:r>
            <a:r>
              <a:rPr lang="it-IT" dirty="0" err="1"/>
              <a:t>parles</a:t>
            </a:r>
            <a:r>
              <a:rPr lang="it-IT" dirty="0"/>
              <a:t> est </a:t>
            </a:r>
            <a:r>
              <a:rPr lang="it-IT" dirty="0" err="1"/>
              <a:t>préférable</a:t>
            </a:r>
            <a:r>
              <a:rPr lang="it-IT" dirty="0"/>
              <a:t>.</a:t>
            </a:r>
          </a:p>
          <a:p>
            <a:pPr>
              <a:spcBef>
                <a:spcPts val="1200"/>
              </a:spcBef>
            </a:pPr>
            <a:endParaRPr lang="it-IT" dirty="0"/>
          </a:p>
          <a:p>
            <a:pPr algn="ctr"/>
            <a:r>
              <a:rPr lang="it-IT" sz="2800" dirty="0"/>
              <a:t>Il </a:t>
            </a:r>
            <a:r>
              <a:rPr lang="it-IT" sz="2800" i="1" dirty="0" err="1"/>
              <a:t>impers</a:t>
            </a:r>
            <a:r>
              <a:rPr lang="it-IT" sz="2800" dirty="0"/>
              <a:t> + V + “</a:t>
            </a:r>
            <a:r>
              <a:rPr lang="it-IT" sz="2800" u="sng" dirty="0" err="1"/>
              <a:t>séquence</a:t>
            </a:r>
            <a:r>
              <a:rPr lang="it-IT" sz="2800" u="sng" dirty="0"/>
              <a:t> </a:t>
            </a:r>
            <a:r>
              <a:rPr lang="it-IT" sz="2800" u="sng" dirty="0" err="1"/>
              <a:t>impersonnelle</a:t>
            </a:r>
            <a:r>
              <a:rPr lang="it-IT" sz="28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4138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Double </a:t>
            </a:r>
            <a:r>
              <a:rPr lang="it-IT" dirty="0" err="1"/>
              <a:t>construction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3412" y="1867646"/>
            <a:ext cx="8411882" cy="44375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Distinction</a:t>
            </a:r>
            <a:r>
              <a:rPr lang="it-IT" dirty="0"/>
              <a:t> nécessaire </a:t>
            </a:r>
            <a:r>
              <a:rPr lang="it-IT" dirty="0" err="1"/>
              <a:t>entre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dirty="0" err="1"/>
              <a:t>apparent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grammatical</a:t>
            </a:r>
            <a:r>
              <a:rPr lang="it-IT" dirty="0"/>
              <a:t> (il) et le </a:t>
            </a:r>
            <a:r>
              <a:rPr lang="it-IT" dirty="0" err="1"/>
              <a:t>sujet</a:t>
            </a:r>
            <a:r>
              <a:rPr lang="it-IT" dirty="0"/>
              <a:t> “</a:t>
            </a:r>
            <a:r>
              <a:rPr lang="it-IT" dirty="0" err="1"/>
              <a:t>réel</a:t>
            </a:r>
            <a:r>
              <a:rPr lang="it-IT" dirty="0"/>
              <a:t>”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logique</a:t>
            </a:r>
            <a:r>
              <a:rPr lang="it-IT" dirty="0"/>
              <a:t> qui </a:t>
            </a:r>
            <a:r>
              <a:rPr lang="it-IT" dirty="0" err="1"/>
              <a:t>réapparaît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la </a:t>
            </a:r>
            <a:r>
              <a:rPr lang="it-IT" dirty="0" err="1"/>
              <a:t>construction</a:t>
            </a:r>
            <a:r>
              <a:rPr lang="it-IT" dirty="0"/>
              <a:t> </a:t>
            </a:r>
            <a:r>
              <a:rPr lang="it-IT" dirty="0" err="1"/>
              <a:t>personnelle</a:t>
            </a:r>
            <a:r>
              <a:rPr lang="it-IT" dirty="0"/>
              <a:t> (</a:t>
            </a:r>
            <a:r>
              <a:rPr lang="it-IT" dirty="0" err="1"/>
              <a:t>séquence</a:t>
            </a:r>
            <a:r>
              <a:rPr lang="it-IT" dirty="0"/>
              <a:t> </a:t>
            </a:r>
            <a:r>
              <a:rPr lang="it-IT" dirty="0" err="1"/>
              <a:t>impersonnelle</a:t>
            </a:r>
            <a:r>
              <a:rPr lang="it-IT" dirty="0"/>
              <a:t>)</a:t>
            </a:r>
          </a:p>
          <a:p>
            <a:pPr marL="1793875" lvl="1" indent="-136525">
              <a:buFont typeface="Wingdings" panose="05000000000000000000" pitchFamily="2" charset="2"/>
              <a:buChar char="§"/>
            </a:pPr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accidents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arrivés</a:t>
            </a:r>
            <a:endParaRPr lang="it-IT" dirty="0"/>
          </a:p>
          <a:p>
            <a:pPr marL="1793875" lvl="1" indent="-136525">
              <a:buFont typeface="Wingdings" panose="05000000000000000000" pitchFamily="2" charset="2"/>
              <a:buChar char="§"/>
            </a:pP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dirty="0"/>
              <a:t>*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arrivés</a:t>
            </a:r>
            <a:r>
              <a:rPr lang="it-IT" dirty="0"/>
              <a:t> </a:t>
            </a:r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accidents</a:t>
            </a:r>
            <a:endParaRPr lang="it-IT" dirty="0"/>
          </a:p>
          <a:p>
            <a:pPr marL="1793875" lvl="1" indent="-136525">
              <a:buFont typeface="Wingdings" panose="05000000000000000000" pitchFamily="2" charset="2"/>
              <a:buChar char="§"/>
            </a:pPr>
            <a:r>
              <a:rPr lang="it-IT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dirty="0"/>
              <a:t>Il est </a:t>
            </a:r>
            <a:r>
              <a:rPr lang="it-IT" dirty="0" err="1"/>
              <a:t>arrivé</a:t>
            </a:r>
            <a:r>
              <a:rPr lang="it-IT" dirty="0"/>
              <a:t> </a:t>
            </a:r>
            <a:r>
              <a:rPr lang="it-IT" dirty="0" err="1"/>
              <a:t>plusieurs</a:t>
            </a:r>
            <a:r>
              <a:rPr lang="it-IT" dirty="0"/>
              <a:t> </a:t>
            </a:r>
            <a:r>
              <a:rPr lang="it-IT" dirty="0" err="1"/>
              <a:t>accidents</a:t>
            </a:r>
            <a:endParaRPr lang="it-IT" dirty="0"/>
          </a:p>
          <a:p>
            <a:pPr marL="1793875" lvl="1" indent="-136525">
              <a:buFont typeface="Wingdings" panose="05000000000000000000" pitchFamily="2" charset="2"/>
              <a:buChar char="§"/>
            </a:pPr>
            <a:r>
              <a:rPr lang="it-IT" dirty="0"/>
              <a:t>La “</a:t>
            </a:r>
            <a:r>
              <a:rPr lang="it-IT" dirty="0" err="1"/>
              <a:t>séquence</a:t>
            </a:r>
            <a:r>
              <a:rPr lang="it-IT" dirty="0"/>
              <a:t> </a:t>
            </a:r>
            <a:r>
              <a:rPr lang="it-IT" dirty="0" err="1"/>
              <a:t>impersonnelle</a:t>
            </a:r>
            <a:r>
              <a:rPr lang="it-IT" dirty="0"/>
              <a:t>” a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propriétés</a:t>
            </a:r>
            <a:r>
              <a:rPr lang="it-IT" dirty="0"/>
              <a:t> </a:t>
            </a:r>
            <a:r>
              <a:rPr lang="it-IT" dirty="0" err="1"/>
              <a:t>semblabes</a:t>
            </a:r>
            <a:r>
              <a:rPr lang="it-IT" dirty="0"/>
              <a:t> </a:t>
            </a:r>
            <a:r>
              <a:rPr lang="it-IT" dirty="0" err="1"/>
              <a:t>aux</a:t>
            </a:r>
            <a:r>
              <a:rPr lang="it-IT" dirty="0"/>
              <a:t> </a:t>
            </a:r>
            <a:r>
              <a:rPr lang="it-IT" dirty="0" err="1"/>
              <a:t>cod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coi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Point de </a:t>
            </a:r>
            <a:r>
              <a:rPr lang="it-IT" dirty="0" err="1"/>
              <a:t>vue</a:t>
            </a:r>
            <a:r>
              <a:rPr lang="it-IT" dirty="0"/>
              <a:t> </a:t>
            </a:r>
            <a:r>
              <a:rPr lang="it-IT" dirty="0" err="1"/>
              <a:t>communicationnel</a:t>
            </a:r>
            <a:r>
              <a:rPr lang="it-IT" dirty="0"/>
              <a:t>:</a:t>
            </a:r>
          </a:p>
          <a:p>
            <a:pPr marL="539750" lvl="1" indent="444500">
              <a:buFont typeface="Wingdings" panose="05000000000000000000" pitchFamily="2" charset="2"/>
              <a:buChar char="§"/>
            </a:pPr>
            <a:r>
              <a:rPr lang="it-IT" dirty="0" err="1"/>
              <a:t>Ordre</a:t>
            </a:r>
            <a:r>
              <a:rPr lang="it-IT" dirty="0"/>
              <a:t> SV : 1- </a:t>
            </a:r>
            <a:r>
              <a:rPr lang="it-IT" dirty="0" err="1"/>
              <a:t>initiateur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procès</a:t>
            </a:r>
            <a:r>
              <a:rPr lang="it-IT" dirty="0"/>
              <a:t>; 2- </a:t>
            </a:r>
            <a:r>
              <a:rPr lang="it-IT" dirty="0" err="1"/>
              <a:t>procès</a:t>
            </a:r>
            <a:endParaRPr lang="it-IT" dirty="0"/>
          </a:p>
          <a:p>
            <a:pPr marL="539750" lvl="1" indent="444500">
              <a:buFont typeface="Wingdings" panose="05000000000000000000" pitchFamily="2" charset="2"/>
              <a:buChar char="§"/>
            </a:pPr>
            <a:r>
              <a:rPr lang="it-IT" dirty="0" err="1"/>
              <a:t>Recours</a:t>
            </a:r>
            <a:r>
              <a:rPr lang="it-IT" dirty="0"/>
              <a:t> à la </a:t>
            </a:r>
            <a:r>
              <a:rPr lang="it-IT" dirty="0" err="1"/>
              <a:t>constrution</a:t>
            </a:r>
            <a:r>
              <a:rPr lang="it-IT" dirty="0"/>
              <a:t> </a:t>
            </a:r>
            <a:r>
              <a:rPr lang="it-IT" dirty="0" err="1"/>
              <a:t>impersonnelle</a:t>
            </a:r>
            <a:r>
              <a:rPr lang="it-IT" dirty="0"/>
              <a:t> : 1- </a:t>
            </a:r>
            <a:r>
              <a:rPr lang="it-IT" dirty="0" err="1"/>
              <a:t>représentation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procès</a:t>
            </a:r>
            <a:r>
              <a:rPr lang="it-IT" dirty="0"/>
              <a:t>; 2- </a:t>
            </a:r>
            <a:r>
              <a:rPr lang="it-IT" dirty="0" err="1"/>
              <a:t>initiateur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procès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444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Transformer à la forme </a:t>
            </a:r>
            <a:r>
              <a:rPr lang="it-IT" dirty="0" err="1"/>
              <a:t>impersonnelle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fr-FR" dirty="0"/>
              <a:t>Deux bocaux seulement de cette excellente confiture nous restaient.</a:t>
            </a:r>
            <a:endParaRPr lang="it-IT" dirty="0"/>
          </a:p>
          <a:p>
            <a:r>
              <a:rPr lang="fr-FR" dirty="0"/>
              <a:t>S'assurer de la qualité du service après-vente serait nécessaire.</a:t>
            </a:r>
            <a:endParaRPr lang="it-IT" dirty="0"/>
          </a:p>
          <a:p>
            <a:r>
              <a:rPr lang="fr-FR" dirty="0"/>
              <a:t>Un jour arrivera où son innocence sera reconnue.</a:t>
            </a:r>
            <a:endParaRPr lang="it-IT" dirty="0"/>
          </a:p>
          <a:p>
            <a:r>
              <a:rPr lang="fr-FR" dirty="0"/>
              <a:t>Une drôle d'histoire lui est advenue.</a:t>
            </a:r>
            <a:endParaRPr lang="it-IT" dirty="0"/>
          </a:p>
          <a:p>
            <a:r>
              <a:rPr lang="fr-FR" dirty="0"/>
              <a:t>Un épais brouillard s'étendait sur la région.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5506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impersonnelles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Construction </a:t>
            </a:r>
            <a:r>
              <a:rPr lang="it-IT" dirty="0" err="1"/>
              <a:t>impersonnelle</a:t>
            </a:r>
            <a:r>
              <a:rPr lang="it-IT" dirty="0"/>
              <a:t> de </a:t>
            </a:r>
            <a:r>
              <a:rPr lang="it-IT" u="sng" dirty="0" err="1"/>
              <a:t>verbes</a:t>
            </a:r>
            <a:r>
              <a:rPr lang="it-IT" u="sng" dirty="0"/>
              <a:t> </a:t>
            </a:r>
            <a:r>
              <a:rPr lang="it-IT" u="sng" dirty="0" err="1"/>
              <a:t>intransitifs</a:t>
            </a:r>
            <a:r>
              <a:rPr lang="it-IT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/>
              <a:t>Il </a:t>
            </a:r>
            <a:r>
              <a:rPr lang="it-IT" dirty="0" err="1"/>
              <a:t>arrive</a:t>
            </a:r>
            <a:r>
              <a:rPr lang="it-IT" dirty="0"/>
              <a:t> (une </a:t>
            </a:r>
            <a:r>
              <a:rPr lang="it-IT" dirty="0" err="1"/>
              <a:t>catastrophe</a:t>
            </a:r>
            <a:r>
              <a:rPr lang="it-IT" dirty="0"/>
              <a:t>), il se passe (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choses</a:t>
            </a:r>
            <a:r>
              <a:rPr lang="it-IT" dirty="0"/>
              <a:t> </a:t>
            </a:r>
            <a:r>
              <a:rPr lang="it-IT" dirty="0" err="1"/>
              <a:t>incroyables</a:t>
            </a:r>
            <a:r>
              <a:rPr lang="it-IT" dirty="0"/>
              <a:t>)/ il </a:t>
            </a:r>
            <a:r>
              <a:rPr lang="it-IT" dirty="0" err="1"/>
              <a:t>souffle</a:t>
            </a:r>
            <a:r>
              <a:rPr lang="it-IT" dirty="0"/>
              <a:t> (un </a:t>
            </a:r>
            <a:r>
              <a:rPr lang="it-IT" dirty="0" err="1"/>
              <a:t>vent</a:t>
            </a:r>
            <a:r>
              <a:rPr lang="it-IT" dirty="0"/>
              <a:t> </a:t>
            </a:r>
            <a:r>
              <a:rPr lang="it-IT" dirty="0" err="1"/>
              <a:t>violent</a:t>
            </a:r>
            <a:r>
              <a:rPr lang="it-IT" dirty="0"/>
              <a:t>)/ Il me </a:t>
            </a:r>
            <a:r>
              <a:rPr lang="it-IT" dirty="0" err="1"/>
              <a:t>vient</a:t>
            </a:r>
            <a:r>
              <a:rPr lang="it-IT" dirty="0"/>
              <a:t> à l’esprit/ il </a:t>
            </a:r>
            <a:r>
              <a:rPr lang="it-IT" dirty="0" err="1"/>
              <a:t>manque</a:t>
            </a:r>
            <a:r>
              <a:rPr lang="it-IT" dirty="0"/>
              <a:t> (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élèves</a:t>
            </a:r>
            <a:r>
              <a:rPr lang="it-IT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Il est + </a:t>
            </a:r>
            <a:r>
              <a:rPr lang="it-IT" dirty="0" err="1"/>
              <a:t>adj</a:t>
            </a:r>
            <a:r>
              <a:rPr lang="it-IT" dirty="0"/>
              <a:t>+ </a:t>
            </a:r>
            <a:r>
              <a:rPr lang="it-IT" b="1" dirty="0"/>
              <a:t>de</a:t>
            </a:r>
            <a:r>
              <a:rPr lang="it-IT" dirty="0"/>
              <a:t> + inf/+ </a:t>
            </a:r>
            <a:r>
              <a:rPr lang="it-IT" dirty="0" err="1"/>
              <a:t>que</a:t>
            </a:r>
            <a:r>
              <a:rPr lang="it-IT" dirty="0"/>
              <a:t>+ sub : </a:t>
            </a:r>
            <a:r>
              <a:rPr lang="it-IT" dirty="0" err="1"/>
              <a:t>construction</a:t>
            </a:r>
            <a:r>
              <a:rPr lang="it-IT" dirty="0"/>
              <a:t> plus </a:t>
            </a:r>
            <a:r>
              <a:rPr lang="it-IT" dirty="0" err="1"/>
              <a:t>naturelle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personnelles</a:t>
            </a:r>
            <a:endParaRPr lang="it-IT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/>
              <a:t>Il est </a:t>
            </a:r>
            <a:r>
              <a:rPr lang="it-IT" dirty="0" err="1"/>
              <a:t>prudent</a:t>
            </a:r>
            <a:r>
              <a:rPr lang="it-IT" dirty="0"/>
              <a:t> de </a:t>
            </a:r>
            <a:r>
              <a:rPr lang="it-IT" dirty="0" err="1"/>
              <a:t>réserver</a:t>
            </a:r>
            <a:r>
              <a:rPr lang="it-IT" dirty="0"/>
              <a:t> en avance.// </a:t>
            </a:r>
            <a:r>
              <a:rPr lang="it-IT" dirty="0" err="1"/>
              <a:t>Réserver</a:t>
            </a:r>
            <a:r>
              <a:rPr lang="it-IT" dirty="0"/>
              <a:t> en avance est </a:t>
            </a:r>
            <a:r>
              <a:rPr lang="it-IT" dirty="0" err="1"/>
              <a:t>prudent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3795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Construction </a:t>
            </a:r>
            <a:r>
              <a:rPr lang="it-IT" dirty="0" err="1"/>
              <a:t>impersonnelle</a:t>
            </a:r>
            <a:r>
              <a:rPr lang="it-IT" dirty="0"/>
              <a:t> de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intransitifs</a:t>
            </a: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0444" y="1846217"/>
            <a:ext cx="8607778" cy="4687226"/>
          </a:xfrm>
        </p:spPr>
        <p:txBody>
          <a:bodyPr numCol="2">
            <a:normAutofit fontScale="62500" lnSpcReduction="20000"/>
          </a:bodyPr>
          <a:lstStyle/>
          <a:p>
            <a:r>
              <a:rPr lang="it-IT" sz="3800" dirty="0" err="1"/>
              <a:t>Verbes</a:t>
            </a:r>
            <a:r>
              <a:rPr lang="it-IT" sz="3800" dirty="0"/>
              <a:t> d’</a:t>
            </a:r>
            <a:r>
              <a:rPr lang="it-IT" sz="3800" dirty="0" err="1"/>
              <a:t>apparition</a:t>
            </a:r>
            <a:r>
              <a:rPr lang="it-IT" sz="3800" dirty="0"/>
              <a:t>/</a:t>
            </a:r>
            <a:r>
              <a:rPr lang="it-IT" sz="3800" dirty="0" err="1"/>
              <a:t>survenance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arrive</a:t>
            </a:r>
            <a:r>
              <a:rPr lang="it-IT" sz="3800" i="1" dirty="0"/>
              <a:t> </a:t>
            </a:r>
            <a:r>
              <a:rPr lang="it-IT" sz="3800" dirty="0"/>
              <a:t>+ </a:t>
            </a:r>
            <a:r>
              <a:rPr lang="it-IT" sz="3800" dirty="0" err="1"/>
              <a:t>que</a:t>
            </a:r>
            <a:r>
              <a:rPr lang="it-IT" sz="3800" dirty="0"/>
              <a:t> + </a:t>
            </a:r>
            <a:r>
              <a:rPr lang="it-IT" sz="3800" dirty="0" err="1"/>
              <a:t>subj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paraît</a:t>
            </a:r>
            <a:r>
              <a:rPr lang="it-IT" sz="3800" i="1" dirty="0"/>
              <a:t> </a:t>
            </a:r>
            <a:r>
              <a:rPr lang="it-IT" sz="3800" dirty="0"/>
              <a:t>+ </a:t>
            </a:r>
            <a:r>
              <a:rPr lang="it-IT" sz="3800" dirty="0" err="1"/>
              <a:t>que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apparaît</a:t>
            </a:r>
            <a:r>
              <a:rPr lang="it-IT" sz="3800" i="1" dirty="0"/>
              <a:t> </a:t>
            </a:r>
            <a:r>
              <a:rPr lang="it-IT" sz="3800" dirty="0" err="1"/>
              <a:t>que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semble</a:t>
            </a:r>
            <a:r>
              <a:rPr lang="it-IT" sz="3800" i="1" dirty="0"/>
              <a:t> </a:t>
            </a:r>
            <a:r>
              <a:rPr lang="it-IT" sz="3800" dirty="0"/>
              <a:t>+ </a:t>
            </a:r>
            <a:r>
              <a:rPr lang="it-IT" sz="3800" dirty="0" err="1"/>
              <a:t>que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en </a:t>
            </a:r>
            <a:r>
              <a:rPr lang="it-IT" sz="3800" i="1" dirty="0" err="1"/>
              <a:t>résulte</a:t>
            </a:r>
            <a:r>
              <a:rPr lang="it-IT" sz="3800" i="1" dirty="0"/>
              <a:t> </a:t>
            </a:r>
            <a:r>
              <a:rPr lang="it-IT" sz="3800" dirty="0"/>
              <a:t>+ </a:t>
            </a:r>
            <a:r>
              <a:rPr lang="it-IT" sz="3800" dirty="0" err="1"/>
              <a:t>que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suffit</a:t>
            </a:r>
            <a:r>
              <a:rPr lang="it-IT" sz="3800" i="1" dirty="0"/>
              <a:t> de </a:t>
            </a:r>
            <a:r>
              <a:rPr lang="it-IT" sz="3800" dirty="0"/>
              <a:t>+inf/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suffit</a:t>
            </a:r>
            <a:r>
              <a:rPr lang="it-IT" sz="3800" dirty="0"/>
              <a:t>+ </a:t>
            </a:r>
            <a:r>
              <a:rPr lang="it-IT" sz="3800" dirty="0" err="1"/>
              <a:t>que</a:t>
            </a:r>
            <a:r>
              <a:rPr lang="it-IT" sz="3800" dirty="0"/>
              <a:t> + </a:t>
            </a:r>
            <a:r>
              <a:rPr lang="it-IT" sz="3800" dirty="0" err="1"/>
              <a:t>subj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se passe </a:t>
            </a:r>
            <a:r>
              <a:rPr lang="it-IT" sz="3800" dirty="0"/>
              <a:t>+SN/ + </a:t>
            </a:r>
            <a:r>
              <a:rPr lang="it-IT" sz="3800" dirty="0" err="1"/>
              <a:t>que</a:t>
            </a:r>
            <a:r>
              <a:rPr lang="it-IT" sz="3800" dirty="0"/>
              <a:t>+ </a:t>
            </a:r>
            <a:r>
              <a:rPr lang="it-IT" sz="3800" dirty="0" err="1"/>
              <a:t>subj</a:t>
            </a:r>
            <a:r>
              <a:rPr lang="it-IT" sz="3800" dirty="0"/>
              <a:t>	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se </a:t>
            </a:r>
            <a:r>
              <a:rPr lang="it-IT" sz="3800" i="1" dirty="0" err="1"/>
              <a:t>produit</a:t>
            </a:r>
            <a:r>
              <a:rPr lang="it-IT" sz="3800" dirty="0"/>
              <a:t> + SN</a:t>
            </a:r>
            <a:endParaRPr lang="it-IT" sz="3800" i="1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importe</a:t>
            </a:r>
            <a:r>
              <a:rPr lang="it-IT" sz="3800" i="1" dirty="0"/>
              <a:t> de </a:t>
            </a:r>
            <a:r>
              <a:rPr lang="it-IT" sz="3800" dirty="0"/>
              <a:t>+</a:t>
            </a:r>
            <a:r>
              <a:rPr lang="it-IT" sz="3800" dirty="0" err="1"/>
              <a:t>inf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dépend</a:t>
            </a:r>
            <a:r>
              <a:rPr lang="it-IT" sz="3800" i="1" dirty="0"/>
              <a:t> de </a:t>
            </a:r>
            <a:r>
              <a:rPr lang="it-IT" sz="3800" dirty="0"/>
              <a:t>+</a:t>
            </a:r>
            <a:r>
              <a:rPr lang="it-IT" sz="3800" dirty="0" err="1"/>
              <a:t>inf</a:t>
            </a: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vaut</a:t>
            </a:r>
            <a:r>
              <a:rPr lang="it-IT" sz="3800" i="1" dirty="0"/>
              <a:t> </a:t>
            </a:r>
            <a:r>
              <a:rPr lang="it-IT" sz="3800" i="1" dirty="0" err="1"/>
              <a:t>mieux</a:t>
            </a:r>
            <a:r>
              <a:rPr lang="it-IT" sz="3800" i="1" dirty="0"/>
              <a:t> </a:t>
            </a:r>
            <a:r>
              <a:rPr lang="it-IT" sz="3800" dirty="0"/>
              <a:t>+ </a:t>
            </a:r>
            <a:r>
              <a:rPr lang="it-IT" sz="3800" dirty="0" err="1"/>
              <a:t>inf</a:t>
            </a:r>
            <a:r>
              <a:rPr lang="it-IT" sz="3800" dirty="0"/>
              <a:t>/ + </a:t>
            </a:r>
            <a:r>
              <a:rPr lang="it-IT" sz="3800" dirty="0" err="1"/>
              <a:t>que</a:t>
            </a:r>
            <a:r>
              <a:rPr lang="it-IT" sz="3800" dirty="0"/>
              <a:t> + 	</a:t>
            </a:r>
          </a:p>
          <a:p>
            <a:pPr marL="0" indent="0">
              <a:spcBef>
                <a:spcPts val="0"/>
              </a:spcBef>
              <a:buNone/>
            </a:pPr>
            <a:endParaRPr lang="it-IT" sz="3800" dirty="0"/>
          </a:p>
          <a:p>
            <a:pPr>
              <a:spcBef>
                <a:spcPts val="0"/>
              </a:spcBef>
            </a:pPr>
            <a:r>
              <a:rPr lang="it-IT" sz="3800" dirty="0"/>
              <a:t>	</a:t>
            </a:r>
          </a:p>
          <a:p>
            <a:pPr>
              <a:spcBef>
                <a:spcPts val="0"/>
              </a:spcBef>
            </a:pPr>
            <a:r>
              <a:rPr lang="it-IT" sz="3800" dirty="0" err="1"/>
              <a:t>Autres</a:t>
            </a:r>
            <a:r>
              <a:rPr lang="it-IT" sz="3800" dirty="0"/>
              <a:t> </a:t>
            </a:r>
            <a:r>
              <a:rPr lang="it-IT" sz="3800" dirty="0" err="1"/>
              <a:t>verbes</a:t>
            </a:r>
            <a:r>
              <a:rPr lang="it-IT" sz="3800" dirty="0"/>
              <a:t>: </a:t>
            </a:r>
          </a:p>
          <a:p>
            <a:pPr>
              <a:spcBef>
                <a:spcPts val="0"/>
              </a:spcBef>
            </a:pPr>
            <a:endParaRPr lang="it-IT" sz="3800" dirty="0"/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reste </a:t>
            </a:r>
            <a:r>
              <a:rPr lang="it-IT" sz="3800" dirty="0"/>
              <a:t>+ SN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manque</a:t>
            </a:r>
            <a:r>
              <a:rPr lang="it-IT" sz="3800" i="1" dirty="0"/>
              <a:t> </a:t>
            </a:r>
            <a:r>
              <a:rPr lang="it-IT" sz="3800" dirty="0"/>
              <a:t>+ SN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arrive</a:t>
            </a:r>
            <a:r>
              <a:rPr lang="it-IT" sz="3800" i="1" dirty="0"/>
              <a:t> </a:t>
            </a:r>
            <a:r>
              <a:rPr lang="it-IT" sz="3800" dirty="0"/>
              <a:t>+ SN + SP </a:t>
            </a:r>
            <a:r>
              <a:rPr lang="it-IT" sz="3800" dirty="0" err="1"/>
              <a:t>hum</a:t>
            </a:r>
            <a:r>
              <a:rPr lang="it-IT" sz="3800" dirty="0"/>
              <a:t> (il </a:t>
            </a:r>
            <a:r>
              <a:rPr lang="it-IT" sz="3800" dirty="0" err="1"/>
              <a:t>arrive</a:t>
            </a:r>
            <a:r>
              <a:rPr lang="it-IT" sz="3800" dirty="0"/>
              <a:t> qch à </a:t>
            </a:r>
            <a:r>
              <a:rPr lang="it-IT" sz="3800" dirty="0" err="1"/>
              <a:t>qun</a:t>
            </a:r>
            <a:r>
              <a:rPr lang="it-IT" sz="38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court</a:t>
            </a:r>
            <a:r>
              <a:rPr lang="it-IT" sz="3800" dirty="0"/>
              <a:t> + SN	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i="1" dirty="0"/>
              <a:t>Il </a:t>
            </a:r>
            <a:r>
              <a:rPr lang="it-IT" sz="3800" i="1" dirty="0" err="1"/>
              <a:t>entre</a:t>
            </a:r>
            <a:r>
              <a:rPr lang="it-IT" sz="3800" dirty="0"/>
              <a:t> + SN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Il </a:t>
            </a:r>
            <a:r>
              <a:rPr lang="it-IT" sz="3800" dirty="0" err="1"/>
              <a:t>convient</a:t>
            </a:r>
            <a:r>
              <a:rPr lang="it-IT" sz="3800" dirty="0"/>
              <a:t> de + </a:t>
            </a:r>
            <a:r>
              <a:rPr lang="it-IT" sz="3800" dirty="0" err="1"/>
              <a:t>inf</a:t>
            </a:r>
            <a:r>
              <a:rPr lang="it-IT" sz="3800" dirty="0"/>
              <a:t> / </a:t>
            </a:r>
            <a:r>
              <a:rPr lang="it-IT" sz="3800" dirty="0" err="1"/>
              <a:t>que</a:t>
            </a:r>
            <a:r>
              <a:rPr lang="it-IT" sz="3800" dirty="0"/>
              <a:t>+ sub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Il </a:t>
            </a:r>
            <a:r>
              <a:rPr lang="it-IT" sz="3800" dirty="0" err="1"/>
              <a:t>suffit</a:t>
            </a:r>
            <a:r>
              <a:rPr lang="it-IT" sz="3800" dirty="0"/>
              <a:t> de + </a:t>
            </a:r>
            <a:r>
              <a:rPr lang="it-IT" sz="3800" dirty="0" err="1"/>
              <a:t>inf</a:t>
            </a:r>
            <a:r>
              <a:rPr lang="it-IT" sz="3800" dirty="0"/>
              <a:t>/ Il </a:t>
            </a:r>
            <a:r>
              <a:rPr lang="it-IT" sz="3800" dirty="0" err="1"/>
              <a:t>suffit</a:t>
            </a:r>
            <a:r>
              <a:rPr lang="it-IT" sz="3800" dirty="0"/>
              <a:t> +</a:t>
            </a:r>
            <a:r>
              <a:rPr lang="it-IT" sz="3800" dirty="0" err="1"/>
              <a:t>que</a:t>
            </a:r>
            <a:r>
              <a:rPr lang="it-IT" sz="3800" dirty="0"/>
              <a:t> + sub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Il est + </a:t>
            </a:r>
            <a:r>
              <a:rPr lang="it-IT" sz="3800" dirty="0" err="1"/>
              <a:t>adj</a:t>
            </a:r>
            <a:r>
              <a:rPr lang="it-IT" sz="3800" dirty="0"/>
              <a:t>+ de+ </a:t>
            </a:r>
            <a:r>
              <a:rPr lang="it-IT" sz="3800" dirty="0" err="1"/>
              <a:t>inf</a:t>
            </a:r>
            <a:r>
              <a:rPr lang="it-IT" sz="3800" dirty="0"/>
              <a:t>/ + </a:t>
            </a:r>
            <a:r>
              <a:rPr lang="it-IT" sz="3800" dirty="0" err="1"/>
              <a:t>que</a:t>
            </a:r>
            <a:r>
              <a:rPr lang="it-IT" sz="3800" dirty="0"/>
              <a:t> + sub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800" dirty="0"/>
              <a:t>	</a:t>
            </a:r>
          </a:p>
          <a:p>
            <a:pPr marL="0" indent="0">
              <a:spcBef>
                <a:spcPts val="0"/>
              </a:spcBef>
              <a:buNone/>
            </a:pPr>
            <a:endParaRPr lang="it-IT" sz="3800" dirty="0"/>
          </a:p>
        </p:txBody>
      </p:sp>
    </p:spTree>
    <p:extLst>
      <p:ext uri="{BB962C8B-B14F-4D97-AF65-F5344CB8AC3E}">
        <p14:creationId xmlns:p14="http://schemas.microsoft.com/office/powerpoint/2010/main" val="1460348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Récapitulation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4556" y="1693333"/>
            <a:ext cx="8509000" cy="4699000"/>
          </a:xfrm>
        </p:spPr>
        <p:txBody>
          <a:bodyPr>
            <a:normAutofit/>
          </a:bodyPr>
          <a:lstStyle/>
          <a:p>
            <a:r>
              <a:rPr lang="it-IT" dirty="0"/>
              <a:t>1) </a:t>
            </a:r>
            <a:r>
              <a:rPr lang="it-IT" dirty="0" err="1"/>
              <a:t>Verbes</a:t>
            </a:r>
            <a:r>
              <a:rPr lang="it-IT" dirty="0"/>
              <a:t>  et </a:t>
            </a:r>
            <a:r>
              <a:rPr lang="it-IT" dirty="0" err="1"/>
              <a:t>locutions</a:t>
            </a:r>
            <a:r>
              <a:rPr lang="it-IT" dirty="0"/>
              <a:t> </a:t>
            </a:r>
            <a:r>
              <a:rPr lang="it-IT" dirty="0" err="1"/>
              <a:t>verbales</a:t>
            </a:r>
            <a:r>
              <a:rPr lang="it-IT" dirty="0"/>
              <a:t> “ </a:t>
            </a:r>
            <a:r>
              <a:rPr lang="it-IT" dirty="0" err="1"/>
              <a:t>essentiellement</a:t>
            </a:r>
            <a:r>
              <a:rPr lang="it-IT" dirty="0"/>
              <a:t>” </a:t>
            </a:r>
            <a:r>
              <a:rPr lang="it-IT" dirty="0" err="1"/>
              <a:t>impersonnels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météorologiques</a:t>
            </a:r>
            <a:r>
              <a:rPr lang="it-IT" dirty="0"/>
              <a:t> </a:t>
            </a:r>
            <a:r>
              <a:rPr lang="it-IT" i="1" dirty="0"/>
              <a:t>: il </a:t>
            </a:r>
            <a:r>
              <a:rPr lang="it-IT" i="1" dirty="0" err="1"/>
              <a:t>pleut</a:t>
            </a:r>
            <a:r>
              <a:rPr lang="it-IT" i="1" dirty="0"/>
              <a:t>, il </a:t>
            </a:r>
            <a:r>
              <a:rPr lang="it-IT" i="1" dirty="0" err="1"/>
              <a:t>vente</a:t>
            </a:r>
            <a:r>
              <a:rPr lang="it-IT" i="1" dirty="0"/>
              <a:t>, il </a:t>
            </a:r>
            <a:r>
              <a:rPr lang="it-IT" i="1" dirty="0" err="1"/>
              <a:t>neige</a:t>
            </a:r>
            <a:r>
              <a:rPr lang="it-IT" i="1" dirty="0"/>
              <a:t>, il </a:t>
            </a:r>
            <a:r>
              <a:rPr lang="it-IT" i="1" dirty="0" err="1"/>
              <a:t>grêle</a:t>
            </a:r>
            <a:r>
              <a:rPr lang="it-IT" i="1" dirty="0"/>
              <a:t>, il </a:t>
            </a:r>
            <a:r>
              <a:rPr lang="it-IT" i="1" dirty="0" err="1"/>
              <a:t>tonne</a:t>
            </a:r>
            <a:r>
              <a:rPr lang="it-IT" i="1" dirty="0"/>
              <a:t> </a:t>
            </a:r>
            <a:r>
              <a:rPr lang="it-IT" dirty="0"/>
              <a:t>etc.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</a:t>
            </a:r>
            <a:r>
              <a:rPr lang="it-IT" i="1" dirty="0" err="1"/>
              <a:t>faut</a:t>
            </a:r>
            <a:r>
              <a:rPr lang="it-IT" i="1" dirty="0"/>
              <a:t> </a:t>
            </a:r>
            <a:r>
              <a:rPr lang="it-IT" dirty="0"/>
              <a:t>+ SN/+ </a:t>
            </a:r>
            <a:r>
              <a:rPr lang="it-IT" dirty="0" err="1"/>
              <a:t>Inf</a:t>
            </a:r>
            <a:r>
              <a:rPr lang="it-IT" dirty="0"/>
              <a:t>/+ </a:t>
            </a:r>
            <a:r>
              <a:rPr lang="it-IT" dirty="0" err="1"/>
              <a:t>que</a:t>
            </a:r>
            <a:r>
              <a:rPr lang="it-IT" dirty="0"/>
              <a:t> Sub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s’en </a:t>
            </a:r>
            <a:r>
              <a:rPr lang="it-IT" i="1" dirty="0" err="1"/>
              <a:t>faut</a:t>
            </a:r>
            <a:r>
              <a:rPr lang="it-IT" i="1" dirty="0"/>
              <a:t> de </a:t>
            </a:r>
            <a:r>
              <a:rPr lang="it-IT" i="1" dirty="0" err="1"/>
              <a:t>peu</a:t>
            </a:r>
            <a:r>
              <a:rPr lang="it-IT" i="1" dirty="0"/>
              <a:t>/ de </a:t>
            </a:r>
            <a:r>
              <a:rPr lang="it-IT" i="1" dirty="0" err="1"/>
              <a:t>beaucoup</a:t>
            </a:r>
            <a:r>
              <a:rPr lang="it-IT" i="1" dirty="0"/>
              <a:t> </a:t>
            </a:r>
            <a:r>
              <a:rPr lang="it-IT" dirty="0"/>
              <a:t>(pour) </a:t>
            </a:r>
            <a:r>
              <a:rPr lang="it-IT" dirty="0" err="1"/>
              <a:t>que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s’</a:t>
            </a:r>
            <a:r>
              <a:rPr lang="it-IT" i="1" dirty="0" err="1"/>
              <a:t>agit</a:t>
            </a:r>
            <a:r>
              <a:rPr lang="it-IT" i="1" dirty="0"/>
              <a:t> de</a:t>
            </a:r>
            <a:r>
              <a:rPr lang="it-IT" dirty="0"/>
              <a:t>: + SN/ + </a:t>
            </a:r>
            <a:r>
              <a:rPr lang="it-IT" dirty="0" err="1"/>
              <a:t>Inf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est </a:t>
            </a:r>
            <a:r>
              <a:rPr lang="it-IT" i="1" dirty="0" err="1"/>
              <a:t>question</a:t>
            </a:r>
            <a:r>
              <a:rPr lang="it-IT" i="1" dirty="0"/>
              <a:t> de</a:t>
            </a:r>
            <a:r>
              <a:rPr lang="it-IT" dirty="0"/>
              <a:t>: + SN/ + </a:t>
            </a:r>
            <a:r>
              <a:rPr lang="it-IT" dirty="0" err="1"/>
              <a:t>Inf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se </a:t>
            </a:r>
            <a:r>
              <a:rPr lang="it-IT" i="1" dirty="0" err="1"/>
              <a:t>peut</a:t>
            </a:r>
            <a:r>
              <a:rPr lang="it-IT" i="1" dirty="0"/>
              <a:t> </a:t>
            </a:r>
            <a:r>
              <a:rPr lang="it-IT" dirty="0"/>
              <a:t>+ </a:t>
            </a:r>
            <a:r>
              <a:rPr lang="it-IT" dirty="0" err="1"/>
              <a:t>que</a:t>
            </a:r>
            <a:r>
              <a:rPr lang="it-IT" dirty="0"/>
              <a:t>+ sub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</a:t>
            </a:r>
            <a:r>
              <a:rPr lang="it-IT" i="1" dirty="0" err="1"/>
              <a:t>advient</a:t>
            </a:r>
            <a:r>
              <a:rPr lang="it-IT" i="1" dirty="0"/>
              <a:t> </a:t>
            </a:r>
            <a:r>
              <a:rPr lang="it-IT" dirty="0"/>
              <a:t>+ </a:t>
            </a:r>
            <a:r>
              <a:rPr lang="it-IT" dirty="0" err="1"/>
              <a:t>que</a:t>
            </a:r>
            <a:r>
              <a:rPr lang="it-IT" dirty="0"/>
              <a:t>+ sub ( </a:t>
            </a:r>
            <a:r>
              <a:rPr lang="it-IT" dirty="0" err="1"/>
              <a:t>très</a:t>
            </a:r>
            <a:r>
              <a:rPr lang="it-IT" dirty="0"/>
              <a:t> </a:t>
            </a:r>
            <a:r>
              <a:rPr lang="it-IT" dirty="0" err="1"/>
              <a:t>littéraire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0139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9890" y="2307771"/>
            <a:ext cx="8706554" cy="4366784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2) </a:t>
            </a:r>
            <a:r>
              <a:rPr lang="it-IT" dirty="0" err="1"/>
              <a:t>Verbes</a:t>
            </a:r>
            <a:r>
              <a:rPr lang="it-IT" dirty="0"/>
              <a:t> en </a:t>
            </a:r>
            <a:r>
              <a:rPr lang="it-IT" dirty="0" err="1"/>
              <a:t>emploi</a:t>
            </a:r>
            <a:r>
              <a:rPr lang="it-IT" dirty="0"/>
              <a:t> </a:t>
            </a:r>
            <a:r>
              <a:rPr lang="it-IT" dirty="0" err="1"/>
              <a:t>impersonnel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dirty="0" err="1"/>
              <a:t>Avoir</a:t>
            </a:r>
            <a:r>
              <a:rPr lang="it-IT" dirty="0"/>
              <a:t> &gt; </a:t>
            </a:r>
            <a:r>
              <a:rPr lang="it-IT" i="1" dirty="0"/>
              <a:t>Il y a </a:t>
            </a:r>
            <a:r>
              <a:rPr lang="it-IT" dirty="0"/>
              <a:t>+ SN…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it-IT" dirty="0"/>
              <a:t>	et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locutions</a:t>
            </a:r>
            <a:r>
              <a:rPr lang="it-IT" dirty="0"/>
              <a:t> </a:t>
            </a:r>
            <a:r>
              <a:rPr lang="it-IT" dirty="0" err="1"/>
              <a:t>impersonnelles</a:t>
            </a:r>
            <a:r>
              <a:rPr lang="it-IT" dirty="0"/>
              <a:t> </a:t>
            </a:r>
            <a:r>
              <a:rPr lang="it-IT" dirty="0" err="1"/>
              <a:t>synonymes</a:t>
            </a:r>
            <a:r>
              <a:rPr lang="it-IT" dirty="0"/>
              <a:t> : </a:t>
            </a:r>
            <a:r>
              <a:rPr lang="it-IT" i="1" dirty="0"/>
              <a:t>Il est </a:t>
            </a:r>
            <a:r>
              <a:rPr lang="it-IT" dirty="0"/>
              <a:t>+ SN,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it-IT" i="1" dirty="0"/>
              <a:t>	- Il se </a:t>
            </a:r>
            <a:r>
              <a:rPr lang="it-IT" i="1" dirty="0" err="1"/>
              <a:t>trouve</a:t>
            </a:r>
            <a:r>
              <a:rPr lang="it-IT" i="1" dirty="0"/>
              <a:t> </a:t>
            </a:r>
            <a:r>
              <a:rPr lang="it-IT" dirty="0"/>
              <a:t>+ SN, </a:t>
            </a:r>
            <a:r>
              <a:rPr lang="it-IT" i="1" dirty="0"/>
              <a:t>Il </a:t>
            </a:r>
            <a:r>
              <a:rPr lang="it-IT" i="1" dirty="0" err="1"/>
              <a:t>existe</a:t>
            </a:r>
            <a:r>
              <a:rPr lang="it-IT" i="1" dirty="0"/>
              <a:t> </a:t>
            </a:r>
            <a:r>
              <a:rPr lang="it-IT" dirty="0"/>
              <a:t>+ SN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000" i="1" dirty="0"/>
              <a:t>“Il est un air pour qui je </a:t>
            </a:r>
            <a:r>
              <a:rPr lang="it-IT" sz="2000" i="1" dirty="0" err="1"/>
              <a:t>donnerais</a:t>
            </a:r>
            <a:r>
              <a:rPr lang="it-IT" sz="2000" i="1" dirty="0"/>
              <a:t> tout Rossini, tout Mozart et tout Weber” (G de </a:t>
            </a:r>
            <a:r>
              <a:rPr lang="it-IT" sz="2000" i="1" dirty="0" err="1"/>
              <a:t>Nerval</a:t>
            </a:r>
            <a:r>
              <a:rPr lang="it-IT" sz="2000" i="1" dirty="0"/>
              <a:t>)</a:t>
            </a:r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est </a:t>
            </a:r>
            <a:r>
              <a:rPr lang="it-IT" dirty="0"/>
              <a:t>+ </a:t>
            </a:r>
            <a:r>
              <a:rPr lang="it-IT" dirty="0" err="1"/>
              <a:t>heure</a:t>
            </a:r>
            <a:r>
              <a:rPr lang="it-IT" dirty="0"/>
              <a:t>: Il est midi; Il est </a:t>
            </a:r>
            <a:r>
              <a:rPr lang="it-IT" dirty="0" err="1"/>
              <a:t>tard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est </a:t>
            </a:r>
            <a:r>
              <a:rPr lang="it-IT" i="1" dirty="0" err="1"/>
              <a:t>temps</a:t>
            </a:r>
            <a:r>
              <a:rPr lang="it-IT" i="1" dirty="0"/>
              <a:t> de </a:t>
            </a:r>
            <a:r>
              <a:rPr lang="it-IT" dirty="0"/>
              <a:t>+ </a:t>
            </a:r>
            <a:r>
              <a:rPr lang="it-IT" dirty="0" err="1"/>
              <a:t>inf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i="1" dirty="0"/>
              <a:t>Il </a:t>
            </a:r>
            <a:r>
              <a:rPr lang="it-IT" i="1" dirty="0" err="1"/>
              <a:t>fait</a:t>
            </a:r>
            <a:r>
              <a:rPr lang="it-IT" i="1" dirty="0"/>
              <a:t> </a:t>
            </a:r>
            <a:r>
              <a:rPr lang="it-IT" dirty="0"/>
              <a:t>+ SN : il </a:t>
            </a:r>
            <a:r>
              <a:rPr lang="it-IT" dirty="0" err="1"/>
              <a:t>fait</a:t>
            </a:r>
            <a:r>
              <a:rPr lang="it-IT" dirty="0"/>
              <a:t> jour/</a:t>
            </a:r>
            <a:r>
              <a:rPr lang="it-IT" dirty="0" err="1"/>
              <a:t>nuit</a:t>
            </a:r>
            <a:r>
              <a:rPr lang="it-IT" dirty="0"/>
              <a:t> ; + </a:t>
            </a:r>
            <a:r>
              <a:rPr lang="it-IT" dirty="0" err="1"/>
              <a:t>adj</a:t>
            </a:r>
            <a:r>
              <a:rPr lang="it-IT" dirty="0"/>
              <a:t> : Il </a:t>
            </a:r>
            <a:r>
              <a:rPr lang="it-IT" dirty="0" err="1"/>
              <a:t>fait</a:t>
            </a:r>
            <a:r>
              <a:rPr lang="it-IT" dirty="0"/>
              <a:t> </a:t>
            </a:r>
            <a:r>
              <a:rPr lang="it-IT" dirty="0" err="1"/>
              <a:t>froid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-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impersonnelles</a:t>
            </a:r>
            <a:r>
              <a:rPr lang="it-IT" dirty="0"/>
              <a:t> : il </a:t>
            </a:r>
            <a:r>
              <a:rPr lang="it-IT" dirty="0" err="1"/>
              <a:t>arrive</a:t>
            </a:r>
            <a:r>
              <a:rPr lang="it-IT" dirty="0"/>
              <a:t>…, il manque..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452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900113" y="2507129"/>
            <a:ext cx="7345362" cy="1676400"/>
          </a:xfrm>
        </p:spPr>
        <p:txBody>
          <a:bodyPr vert="horz" anchor="ctr">
            <a:normAutofit fontScale="90000"/>
          </a:bodyPr>
          <a:lstStyle/>
          <a:p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dirty="0" err="1"/>
              <a:t>démonstratifs</a:t>
            </a:r>
            <a:r>
              <a:rPr lang="it-IT" dirty="0"/>
              <a:t> </a:t>
            </a:r>
            <a:r>
              <a:rPr lang="it-IT" dirty="0" err="1"/>
              <a:t>neutres</a:t>
            </a:r>
            <a:br>
              <a:rPr lang="it-IT" dirty="0"/>
            </a:br>
            <a:r>
              <a:rPr lang="it-IT" dirty="0"/>
              <a:t> ce et </a:t>
            </a:r>
            <a:r>
              <a:rPr lang="it-IT" dirty="0" err="1"/>
              <a:t>ça</a:t>
            </a:r>
            <a:r>
              <a:rPr lang="it-IT" dirty="0"/>
              <a:t> 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12120937" y="3597743"/>
            <a:ext cx="7345362" cy="1500187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0336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démonstartif</a:t>
            </a:r>
            <a:r>
              <a:rPr lang="it-IT" dirty="0"/>
              <a:t> neutre “ce”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8236" y="1763059"/>
            <a:ext cx="8411882" cy="47811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sz="2800" dirty="0" err="1"/>
              <a:t>Sujet</a:t>
            </a:r>
            <a:r>
              <a:rPr lang="it-IT" sz="2800" dirty="0"/>
              <a:t> “support” </a:t>
            </a:r>
            <a:r>
              <a:rPr lang="it-IT" sz="2800" dirty="0" err="1"/>
              <a:t>du</a:t>
            </a:r>
            <a:r>
              <a:rPr lang="it-IT" sz="2800" dirty="0"/>
              <a:t> </a:t>
            </a:r>
            <a:r>
              <a:rPr lang="it-IT" sz="2800" dirty="0" err="1"/>
              <a:t>verbe</a:t>
            </a:r>
            <a:r>
              <a:rPr lang="it-IT" sz="2800" dirty="0"/>
              <a:t> </a:t>
            </a:r>
            <a:r>
              <a:rPr lang="it-IT" sz="2800" b="1" dirty="0" err="1"/>
              <a:t>être</a:t>
            </a:r>
            <a:endParaRPr lang="it-IT" sz="2800" b="1" dirty="0"/>
          </a:p>
          <a:p>
            <a:pPr>
              <a:buFont typeface="Wingdings" panose="05000000000000000000" pitchFamily="2" charset="2"/>
              <a:buChar char="§"/>
            </a:pPr>
            <a:endParaRPr lang="it-IT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000" dirty="0" err="1"/>
              <a:t>Emploi</a:t>
            </a:r>
            <a:r>
              <a:rPr lang="it-IT" sz="2000" dirty="0"/>
              <a:t> </a:t>
            </a:r>
            <a:r>
              <a:rPr lang="it-IT" sz="2000" dirty="0" err="1"/>
              <a:t>déictique</a:t>
            </a:r>
            <a:r>
              <a:rPr lang="it-IT" sz="2000" dirty="0"/>
              <a:t> (</a:t>
            </a:r>
            <a:r>
              <a:rPr lang="it-IT" sz="2000" dirty="0" err="1"/>
              <a:t>renvoie</a:t>
            </a:r>
            <a:r>
              <a:rPr lang="it-IT" sz="2000" dirty="0"/>
              <a:t> à la situation de </a:t>
            </a:r>
            <a:r>
              <a:rPr lang="it-IT" sz="2000" dirty="0" err="1"/>
              <a:t>communication</a:t>
            </a:r>
            <a:r>
              <a:rPr lang="it-IT" sz="200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it-IT" sz="1600" i="1" dirty="0"/>
              <a:t>C’est </a:t>
            </a:r>
            <a:r>
              <a:rPr lang="it-IT" sz="1600" i="1" dirty="0" err="1"/>
              <a:t>mon</a:t>
            </a:r>
            <a:r>
              <a:rPr lang="it-IT" sz="1600" i="1" dirty="0"/>
              <a:t> </a:t>
            </a:r>
            <a:r>
              <a:rPr lang="it-IT" sz="1600" i="1" dirty="0" err="1"/>
              <a:t>frère</a:t>
            </a:r>
            <a:r>
              <a:rPr lang="it-IT" sz="1600" i="1" dirty="0"/>
              <a:t>. / C’est un Gauguin.</a:t>
            </a:r>
            <a:br>
              <a:rPr lang="it-IT" sz="1600" dirty="0"/>
            </a:br>
            <a:r>
              <a:rPr lang="it-IT" sz="1600" i="1" dirty="0" err="1"/>
              <a:t>Attention</a:t>
            </a:r>
            <a:r>
              <a:rPr lang="it-IT" sz="1600" i="1" dirty="0"/>
              <a:t>, c’est </a:t>
            </a:r>
            <a:r>
              <a:rPr lang="it-IT" sz="1600" i="1" dirty="0" err="1"/>
              <a:t>chaud</a:t>
            </a:r>
            <a:r>
              <a:rPr lang="it-IT" sz="1600" i="1" dirty="0"/>
              <a:t>.</a:t>
            </a:r>
            <a:br>
              <a:rPr lang="it-IT" sz="1600" dirty="0"/>
            </a:br>
            <a:r>
              <a:rPr lang="it-IT" sz="1600" i="1" dirty="0"/>
              <a:t>C’est </a:t>
            </a:r>
            <a:r>
              <a:rPr lang="it-IT" sz="1600" i="1" dirty="0" err="1"/>
              <a:t>grand</a:t>
            </a:r>
            <a:r>
              <a:rPr lang="it-IT" sz="1600" i="1" dirty="0"/>
              <a:t> </a:t>
            </a:r>
            <a:r>
              <a:rPr lang="it-IT" sz="1600" i="1" dirty="0" err="1"/>
              <a:t>ici</a:t>
            </a:r>
            <a:r>
              <a:rPr lang="it-IT" sz="1600" i="1" dirty="0"/>
              <a:t>!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it-IT" sz="1600" dirty="0"/>
              <a:t> </a:t>
            </a:r>
            <a:r>
              <a:rPr lang="it-IT" sz="1600" dirty="0" err="1"/>
              <a:t>Registre</a:t>
            </a:r>
            <a:r>
              <a:rPr lang="it-IT" sz="1600" dirty="0"/>
              <a:t> </a:t>
            </a:r>
            <a:r>
              <a:rPr lang="it-IT" sz="1600" u="sng" dirty="0" err="1"/>
              <a:t>familier</a:t>
            </a:r>
            <a:r>
              <a:rPr lang="it-IT" sz="1600" u="sng" dirty="0"/>
              <a:t> </a:t>
            </a:r>
            <a:r>
              <a:rPr lang="it-IT" sz="1600" u="sng" dirty="0" err="1"/>
              <a:t>oral</a:t>
            </a:r>
            <a:r>
              <a:rPr lang="it-IT" sz="1600" dirty="0"/>
              <a:t>: C’est + </a:t>
            </a:r>
            <a:r>
              <a:rPr lang="it-IT" sz="1600" dirty="0" err="1"/>
              <a:t>adj</a:t>
            </a:r>
            <a:r>
              <a:rPr lang="it-IT" sz="1600" dirty="0"/>
              <a:t> + de+ </a:t>
            </a:r>
            <a:r>
              <a:rPr lang="it-IT" sz="1600" dirty="0" err="1"/>
              <a:t>inf</a:t>
            </a:r>
            <a:r>
              <a:rPr lang="it-IT" sz="1600" dirty="0"/>
              <a:t>/ </a:t>
            </a:r>
            <a:r>
              <a:rPr lang="it-IT" sz="1600" dirty="0" err="1"/>
              <a:t>que</a:t>
            </a:r>
            <a:r>
              <a:rPr lang="it-IT" sz="1600" dirty="0"/>
              <a:t>+ </a:t>
            </a:r>
            <a:r>
              <a:rPr lang="it-IT" sz="1600" dirty="0" err="1"/>
              <a:t>subordonnée</a:t>
            </a:r>
            <a:endParaRPr lang="it-IT" sz="1600" dirty="0"/>
          </a:p>
          <a:p>
            <a:pPr marL="750888" lvl="2" indent="-171450">
              <a:buFont typeface="Wingdings" panose="05000000000000000000" pitchFamily="2" charset="2"/>
              <a:buChar char="§"/>
            </a:pPr>
            <a:endParaRPr lang="it-IT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000" dirty="0" err="1"/>
              <a:t>Emploi</a:t>
            </a:r>
            <a:r>
              <a:rPr lang="it-IT" sz="2000" dirty="0"/>
              <a:t> </a:t>
            </a:r>
            <a:r>
              <a:rPr lang="it-IT" sz="2000" dirty="0" err="1"/>
              <a:t>anaphorique</a:t>
            </a:r>
            <a:r>
              <a:rPr lang="it-IT" sz="2000" dirty="0"/>
              <a:t>/</a:t>
            </a:r>
            <a:r>
              <a:rPr lang="it-IT" sz="2000" dirty="0" err="1"/>
              <a:t>cataphorique</a:t>
            </a:r>
            <a:r>
              <a:rPr lang="it-IT" sz="2000" dirty="0"/>
              <a:t> (</a:t>
            </a:r>
            <a:r>
              <a:rPr lang="it-IT" sz="2000" dirty="0" err="1"/>
              <a:t>renvoie</a:t>
            </a:r>
            <a:r>
              <a:rPr lang="it-IT" sz="2000" dirty="0"/>
              <a:t> </a:t>
            </a:r>
            <a:r>
              <a:rPr lang="it-IT" sz="2000" dirty="0" err="1"/>
              <a:t>au</a:t>
            </a:r>
            <a:r>
              <a:rPr lang="it-IT" sz="2000" dirty="0"/>
              <a:t> </a:t>
            </a:r>
            <a:r>
              <a:rPr lang="it-IT" sz="2000" dirty="0" err="1"/>
              <a:t>contexte</a:t>
            </a:r>
            <a:r>
              <a:rPr lang="it-IT" sz="2000" dirty="0"/>
              <a:t> </a:t>
            </a:r>
            <a:r>
              <a:rPr lang="it-IT" sz="2000" dirty="0" err="1"/>
              <a:t>linguistique</a:t>
            </a:r>
            <a:r>
              <a:rPr lang="it-IT" sz="200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it-IT" sz="1600" i="1" dirty="0"/>
              <a:t>Ce </a:t>
            </a:r>
            <a:r>
              <a:rPr lang="it-IT" sz="1600" i="1" dirty="0" err="1"/>
              <a:t>garçon</a:t>
            </a:r>
            <a:r>
              <a:rPr lang="it-IT" sz="1600" i="1" dirty="0"/>
              <a:t>, c’est </a:t>
            </a:r>
            <a:r>
              <a:rPr lang="it-IT" sz="1600" i="1" dirty="0" err="1"/>
              <a:t>mon</a:t>
            </a:r>
            <a:r>
              <a:rPr lang="it-IT" sz="1600" i="1" dirty="0"/>
              <a:t> </a:t>
            </a:r>
            <a:r>
              <a:rPr lang="it-IT" sz="1600" i="1" dirty="0" err="1"/>
              <a:t>frère</a:t>
            </a:r>
            <a:r>
              <a:rPr lang="it-IT" sz="1600" i="1" dirty="0"/>
              <a:t>. / C’est </a:t>
            </a:r>
            <a:r>
              <a:rPr lang="it-IT" sz="1600" i="1" dirty="0" err="1"/>
              <a:t>mon</a:t>
            </a:r>
            <a:r>
              <a:rPr lang="it-IT" sz="1600" i="1" dirty="0"/>
              <a:t> </a:t>
            </a:r>
            <a:r>
              <a:rPr lang="it-IT" sz="1600" i="1" dirty="0" err="1"/>
              <a:t>frère</a:t>
            </a:r>
            <a:r>
              <a:rPr lang="it-IT" sz="1600" i="1" dirty="0"/>
              <a:t>, ce </a:t>
            </a:r>
            <a:r>
              <a:rPr lang="it-IT" sz="1600" i="1" dirty="0" err="1"/>
              <a:t>garçon</a:t>
            </a:r>
            <a:r>
              <a:rPr lang="it-IT" sz="1600" i="1" dirty="0"/>
              <a:t>.</a:t>
            </a:r>
            <a:br>
              <a:rPr lang="it-IT" sz="1600" dirty="0"/>
            </a:br>
            <a:r>
              <a:rPr lang="it-IT" sz="1600" i="1" dirty="0"/>
              <a:t>Une </a:t>
            </a:r>
            <a:r>
              <a:rPr lang="it-IT" sz="1600" i="1" dirty="0" err="1"/>
              <a:t>voiture</a:t>
            </a:r>
            <a:r>
              <a:rPr lang="it-IT" sz="1600" i="1" dirty="0"/>
              <a:t>, c’est utile. / C’est utile, une </a:t>
            </a:r>
            <a:r>
              <a:rPr lang="it-IT" sz="1600" i="1" dirty="0" err="1"/>
              <a:t>voiture</a:t>
            </a:r>
            <a:r>
              <a:rPr lang="it-IT" sz="1600" i="1" dirty="0"/>
              <a:t>.</a:t>
            </a:r>
            <a:br>
              <a:rPr lang="it-IT" sz="1600" dirty="0"/>
            </a:br>
            <a:r>
              <a:rPr lang="it-IT" sz="1600" i="1" dirty="0"/>
              <a:t>Dire la </a:t>
            </a:r>
            <a:r>
              <a:rPr lang="it-IT" sz="1600" i="1" dirty="0" err="1"/>
              <a:t>vérité</a:t>
            </a:r>
            <a:r>
              <a:rPr lang="it-IT" sz="1600" i="1" dirty="0"/>
              <a:t>, c’est facile. / C’est facile, (de) dire la </a:t>
            </a:r>
            <a:r>
              <a:rPr lang="it-IT" sz="1600" i="1" dirty="0" err="1"/>
              <a:t>vérité</a:t>
            </a:r>
            <a:r>
              <a:rPr lang="it-IT" sz="1600" i="1" dirty="0"/>
              <a:t>.</a:t>
            </a:r>
            <a:br>
              <a:rPr lang="it-IT" sz="1600" dirty="0"/>
            </a:br>
            <a:r>
              <a:rPr lang="it-IT" sz="1600" i="1" dirty="0"/>
              <a:t>Il a </a:t>
            </a:r>
            <a:r>
              <a:rPr lang="it-IT" sz="1600" i="1" dirty="0" err="1"/>
              <a:t>échoué</a:t>
            </a:r>
            <a:r>
              <a:rPr lang="it-IT" sz="1600" i="1" dirty="0"/>
              <a:t>, c’est </a:t>
            </a:r>
            <a:r>
              <a:rPr lang="it-IT" sz="1600" i="1" dirty="0" err="1"/>
              <a:t>dommage</a:t>
            </a:r>
            <a:r>
              <a:rPr lang="it-IT" sz="1600" i="1" dirty="0"/>
              <a:t>. / C’est </a:t>
            </a:r>
            <a:r>
              <a:rPr lang="it-IT" sz="1600" i="1" dirty="0" err="1"/>
              <a:t>vrai</a:t>
            </a:r>
            <a:r>
              <a:rPr lang="it-IT" sz="1600" i="1" dirty="0"/>
              <a:t>, (qu’) il </a:t>
            </a:r>
            <a:r>
              <a:rPr lang="it-IT" sz="1600" i="1" dirty="0" err="1"/>
              <a:t>fait</a:t>
            </a:r>
            <a:r>
              <a:rPr lang="it-IT" sz="1600" i="1" dirty="0"/>
              <a:t> </a:t>
            </a:r>
            <a:r>
              <a:rPr lang="it-IT" sz="1600" i="1" dirty="0" err="1"/>
              <a:t>beau</a:t>
            </a:r>
            <a:r>
              <a:rPr lang="it-IT" sz="1600" i="1" dirty="0"/>
              <a:t> </a:t>
            </a:r>
            <a:r>
              <a:rPr lang="it-IT" sz="1600" i="1" dirty="0" err="1"/>
              <a:t>aujourd’hui</a:t>
            </a:r>
            <a:r>
              <a:rPr lang="it-IT" sz="1600" i="1" dirty="0"/>
              <a:t>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335549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Autres</a:t>
            </a:r>
            <a:r>
              <a:rPr lang="it-IT" dirty="0"/>
              <a:t> </a:t>
            </a:r>
            <a:r>
              <a:rPr lang="it-IT" dirty="0" err="1"/>
              <a:t>emplois</a:t>
            </a:r>
            <a:r>
              <a:rPr lang="it-IT" dirty="0"/>
              <a:t> de “ce”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2298" y="2470826"/>
            <a:ext cx="8197937" cy="3618689"/>
          </a:xfrm>
        </p:spPr>
        <p:txBody>
          <a:bodyPr anchor="ctr"/>
          <a:lstStyle/>
          <a:p>
            <a:pPr marL="534988" indent="-90488">
              <a:buFont typeface="Wingdings" panose="05000000000000000000" pitchFamily="2" charset="2"/>
              <a:buChar char="§"/>
            </a:pPr>
            <a:r>
              <a:rPr lang="it-IT" dirty="0"/>
              <a:t> “Ce” support non-animé d’une relative:</a:t>
            </a:r>
          </a:p>
          <a:p>
            <a:pPr marL="717868" lvl="2" indent="-90488">
              <a:buFont typeface="Wingdings" panose="05000000000000000000" pitchFamily="2" charset="2"/>
              <a:buChar char="§"/>
            </a:pPr>
            <a:r>
              <a:rPr lang="it-IT" sz="1800" dirty="0"/>
              <a:t> </a:t>
            </a:r>
            <a:r>
              <a:rPr lang="it-IT" sz="1800" i="1" dirty="0"/>
              <a:t> Ce qui se passe est </a:t>
            </a:r>
            <a:r>
              <a:rPr lang="it-IT" sz="1800" i="1" dirty="0" err="1"/>
              <a:t>inquiétant</a:t>
            </a:r>
            <a:r>
              <a:rPr lang="it-IT" sz="1800" i="1" dirty="0"/>
              <a:t>.</a:t>
            </a:r>
            <a:endParaRPr lang="it-IT" sz="1800" dirty="0"/>
          </a:p>
          <a:p>
            <a:pPr marL="534988" indent="-90488">
              <a:buFont typeface="Wingdings" panose="05000000000000000000" pitchFamily="2" charset="2"/>
              <a:buChar char="§"/>
            </a:pPr>
            <a:r>
              <a:rPr lang="it-IT" dirty="0"/>
              <a:t> ”Ce” support d’une </a:t>
            </a:r>
            <a:r>
              <a:rPr lang="it-IT" dirty="0" err="1"/>
              <a:t>subordonnée</a:t>
            </a:r>
            <a:r>
              <a:rPr lang="it-IT" dirty="0"/>
              <a:t> </a:t>
            </a:r>
            <a:r>
              <a:rPr lang="it-IT" dirty="0" err="1"/>
              <a:t>complétive</a:t>
            </a:r>
            <a:r>
              <a:rPr lang="it-IT" dirty="0"/>
              <a:t> : </a:t>
            </a:r>
          </a:p>
          <a:p>
            <a:pPr marL="717868" lvl="2" indent="-90488">
              <a:buFont typeface="Wingdings" panose="05000000000000000000" pitchFamily="2" charset="2"/>
              <a:buChar char="§"/>
            </a:pPr>
            <a:r>
              <a:rPr lang="it-IT" sz="1800" i="1" dirty="0"/>
              <a:t>Il </a:t>
            </a:r>
            <a:r>
              <a:rPr lang="it-IT" sz="1800" i="1" dirty="0" err="1"/>
              <a:t>faut</a:t>
            </a:r>
            <a:r>
              <a:rPr lang="it-IT" sz="1800" i="1" dirty="0"/>
              <a:t> s’</a:t>
            </a:r>
            <a:r>
              <a:rPr lang="it-IT" sz="1800" i="1" dirty="0" err="1"/>
              <a:t>attendre</a:t>
            </a:r>
            <a:r>
              <a:rPr lang="it-IT" sz="1800" i="1" dirty="0"/>
              <a:t> à ce </a:t>
            </a:r>
            <a:r>
              <a:rPr lang="it-IT" sz="1800" i="1" dirty="0" err="1"/>
              <a:t>que</a:t>
            </a:r>
            <a:r>
              <a:rPr lang="it-IT" sz="1800" i="1" dirty="0"/>
              <a:t> </a:t>
            </a:r>
            <a:r>
              <a:rPr lang="it-IT" sz="1800" i="1" dirty="0" err="1"/>
              <a:t>les</a:t>
            </a:r>
            <a:r>
              <a:rPr lang="it-IT" sz="1800" i="1" dirty="0"/>
              <a:t> gens l’</a:t>
            </a:r>
            <a:r>
              <a:rPr lang="it-IT" sz="1800" i="1" dirty="0" err="1"/>
              <a:t>appuient</a:t>
            </a:r>
            <a:r>
              <a:rPr lang="it-IT" sz="1800" i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i="1" dirty="0"/>
          </a:p>
          <a:p>
            <a:pPr algn="ctr">
              <a:buFont typeface="Wingdings" panose="05000000000000000000" pitchFamily="2" charset="2"/>
              <a:buChar char="§"/>
            </a:pPr>
            <a:r>
              <a:rPr lang="it-IT" i="1" dirty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it-IT" i="1" dirty="0"/>
              <a:t>Ce</a:t>
            </a:r>
            <a:r>
              <a:rPr lang="it-IT" dirty="0"/>
              <a:t>  reprend un SN ou une proposition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it-IT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i="1" dirty="0">
                <a:sym typeface="Wingdings"/>
              </a:rPr>
              <a:t> </a:t>
            </a:r>
            <a:r>
              <a:rPr lang="it-IT" i="1" dirty="0"/>
              <a:t>Ce</a:t>
            </a:r>
            <a:r>
              <a:rPr lang="it-IT" dirty="0"/>
              <a:t> a un référent (≠ </a:t>
            </a:r>
            <a:r>
              <a:rPr lang="it-IT" i="1" dirty="0"/>
              <a:t>il</a:t>
            </a:r>
            <a:r>
              <a:rPr lang="it-IT" dirty="0"/>
              <a:t> impersonnel)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151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7943" y="836958"/>
            <a:ext cx="8147051" cy="923540"/>
          </a:xfrm>
        </p:spPr>
        <p:txBody>
          <a:bodyPr>
            <a:normAutofit fontScale="90000"/>
          </a:bodyPr>
          <a:lstStyle/>
          <a:p>
            <a:r>
              <a:rPr lang="it-IT" sz="4800" dirty="0" err="1"/>
              <a:t>Caractéristiques</a:t>
            </a:r>
            <a:r>
              <a:rPr lang="it-IT" sz="4800" dirty="0"/>
              <a:t> </a:t>
            </a:r>
            <a:br>
              <a:rPr lang="it-IT" sz="4800" dirty="0"/>
            </a:br>
            <a:r>
              <a:rPr lang="it-IT" sz="4800" dirty="0" err="1"/>
              <a:t>syntaxiques</a:t>
            </a:r>
            <a:r>
              <a:rPr lang="it-IT" sz="4800" dirty="0"/>
              <a:t> </a:t>
            </a:r>
            <a:r>
              <a:rPr lang="it-IT" sz="4800" dirty="0" err="1"/>
              <a:t>du</a:t>
            </a:r>
            <a:r>
              <a:rPr lang="it-IT" sz="4800" dirty="0"/>
              <a:t> </a:t>
            </a:r>
            <a:r>
              <a:rPr lang="it-IT" sz="4800" dirty="0" err="1"/>
              <a:t>sujet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8475" y="2046514"/>
            <a:ext cx="8436519" cy="4591423"/>
          </a:xfrm>
        </p:spPr>
        <p:txBody>
          <a:bodyPr>
            <a:normAutofit/>
          </a:bodyPr>
          <a:lstStyle/>
          <a:p>
            <a:r>
              <a:rPr lang="it-IT" dirty="0" err="1"/>
              <a:t>Constituant</a:t>
            </a:r>
            <a:r>
              <a:rPr lang="it-IT" dirty="0"/>
              <a:t> </a:t>
            </a:r>
            <a:r>
              <a:rPr lang="it-IT" dirty="0" err="1"/>
              <a:t>obligatoire</a:t>
            </a:r>
            <a:r>
              <a:rPr lang="it-IT" dirty="0"/>
              <a:t> de </a:t>
            </a:r>
            <a:r>
              <a:rPr lang="it-IT" dirty="0" err="1"/>
              <a:t>P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P</a:t>
            </a:r>
            <a:r>
              <a:rPr lang="it-IT" dirty="0"/>
              <a:t> </a:t>
            </a:r>
            <a:r>
              <a:rPr lang="it-IT" dirty="0">
                <a:solidFill>
                  <a:schemeClr val="tx1"/>
                </a:solidFill>
              </a:rPr>
              <a:t>-&gt; SN, SV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/>
              <a:t>	 Il ne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donc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supprimé</a:t>
            </a:r>
            <a:r>
              <a:rPr lang="it-IT" dirty="0"/>
              <a:t> :</a:t>
            </a:r>
          </a:p>
          <a:p>
            <a:pPr lvl="1"/>
            <a:r>
              <a:rPr lang="it-IT" dirty="0"/>
              <a:t>*</a:t>
            </a:r>
            <a:r>
              <a:rPr lang="it-IT" strike="sngStrike" dirty="0"/>
              <a:t>Son </a:t>
            </a:r>
            <a:r>
              <a:rPr lang="it-IT" strike="sngStrike" dirty="0" err="1"/>
              <a:t>discours</a:t>
            </a:r>
            <a:r>
              <a:rPr lang="it-IT" dirty="0"/>
              <a:t> est </a:t>
            </a:r>
            <a:r>
              <a:rPr lang="it-IT" dirty="0" err="1"/>
              <a:t>criticable</a:t>
            </a:r>
            <a:r>
              <a:rPr lang="it-IT" dirty="0"/>
              <a:t>.</a:t>
            </a:r>
          </a:p>
          <a:p>
            <a:r>
              <a:rPr lang="it-IT" dirty="0"/>
              <a:t>Il donne son </a:t>
            </a:r>
            <a:r>
              <a:rPr lang="it-IT" dirty="0" err="1"/>
              <a:t>accord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(</a:t>
            </a:r>
            <a:r>
              <a:rPr lang="it-IT" dirty="0" err="1"/>
              <a:t>nombre</a:t>
            </a:r>
            <a:r>
              <a:rPr lang="it-IT" dirty="0"/>
              <a:t>, </a:t>
            </a:r>
            <a:r>
              <a:rPr lang="it-IT" dirty="0" err="1"/>
              <a:t>personne</a:t>
            </a:r>
            <a:r>
              <a:rPr lang="it-IT" dirty="0"/>
              <a:t> et </a:t>
            </a:r>
            <a:r>
              <a:rPr lang="it-IT" dirty="0" err="1"/>
              <a:t>parfois</a:t>
            </a:r>
            <a:r>
              <a:rPr lang="it-IT" dirty="0"/>
              <a:t> </a:t>
            </a:r>
            <a:r>
              <a:rPr lang="it-IT" dirty="0" err="1"/>
              <a:t>genre</a:t>
            </a:r>
            <a:r>
              <a:rPr lang="it-IT" dirty="0"/>
              <a:t>)</a:t>
            </a:r>
          </a:p>
          <a:p>
            <a:r>
              <a:rPr lang="it-IT" dirty="0" err="1"/>
              <a:t>Pas</a:t>
            </a:r>
            <a:r>
              <a:rPr lang="it-IT" dirty="0"/>
              <a:t> d’autonomie </a:t>
            </a:r>
            <a:r>
              <a:rPr lang="it-IT" dirty="0" err="1"/>
              <a:t>syntaxique</a:t>
            </a:r>
            <a:r>
              <a:rPr lang="it-IT" dirty="0"/>
              <a:t> (</a:t>
            </a:r>
            <a:r>
              <a:rPr lang="it-IT" dirty="0" err="1"/>
              <a:t>pas</a:t>
            </a:r>
            <a:r>
              <a:rPr lang="it-IT" dirty="0"/>
              <a:t> de </a:t>
            </a:r>
            <a:r>
              <a:rPr lang="it-IT" dirty="0" err="1"/>
              <a:t>sujet</a:t>
            </a:r>
            <a:r>
              <a:rPr lang="it-IT" dirty="0"/>
              <a:t> sans </a:t>
            </a:r>
            <a:r>
              <a:rPr lang="it-IT" dirty="0" err="1"/>
              <a:t>verbe</a:t>
            </a:r>
            <a:r>
              <a:rPr lang="it-IT" dirty="0"/>
              <a:t>!) ni </a:t>
            </a:r>
            <a:r>
              <a:rPr lang="it-IT" dirty="0" err="1"/>
              <a:t>sémantique</a:t>
            </a:r>
            <a:r>
              <a:rPr lang="it-IT" dirty="0"/>
              <a:t> (le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sélectionne</a:t>
            </a:r>
            <a:r>
              <a:rPr lang="it-IT" dirty="0"/>
              <a:t> le </a:t>
            </a:r>
            <a:r>
              <a:rPr lang="it-IT" dirty="0" err="1"/>
              <a:t>sujet</a:t>
            </a:r>
            <a:r>
              <a:rPr lang="it-IT" dirty="0"/>
              <a:t>: </a:t>
            </a:r>
            <a:r>
              <a:rPr lang="it-IT" sz="1900" dirty="0"/>
              <a:t>par </a:t>
            </a:r>
            <a:r>
              <a:rPr lang="it-IT" sz="1900" dirty="0" err="1"/>
              <a:t>exemple</a:t>
            </a:r>
            <a:r>
              <a:rPr lang="it-IT" sz="1900" dirty="0"/>
              <a:t> “dire” </a:t>
            </a:r>
            <a:r>
              <a:rPr lang="it-IT" sz="1900" dirty="0" err="1"/>
              <a:t>sélectionne</a:t>
            </a:r>
            <a:r>
              <a:rPr lang="it-IT" sz="1900" dirty="0"/>
              <a:t> un </a:t>
            </a:r>
            <a:r>
              <a:rPr lang="it-IT" sz="1900" dirty="0" err="1"/>
              <a:t>sujet</a:t>
            </a:r>
            <a:r>
              <a:rPr lang="it-IT" sz="1900" dirty="0"/>
              <a:t> +</a:t>
            </a:r>
            <a:r>
              <a:rPr lang="it-IT" sz="1900" dirty="0" err="1"/>
              <a:t>humain</a:t>
            </a:r>
            <a:r>
              <a:rPr lang="it-IT" sz="1900" dirty="0"/>
              <a:t>)</a:t>
            </a:r>
            <a:endParaRPr lang="it-IT" dirty="0"/>
          </a:p>
          <a:p>
            <a:r>
              <a:rPr lang="it-IT" dirty="0"/>
              <a:t>Il se </a:t>
            </a:r>
            <a:r>
              <a:rPr lang="it-IT" dirty="0" err="1"/>
              <a:t>trouve</a:t>
            </a:r>
            <a:r>
              <a:rPr lang="it-IT" dirty="0"/>
              <a:t> </a:t>
            </a:r>
            <a:r>
              <a:rPr lang="it-IT" dirty="0" err="1"/>
              <a:t>généralement</a:t>
            </a:r>
            <a:r>
              <a:rPr lang="it-IT" dirty="0"/>
              <a:t> à gauche </a:t>
            </a:r>
            <a:r>
              <a:rPr lang="it-IT" dirty="0" err="1"/>
              <a:t>du</a:t>
            </a:r>
            <a:r>
              <a:rPr lang="it-IT" dirty="0"/>
              <a:t> SV, sans pause et sans </a:t>
            </a:r>
            <a:r>
              <a:rPr lang="it-IT" dirty="0" err="1"/>
              <a:t>virgule</a:t>
            </a:r>
            <a:r>
              <a:rPr lang="it-IT" dirty="0"/>
              <a:t> et il est non </a:t>
            </a:r>
            <a:r>
              <a:rPr lang="it-IT" dirty="0" err="1"/>
              <a:t>déplaçable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Thomas </a:t>
            </a:r>
            <a:r>
              <a:rPr lang="it-IT" dirty="0" err="1"/>
              <a:t>regarde</a:t>
            </a:r>
            <a:r>
              <a:rPr lang="it-IT" dirty="0"/>
              <a:t> Nadia/Nadia </a:t>
            </a:r>
            <a:r>
              <a:rPr lang="it-IT" dirty="0" err="1"/>
              <a:t>regarde</a:t>
            </a:r>
            <a:r>
              <a:rPr lang="it-IT" dirty="0"/>
              <a:t> Thomas (</a:t>
            </a:r>
            <a:r>
              <a:rPr lang="it-IT" dirty="0" err="1"/>
              <a:t>permutation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Arthur, de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propres</a:t>
            </a:r>
            <a:r>
              <a:rPr lang="it-IT" dirty="0"/>
              <a:t> </a:t>
            </a:r>
            <a:r>
              <a:rPr lang="it-IT" dirty="0" err="1"/>
              <a:t>mains</a:t>
            </a:r>
            <a:r>
              <a:rPr lang="it-IT" dirty="0"/>
              <a:t>, a </a:t>
            </a:r>
            <a:r>
              <a:rPr lang="it-IT" dirty="0" err="1"/>
              <a:t>construit</a:t>
            </a:r>
            <a:r>
              <a:rPr lang="it-IT" dirty="0"/>
              <a:t>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table</a:t>
            </a:r>
            <a:r>
              <a:rPr lang="it-IT" dirty="0"/>
              <a:t>.</a:t>
            </a:r>
          </a:p>
          <a:p>
            <a:r>
              <a:rPr lang="it-IT" dirty="0"/>
              <a:t>&gt;&gt; </a:t>
            </a:r>
            <a:r>
              <a:rPr lang="it-IT" dirty="0" err="1"/>
              <a:t>Fonction</a:t>
            </a:r>
            <a:r>
              <a:rPr lang="it-IT" dirty="0"/>
              <a:t> </a:t>
            </a:r>
            <a:r>
              <a:rPr lang="it-IT" dirty="0" err="1"/>
              <a:t>prototypiquement</a:t>
            </a:r>
            <a:r>
              <a:rPr lang="it-IT" dirty="0"/>
              <a:t> “nominale”</a:t>
            </a:r>
          </a:p>
        </p:txBody>
      </p:sp>
    </p:spTree>
    <p:extLst>
      <p:ext uri="{BB962C8B-B14F-4D97-AF65-F5344CB8AC3E}">
        <p14:creationId xmlns:p14="http://schemas.microsoft.com/office/powerpoint/2010/main" val="1547943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démonstratif</a:t>
            </a:r>
            <a:r>
              <a:rPr lang="it-IT" dirty="0"/>
              <a:t> neutre “</a:t>
            </a:r>
            <a:r>
              <a:rPr lang="it-IT" dirty="0" err="1"/>
              <a:t>ça</a:t>
            </a:r>
            <a:r>
              <a:rPr lang="it-IT" dirty="0"/>
              <a:t>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3294" y="1733176"/>
            <a:ext cx="8352118" cy="452717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Étymologiquement</a:t>
            </a:r>
            <a:r>
              <a:rPr lang="it-IT" dirty="0"/>
              <a:t> : forme </a:t>
            </a:r>
            <a:r>
              <a:rPr lang="it-IT" dirty="0" err="1"/>
              <a:t>contractée</a:t>
            </a:r>
            <a:r>
              <a:rPr lang="it-IT" dirty="0"/>
              <a:t> de “cela”, mais </a:t>
            </a:r>
            <a:r>
              <a:rPr lang="it-IT" dirty="0" err="1"/>
              <a:t>aujourd’hui</a:t>
            </a:r>
            <a:r>
              <a:rPr lang="it-IT" dirty="0"/>
              <a:t> </a:t>
            </a:r>
            <a:r>
              <a:rPr lang="it-IT" dirty="0" err="1"/>
              <a:t>deux</a:t>
            </a:r>
            <a:r>
              <a:rPr lang="it-IT" dirty="0"/>
              <a:t> </a:t>
            </a:r>
            <a:r>
              <a:rPr lang="it-IT" dirty="0" err="1"/>
              <a:t>formes</a:t>
            </a:r>
            <a:r>
              <a:rPr lang="it-IT" dirty="0"/>
              <a:t> </a:t>
            </a:r>
            <a:r>
              <a:rPr lang="it-IT" dirty="0" err="1"/>
              <a:t>distinctes</a:t>
            </a:r>
            <a:r>
              <a:rPr lang="it-IT" dirty="0"/>
              <a:t> : </a:t>
            </a:r>
            <a:r>
              <a:rPr lang="it-IT" i="1" dirty="0" err="1"/>
              <a:t>ça</a:t>
            </a:r>
            <a:r>
              <a:rPr lang="it-IT" i="1" dirty="0"/>
              <a:t> </a:t>
            </a:r>
            <a:r>
              <a:rPr lang="it-IT" dirty="0"/>
              <a:t>:forme </a:t>
            </a:r>
            <a:r>
              <a:rPr lang="it-IT" dirty="0" err="1"/>
              <a:t>caractéristique</a:t>
            </a:r>
            <a:r>
              <a:rPr lang="it-IT" dirty="0"/>
              <a:t> de l’</a:t>
            </a:r>
            <a:r>
              <a:rPr lang="it-IT" dirty="0" err="1"/>
              <a:t>oral</a:t>
            </a:r>
            <a:r>
              <a:rPr lang="it-IT" dirty="0"/>
              <a:t>/ </a:t>
            </a:r>
            <a:r>
              <a:rPr lang="it-IT" i="1" dirty="0"/>
              <a:t>cela</a:t>
            </a:r>
            <a:r>
              <a:rPr lang="it-IT" dirty="0"/>
              <a:t> : </a:t>
            </a:r>
            <a:r>
              <a:rPr lang="it-IT" dirty="0" err="1"/>
              <a:t>écrit</a:t>
            </a:r>
            <a:r>
              <a:rPr lang="it-IT" dirty="0"/>
              <a:t>, </a:t>
            </a:r>
            <a:r>
              <a:rPr lang="it-IT" dirty="0" err="1"/>
              <a:t>registre</a:t>
            </a:r>
            <a:r>
              <a:rPr lang="it-IT" dirty="0"/>
              <a:t> </a:t>
            </a:r>
            <a:r>
              <a:rPr lang="it-IT" dirty="0" err="1"/>
              <a:t>soutenu</a:t>
            </a:r>
            <a:endParaRPr lang="it-IT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représentant</a:t>
            </a:r>
            <a:r>
              <a:rPr lang="it-IT" dirty="0"/>
              <a:t> &gt; </a:t>
            </a:r>
            <a:r>
              <a:rPr lang="it-IT" dirty="0" err="1"/>
              <a:t>référents</a:t>
            </a:r>
            <a:r>
              <a:rPr lang="it-IT" dirty="0"/>
              <a:t> non </a:t>
            </a:r>
            <a:r>
              <a:rPr lang="it-IT" dirty="0" err="1"/>
              <a:t>catégorisés</a:t>
            </a:r>
            <a:r>
              <a:rPr lang="it-IT" dirty="0"/>
              <a:t>, </a:t>
            </a:r>
            <a:r>
              <a:rPr lang="it-IT" dirty="0" err="1"/>
              <a:t>indistincts</a:t>
            </a:r>
            <a:endParaRPr lang="it-IT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prendre</a:t>
            </a:r>
            <a:r>
              <a:rPr lang="it-IT" dirty="0"/>
              <a:t> </a:t>
            </a:r>
            <a:r>
              <a:rPr lang="it-IT" dirty="0" err="1"/>
              <a:t>toutes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fonctions</a:t>
            </a:r>
            <a:r>
              <a:rPr lang="it-IT" dirty="0"/>
              <a:t> </a:t>
            </a:r>
            <a:r>
              <a:rPr lang="it-IT" dirty="0" err="1"/>
              <a:t>nominales</a:t>
            </a:r>
            <a:r>
              <a:rPr lang="it-IT" dirty="0"/>
              <a:t> : </a:t>
            </a:r>
            <a:r>
              <a:rPr lang="it-IT" dirty="0" err="1"/>
              <a:t>sujet</a:t>
            </a:r>
            <a:r>
              <a:rPr lang="it-IT" dirty="0"/>
              <a:t> (</a:t>
            </a:r>
            <a:r>
              <a:rPr lang="it-IT" dirty="0" err="1"/>
              <a:t>sauf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&gt; </a:t>
            </a:r>
            <a:r>
              <a:rPr lang="it-IT" i="1" dirty="0"/>
              <a:t>ce</a:t>
            </a:r>
            <a:r>
              <a:rPr lang="it-IT" dirty="0"/>
              <a:t>), </a:t>
            </a:r>
            <a:r>
              <a:rPr lang="it-IT" dirty="0" err="1"/>
              <a:t>cod</a:t>
            </a:r>
            <a:r>
              <a:rPr lang="it-IT" dirty="0"/>
              <a:t>, </a:t>
            </a:r>
            <a:r>
              <a:rPr lang="it-IT" dirty="0" err="1"/>
              <a:t>introduit</a:t>
            </a:r>
            <a:r>
              <a:rPr lang="it-IT" dirty="0"/>
              <a:t> par une </a:t>
            </a:r>
            <a:r>
              <a:rPr lang="it-IT" dirty="0" err="1"/>
              <a:t>préposition</a:t>
            </a:r>
            <a:r>
              <a:rPr lang="it-IT" dirty="0"/>
              <a:t>, </a:t>
            </a:r>
            <a:r>
              <a:rPr lang="it-IT" dirty="0" err="1"/>
              <a:t>attribut</a:t>
            </a:r>
            <a:r>
              <a:rPr lang="it-IT" dirty="0"/>
              <a:t>, </a:t>
            </a:r>
            <a:r>
              <a:rPr lang="it-IT" dirty="0" err="1"/>
              <a:t>apposition</a:t>
            </a:r>
            <a:endParaRPr lang="it-IT" dirty="0"/>
          </a:p>
          <a:p>
            <a:pPr marL="1881188" lvl="1" indent="-136525"/>
            <a:r>
              <a:rPr lang="it-IT" dirty="0"/>
              <a:t>Passe-</a:t>
            </a:r>
            <a:r>
              <a:rPr lang="it-IT" dirty="0" err="1"/>
              <a:t>moi</a:t>
            </a:r>
            <a:r>
              <a:rPr lang="it-IT" dirty="0"/>
              <a:t> </a:t>
            </a:r>
            <a:r>
              <a:rPr lang="it-IT" dirty="0" err="1"/>
              <a:t>ça</a:t>
            </a:r>
            <a:r>
              <a:rPr lang="it-IT" dirty="0"/>
              <a:t>! (</a:t>
            </a:r>
            <a:r>
              <a:rPr lang="it-IT" dirty="0" err="1"/>
              <a:t>déictique</a:t>
            </a:r>
            <a:r>
              <a:rPr lang="it-IT" dirty="0"/>
              <a:t>)</a:t>
            </a:r>
          </a:p>
          <a:p>
            <a:pPr marL="1881188" lvl="1" indent="-136525"/>
            <a:r>
              <a:rPr lang="it-IT" dirty="0"/>
              <a:t>Je n’ai </a:t>
            </a:r>
            <a:r>
              <a:rPr lang="it-IT" dirty="0" err="1"/>
              <a:t>jamais</a:t>
            </a:r>
            <a:r>
              <a:rPr lang="it-IT" dirty="0"/>
              <a:t> </a:t>
            </a:r>
            <a:r>
              <a:rPr lang="it-IT" dirty="0" err="1"/>
              <a:t>dit</a:t>
            </a:r>
            <a:r>
              <a:rPr lang="it-IT" dirty="0"/>
              <a:t> </a:t>
            </a:r>
            <a:r>
              <a:rPr lang="it-IT" dirty="0" err="1"/>
              <a:t>ça</a:t>
            </a:r>
            <a:r>
              <a:rPr lang="it-IT" dirty="0"/>
              <a:t>!</a:t>
            </a:r>
          </a:p>
          <a:p>
            <a:pPr marL="1881188" lvl="1" indent="-136525"/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ça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73040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596936" y="0"/>
            <a:ext cx="7345362" cy="133985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824" y="1846555"/>
            <a:ext cx="8606117" cy="4473563"/>
          </a:xfrm>
        </p:spPr>
        <p:txBody>
          <a:bodyPr anchor="ctr">
            <a:normAutofit/>
          </a:bodyPr>
          <a:lstStyle/>
          <a:p>
            <a:r>
              <a:rPr lang="it-IT" dirty="0" err="1"/>
              <a:t>Emplois</a:t>
            </a:r>
            <a:r>
              <a:rPr lang="it-IT" dirty="0"/>
              <a:t> </a:t>
            </a:r>
            <a:r>
              <a:rPr lang="it-IT" dirty="0" err="1"/>
              <a:t>anaphoriques</a:t>
            </a:r>
            <a:r>
              <a:rPr lang="it-IT" dirty="0"/>
              <a:t>:</a:t>
            </a:r>
          </a:p>
          <a:p>
            <a:pPr lvl="1"/>
            <a:r>
              <a:rPr lang="fr-FR" i="1" dirty="0"/>
              <a:t>Une voiture, ça coûte cher. / Les enfants, ça occupe</a:t>
            </a:r>
            <a:r>
              <a:rPr lang="fr-FR" dirty="0"/>
              <a:t>.</a:t>
            </a:r>
          </a:p>
          <a:p>
            <a:pPr lvl="1"/>
            <a:endParaRPr lang="it-IT" dirty="0"/>
          </a:p>
          <a:p>
            <a:pPr lvl="1"/>
            <a:r>
              <a:rPr lang="fr-FR" i="1" dirty="0"/>
              <a:t>Ça arrive souvent, de telles histoires. / Les parents, ça ne comprend rien</a:t>
            </a:r>
            <a:r>
              <a:rPr lang="fr-FR" dirty="0"/>
              <a:t>.</a:t>
            </a:r>
            <a:endParaRPr lang="it-IT" dirty="0"/>
          </a:p>
          <a:p>
            <a:pPr lvl="1"/>
            <a:r>
              <a:rPr lang="fr-FR" i="1" dirty="0"/>
              <a:t>Ça m’a déplu, ce qu’il a dit. / Ça m’a déplu, qu’il ne réponde pas.</a:t>
            </a:r>
            <a:endParaRPr lang="it-IT" i="1" dirty="0"/>
          </a:p>
          <a:p>
            <a:pPr lvl="1"/>
            <a:r>
              <a:rPr lang="fr-FR" i="1" dirty="0"/>
              <a:t>Dormir en plein jour, ça m’arrive. / Ça m’arrive de dormir en plein jour.</a:t>
            </a:r>
            <a:endParaRPr lang="it-IT" i="1" dirty="0"/>
          </a:p>
          <a:p>
            <a:r>
              <a:rPr lang="fr-FR" dirty="0"/>
              <a:t> </a:t>
            </a:r>
            <a:r>
              <a:rPr lang="it-IT" dirty="0" err="1"/>
              <a:t>Emplois</a:t>
            </a:r>
            <a:r>
              <a:rPr lang="it-IT" dirty="0"/>
              <a:t> </a:t>
            </a:r>
            <a:r>
              <a:rPr lang="it-IT" dirty="0" err="1"/>
              <a:t>déictique</a:t>
            </a:r>
            <a:r>
              <a:rPr lang="it-IT" dirty="0"/>
              <a:t> :</a:t>
            </a:r>
          </a:p>
          <a:p>
            <a:pPr lvl="1"/>
            <a:r>
              <a:rPr lang="it-IT" i="1" dirty="0"/>
              <a:t>Donne-</a:t>
            </a:r>
            <a:r>
              <a:rPr lang="it-IT" i="1" dirty="0" err="1"/>
              <a:t>moi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. / C’est </a:t>
            </a:r>
            <a:r>
              <a:rPr lang="it-IT" i="1" dirty="0" err="1"/>
              <a:t>quoi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? / Il est </a:t>
            </a:r>
            <a:r>
              <a:rPr lang="it-IT" i="1" dirty="0" err="1"/>
              <a:t>grand</a:t>
            </a:r>
            <a:r>
              <a:rPr lang="it-IT" i="1" dirty="0"/>
              <a:t> </a:t>
            </a:r>
            <a:r>
              <a:rPr lang="it-IT" i="1" dirty="0" err="1"/>
              <a:t>comme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endParaRPr lang="it-IT" dirty="0"/>
          </a:p>
          <a:p>
            <a:pPr lvl="1"/>
            <a:r>
              <a:rPr lang="it-IT" i="1" dirty="0"/>
              <a:t>Est-ce </a:t>
            </a:r>
            <a:r>
              <a:rPr lang="it-IT" i="1" dirty="0" err="1"/>
              <a:t>que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 </a:t>
            </a:r>
            <a:r>
              <a:rPr lang="it-IT" i="1" dirty="0" err="1"/>
              <a:t>fait</a:t>
            </a:r>
            <a:r>
              <a:rPr lang="it-IT" i="1" dirty="0"/>
              <a:t> mal ?</a:t>
            </a:r>
          </a:p>
          <a:p>
            <a:pPr lvl="1"/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, c’est un une </a:t>
            </a:r>
            <a:r>
              <a:rPr lang="it-IT" i="1" dirty="0" err="1"/>
              <a:t>chambre</a:t>
            </a:r>
            <a:r>
              <a:rPr lang="it-IT" i="1" dirty="0"/>
              <a:t> </a:t>
            </a:r>
            <a:r>
              <a:rPr lang="it-IT" i="1" dirty="0" err="1"/>
              <a:t>rangé</a:t>
            </a:r>
            <a:r>
              <a:rPr lang="it-IT" i="1" dirty="0"/>
              <a:t> ?</a:t>
            </a:r>
          </a:p>
          <a:p>
            <a:pPr lvl="1"/>
            <a:r>
              <a:rPr lang="it-IT" i="1" dirty="0" err="1"/>
              <a:t>Comment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 va ? / </a:t>
            </a:r>
            <a:r>
              <a:rPr lang="it-IT" i="1" dirty="0" err="1"/>
              <a:t>Ça</a:t>
            </a:r>
            <a:r>
              <a:rPr lang="it-IT" i="1" dirty="0"/>
              <a:t> va </a:t>
            </a:r>
            <a:r>
              <a:rPr lang="it-IT" i="1" dirty="0" err="1"/>
              <a:t>très</a:t>
            </a:r>
            <a:r>
              <a:rPr lang="it-IT" i="1" dirty="0"/>
              <a:t> </a:t>
            </a:r>
            <a:r>
              <a:rPr lang="it-IT" i="1" dirty="0" err="1"/>
              <a:t>bien</a:t>
            </a:r>
            <a:r>
              <a:rPr lang="it-IT" i="1" dirty="0"/>
              <a:t>.</a:t>
            </a:r>
            <a:endParaRPr lang="it-IT" dirty="0"/>
          </a:p>
          <a:p>
            <a:pPr lvl="1"/>
            <a:r>
              <a:rPr lang="it-IT" i="1" dirty="0"/>
              <a:t>Tout </a:t>
            </a:r>
            <a:r>
              <a:rPr lang="it-IT" i="1" dirty="0" err="1"/>
              <a:t>ça</a:t>
            </a:r>
            <a:r>
              <a:rPr lang="it-IT" i="1" dirty="0"/>
              <a:t> m’est </a:t>
            </a:r>
            <a:r>
              <a:rPr lang="it-IT" i="1" dirty="0" err="1"/>
              <a:t>égal</a:t>
            </a:r>
            <a:r>
              <a:rPr lang="it-IT" i="1" dirty="0"/>
              <a:t>. </a:t>
            </a:r>
          </a:p>
          <a:p>
            <a:pPr lvl="1"/>
            <a:r>
              <a:rPr lang="it-IT" i="1" dirty="0"/>
              <a:t>C’est </a:t>
            </a:r>
            <a:r>
              <a:rPr lang="it-IT" i="1" dirty="0" err="1"/>
              <a:t>comme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.</a:t>
            </a:r>
            <a:r>
              <a:rPr lang="it-IT" dirty="0"/>
              <a:t> </a:t>
            </a:r>
            <a:r>
              <a:rPr lang="it-IT" i="1" dirty="0"/>
              <a:t>C’est </a:t>
            </a:r>
            <a:r>
              <a:rPr lang="it-IT" i="1" dirty="0" err="1"/>
              <a:t>toujours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 ! / C’est </a:t>
            </a:r>
            <a:r>
              <a:rPr lang="it-IT" i="1" dirty="0" err="1"/>
              <a:t>déjà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 ! / </a:t>
            </a:r>
            <a:r>
              <a:rPr lang="it-IT" i="1" dirty="0" err="1"/>
              <a:t>Ça</a:t>
            </a:r>
            <a:r>
              <a:rPr lang="it-IT" i="1" dirty="0"/>
              <a:t> y est !</a:t>
            </a:r>
            <a:endParaRPr lang="it-IT" dirty="0"/>
          </a:p>
          <a:p>
            <a:pPr lvl="1"/>
            <a:r>
              <a:rPr lang="it-IT" i="1" dirty="0"/>
              <a:t>Il </a:t>
            </a:r>
            <a:r>
              <a:rPr lang="it-IT" i="1" dirty="0" err="1"/>
              <a:t>n’y</a:t>
            </a:r>
            <a:r>
              <a:rPr lang="it-IT" i="1" dirty="0"/>
              <a:t> a </a:t>
            </a:r>
            <a:r>
              <a:rPr lang="it-IT" i="1" dirty="0" err="1"/>
              <a:t>pas</a:t>
            </a:r>
            <a:r>
              <a:rPr lang="it-IT" i="1" dirty="0"/>
              <a:t> </a:t>
            </a:r>
            <a:r>
              <a:rPr lang="it-IT" i="1" dirty="0" err="1"/>
              <a:t>moyen</a:t>
            </a:r>
            <a:r>
              <a:rPr lang="it-IT" i="1" dirty="0"/>
              <a:t> de l’</a:t>
            </a:r>
            <a:r>
              <a:rPr lang="it-IT" i="1" dirty="0" err="1"/>
              <a:t>arrêter</a:t>
            </a:r>
            <a:r>
              <a:rPr lang="it-IT" i="1" dirty="0"/>
              <a:t>, il </a:t>
            </a:r>
            <a:r>
              <a:rPr lang="it-IT" i="1" dirty="0" err="1"/>
              <a:t>fait</a:t>
            </a:r>
            <a:r>
              <a:rPr lang="it-IT" i="1" dirty="0"/>
              <a:t> </a:t>
            </a:r>
            <a:r>
              <a:rPr lang="it-IT" i="1" dirty="0" err="1"/>
              <a:t>ça</a:t>
            </a:r>
            <a:r>
              <a:rPr lang="it-IT" i="1" dirty="0"/>
              <a:t> </a:t>
            </a:r>
            <a:r>
              <a:rPr lang="it-IT" i="1" dirty="0" err="1"/>
              <a:t>toute</a:t>
            </a:r>
            <a:r>
              <a:rPr lang="it-IT" i="1" dirty="0"/>
              <a:t> la </a:t>
            </a:r>
            <a:r>
              <a:rPr lang="it-IT" i="1" dirty="0" err="1"/>
              <a:t>nuit</a:t>
            </a:r>
            <a:r>
              <a:rPr lang="it-IT" i="1" dirty="0"/>
              <a:t>. (</a:t>
            </a:r>
            <a:r>
              <a:rPr lang="it-IT" i="1" dirty="0" err="1"/>
              <a:t>R</a:t>
            </a:r>
            <a:r>
              <a:rPr lang="it-IT" i="1" dirty="0"/>
              <a:t>. Gary) </a:t>
            </a:r>
          </a:p>
        </p:txBody>
      </p:sp>
    </p:spTree>
    <p:extLst>
      <p:ext uri="{BB962C8B-B14F-4D97-AF65-F5344CB8AC3E}">
        <p14:creationId xmlns:p14="http://schemas.microsoft.com/office/powerpoint/2010/main" val="30574112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Ça</a:t>
            </a:r>
            <a:r>
              <a:rPr lang="it-IT" dirty="0"/>
              <a:t>/il </a:t>
            </a:r>
            <a:r>
              <a:rPr lang="it-IT" dirty="0" err="1"/>
              <a:t>impersonnel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824" y="1863634"/>
            <a:ext cx="8501529" cy="4635777"/>
          </a:xfrm>
        </p:spPr>
        <p:txBody>
          <a:bodyPr>
            <a:normAutofit/>
          </a:bodyPr>
          <a:lstStyle/>
          <a:p>
            <a:r>
              <a:rPr lang="it-IT" sz="2600" dirty="0" err="1"/>
              <a:t>Comparez</a:t>
            </a:r>
            <a:r>
              <a:rPr lang="it-IT" sz="2600" dirty="0"/>
              <a:t>:  </a:t>
            </a:r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arrive</a:t>
            </a:r>
            <a:r>
              <a:rPr lang="it-IT" sz="1600" dirty="0"/>
              <a:t> </a:t>
            </a:r>
            <a:r>
              <a:rPr lang="it-IT" sz="1600" dirty="0" err="1"/>
              <a:t>que</a:t>
            </a:r>
            <a:r>
              <a:rPr lang="it-IT" sz="1600" dirty="0"/>
              <a:t> / Il </a:t>
            </a:r>
            <a:r>
              <a:rPr lang="it-IT" sz="1600" dirty="0" err="1"/>
              <a:t>arrive</a:t>
            </a:r>
            <a:r>
              <a:rPr lang="it-IT" sz="1600" dirty="0"/>
              <a:t> </a:t>
            </a:r>
            <a:r>
              <a:rPr lang="it-IT" sz="1600" dirty="0" err="1"/>
              <a:t>que</a:t>
            </a:r>
            <a:r>
              <a:rPr lang="mr-IN" sz="1600" dirty="0"/>
              <a:t>…</a:t>
            </a:r>
            <a:endParaRPr lang="it-IT" sz="1600" dirty="0"/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arrive</a:t>
            </a:r>
            <a:r>
              <a:rPr lang="it-IT" sz="1600" dirty="0"/>
              <a:t>. (= ce </a:t>
            </a:r>
            <a:r>
              <a:rPr lang="it-IT" sz="1600" dirty="0" err="1"/>
              <a:t>sont</a:t>
            </a:r>
            <a:r>
              <a:rPr lang="it-IT" sz="1600" dirty="0"/>
              <a:t> </a:t>
            </a:r>
            <a:r>
              <a:rPr lang="it-IT" sz="1600" dirty="0" err="1"/>
              <a:t>des</a:t>
            </a:r>
            <a:r>
              <a:rPr lang="it-IT" sz="1600" dirty="0"/>
              <a:t> </a:t>
            </a:r>
            <a:r>
              <a:rPr lang="it-IT" sz="1600" dirty="0" err="1"/>
              <a:t>choses</a:t>
            </a:r>
            <a:r>
              <a:rPr lang="it-IT" sz="1600" dirty="0"/>
              <a:t> qui </a:t>
            </a:r>
            <a:r>
              <a:rPr lang="it-IT" sz="1600" dirty="0" err="1"/>
              <a:t>arrivent</a:t>
            </a:r>
            <a:r>
              <a:rPr lang="it-IT" sz="1600" dirty="0"/>
              <a:t>) /*Il </a:t>
            </a:r>
            <a:r>
              <a:rPr lang="it-IT" sz="1600" dirty="0" err="1"/>
              <a:t>arrive</a:t>
            </a:r>
            <a:r>
              <a:rPr lang="it-IT" sz="1600" dirty="0"/>
              <a:t>. (</a:t>
            </a:r>
            <a:r>
              <a:rPr lang="it-IT" sz="1600" dirty="0" err="1"/>
              <a:t>ou</a:t>
            </a:r>
            <a:r>
              <a:rPr lang="it-IT" sz="1600" dirty="0"/>
              <a:t> </a:t>
            </a:r>
            <a:r>
              <a:rPr lang="it-IT" sz="1600" dirty="0" err="1"/>
              <a:t>quelqu’un</a:t>
            </a:r>
            <a:r>
              <a:rPr lang="it-IT" sz="1600" dirty="0"/>
              <a:t> </a:t>
            </a:r>
            <a:r>
              <a:rPr lang="it-IT" sz="1600" dirty="0" err="1"/>
              <a:t>arrive</a:t>
            </a:r>
            <a:r>
              <a:rPr lang="it-IT" sz="1600" dirty="0"/>
              <a:t>)</a:t>
            </a:r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manque</a:t>
            </a:r>
            <a:r>
              <a:rPr lang="it-IT" sz="1600" dirty="0"/>
              <a:t>/ *Il </a:t>
            </a:r>
            <a:r>
              <a:rPr lang="it-IT" sz="1600" dirty="0" err="1"/>
              <a:t>manque</a:t>
            </a:r>
            <a:endParaRPr lang="it-IT" sz="1600" dirty="0"/>
          </a:p>
          <a:p>
            <a:pPr lvl="2"/>
            <a:r>
              <a:rPr lang="it-IT" sz="1600" dirty="0"/>
              <a:t>Il </a:t>
            </a:r>
            <a:r>
              <a:rPr lang="it-IT" sz="1600" dirty="0" err="1"/>
              <a:t>manque</a:t>
            </a:r>
            <a:r>
              <a:rPr lang="it-IT" sz="1600" dirty="0"/>
              <a:t> une carte/ *</a:t>
            </a:r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manque</a:t>
            </a:r>
            <a:r>
              <a:rPr lang="it-IT" sz="1600" dirty="0"/>
              <a:t> une carte.</a:t>
            </a:r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dépend</a:t>
            </a:r>
            <a:r>
              <a:rPr lang="it-IT" sz="1600" dirty="0"/>
              <a:t>. / *il </a:t>
            </a:r>
            <a:r>
              <a:rPr lang="it-IT" sz="1600" dirty="0" err="1"/>
              <a:t>dépend</a:t>
            </a:r>
            <a:r>
              <a:rPr lang="it-IT" sz="1600" dirty="0"/>
              <a:t>.</a:t>
            </a:r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dépend</a:t>
            </a:r>
            <a:r>
              <a:rPr lang="it-IT" sz="1600" dirty="0"/>
              <a:t> de </a:t>
            </a:r>
            <a:r>
              <a:rPr lang="it-IT" sz="1600" dirty="0" err="1"/>
              <a:t>tes</a:t>
            </a:r>
            <a:r>
              <a:rPr lang="it-IT" sz="1600" dirty="0"/>
              <a:t> </a:t>
            </a:r>
            <a:r>
              <a:rPr lang="it-IT" sz="1600" dirty="0" err="1"/>
              <a:t>décisions</a:t>
            </a:r>
            <a:r>
              <a:rPr lang="it-IT" sz="1600" dirty="0"/>
              <a:t>/ Il </a:t>
            </a:r>
            <a:r>
              <a:rPr lang="it-IT" sz="1600" dirty="0" err="1"/>
              <a:t>dépend</a:t>
            </a:r>
            <a:r>
              <a:rPr lang="it-IT" sz="1600" dirty="0"/>
              <a:t> de </a:t>
            </a:r>
            <a:r>
              <a:rPr lang="it-IT" sz="1600" dirty="0" err="1"/>
              <a:t>tes</a:t>
            </a:r>
            <a:r>
              <a:rPr lang="it-IT" sz="1600" dirty="0"/>
              <a:t> </a:t>
            </a:r>
            <a:r>
              <a:rPr lang="it-IT" sz="1600" dirty="0" err="1"/>
              <a:t>décisions</a:t>
            </a:r>
            <a:endParaRPr lang="it-IT" sz="1600" dirty="0"/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</a:t>
            </a:r>
            <a:r>
              <a:rPr lang="it-IT" sz="1600" dirty="0" err="1"/>
              <a:t>vaut</a:t>
            </a:r>
            <a:r>
              <a:rPr lang="it-IT" sz="1600" dirty="0"/>
              <a:t> </a:t>
            </a:r>
            <a:r>
              <a:rPr lang="it-IT" sz="1600" dirty="0" err="1"/>
              <a:t>mieux</a:t>
            </a:r>
            <a:r>
              <a:rPr lang="it-IT" sz="1600" dirty="0"/>
              <a:t> de se </a:t>
            </a:r>
            <a:r>
              <a:rPr lang="it-IT" sz="1600" dirty="0" err="1"/>
              <a:t>taire</a:t>
            </a:r>
            <a:r>
              <a:rPr lang="it-IT" sz="1600" dirty="0"/>
              <a:t>/ Il </a:t>
            </a:r>
            <a:r>
              <a:rPr lang="it-IT" sz="1600" dirty="0" err="1"/>
              <a:t>vaut</a:t>
            </a:r>
            <a:r>
              <a:rPr lang="it-IT" sz="1600" dirty="0"/>
              <a:t> </a:t>
            </a:r>
            <a:r>
              <a:rPr lang="it-IT" sz="1600" dirty="0" err="1"/>
              <a:t>mieux</a:t>
            </a:r>
            <a:r>
              <a:rPr lang="it-IT" sz="1600" dirty="0"/>
              <a:t> se </a:t>
            </a:r>
            <a:r>
              <a:rPr lang="it-IT" sz="1600" dirty="0" err="1"/>
              <a:t>taire</a:t>
            </a:r>
            <a:endParaRPr lang="it-IT" sz="1600" dirty="0"/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t’</a:t>
            </a:r>
            <a:r>
              <a:rPr lang="it-IT" sz="1600" dirty="0" err="1"/>
              <a:t>intéresse</a:t>
            </a:r>
            <a:r>
              <a:rPr lang="it-IT" sz="1600" dirty="0"/>
              <a:t> de venir? / Il t’</a:t>
            </a:r>
            <a:r>
              <a:rPr lang="it-IT" sz="1600" dirty="0" err="1"/>
              <a:t>intéresse</a:t>
            </a:r>
            <a:r>
              <a:rPr lang="it-IT" sz="1600" dirty="0"/>
              <a:t> de venir?</a:t>
            </a:r>
          </a:p>
          <a:p>
            <a:pPr lvl="2"/>
            <a:r>
              <a:rPr lang="it-IT" sz="1600" dirty="0" err="1"/>
              <a:t>Ça</a:t>
            </a:r>
            <a:r>
              <a:rPr lang="it-IT" sz="1600" dirty="0"/>
              <a:t> m’</a:t>
            </a:r>
            <a:r>
              <a:rPr lang="it-IT" sz="1600" dirty="0" err="1"/>
              <a:t>intéresse</a:t>
            </a:r>
            <a:r>
              <a:rPr lang="it-IT" sz="1600" dirty="0"/>
              <a:t>/ *Il m’</a:t>
            </a:r>
            <a:r>
              <a:rPr lang="it-IT" sz="1600" dirty="0" err="1"/>
              <a:t>intéresse</a:t>
            </a:r>
            <a:r>
              <a:rPr lang="it-IT" sz="1600" dirty="0"/>
              <a:t>.</a:t>
            </a:r>
          </a:p>
          <a:p>
            <a:r>
              <a:rPr lang="it-IT" dirty="0" err="1"/>
              <a:t>Ça</a:t>
            </a:r>
            <a:r>
              <a:rPr lang="it-IT" dirty="0"/>
              <a:t> : </a:t>
            </a:r>
            <a:r>
              <a:rPr lang="it-IT" dirty="0" err="1"/>
              <a:t>usage</a:t>
            </a:r>
            <a:r>
              <a:rPr lang="it-IT" dirty="0"/>
              <a:t> </a:t>
            </a:r>
            <a:r>
              <a:rPr lang="it-IT" dirty="0" err="1"/>
              <a:t>familier</a:t>
            </a:r>
            <a:r>
              <a:rPr lang="it-IT" dirty="0"/>
              <a:t> + </a:t>
            </a:r>
            <a:r>
              <a:rPr lang="it-IT" dirty="0" err="1"/>
              <a:t>référent</a:t>
            </a:r>
            <a:r>
              <a:rPr lang="it-IT" dirty="0"/>
              <a:t> (</a:t>
            </a:r>
            <a:r>
              <a:rPr lang="it-IT" dirty="0" err="1"/>
              <a:t>dèictique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anaphorique</a:t>
            </a:r>
            <a:r>
              <a:rPr lang="it-IT" dirty="0"/>
              <a:t>)</a:t>
            </a:r>
          </a:p>
          <a:p>
            <a:r>
              <a:rPr lang="it-IT" dirty="0"/>
              <a:t>“L’</a:t>
            </a:r>
            <a:r>
              <a:rPr lang="it-IT" dirty="0" err="1"/>
              <a:t>effacement</a:t>
            </a:r>
            <a:r>
              <a:rPr lang="it-IT" dirty="0"/>
              <a:t> de la </a:t>
            </a:r>
            <a:r>
              <a:rPr lang="it-IT" dirty="0" err="1"/>
              <a:t>séquence</a:t>
            </a:r>
            <a:r>
              <a:rPr lang="it-IT" dirty="0"/>
              <a:t> </a:t>
            </a:r>
            <a:r>
              <a:rPr lang="it-IT" dirty="0" err="1"/>
              <a:t>impersonnelle</a:t>
            </a:r>
            <a:r>
              <a:rPr lang="it-IT" dirty="0"/>
              <a:t> impose une </a:t>
            </a:r>
            <a:r>
              <a:rPr lang="it-IT" dirty="0" err="1"/>
              <a:t>interprétation</a:t>
            </a:r>
            <a:r>
              <a:rPr lang="it-IT" dirty="0"/>
              <a:t> </a:t>
            </a:r>
            <a:r>
              <a:rPr lang="it-IT" dirty="0" err="1"/>
              <a:t>référentielle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bien</a:t>
            </a:r>
            <a:r>
              <a:rPr lang="it-IT" dirty="0"/>
              <a:t> </a:t>
            </a:r>
            <a:r>
              <a:rPr lang="it-IT" dirty="0" err="1"/>
              <a:t>rend</a:t>
            </a:r>
            <a:r>
              <a:rPr lang="it-IT" dirty="0"/>
              <a:t> la </a:t>
            </a:r>
            <a:r>
              <a:rPr lang="it-IT" dirty="0" err="1"/>
              <a:t>phrase</a:t>
            </a:r>
            <a:r>
              <a:rPr lang="it-IT" dirty="0"/>
              <a:t> agrammaticale” </a:t>
            </a:r>
            <a:r>
              <a:rPr lang="it-IT" i="1" dirty="0" err="1"/>
              <a:t>Grammaire</a:t>
            </a:r>
            <a:r>
              <a:rPr lang="it-IT" i="1" dirty="0"/>
              <a:t> </a:t>
            </a:r>
            <a:r>
              <a:rPr lang="it-IT" i="1" dirty="0" err="1"/>
              <a:t>méthodique</a:t>
            </a:r>
            <a:r>
              <a:rPr lang="it-IT" i="1" dirty="0"/>
              <a:t> </a:t>
            </a:r>
            <a:r>
              <a:rPr lang="it-IT" i="1" dirty="0" err="1"/>
              <a:t>du</a:t>
            </a:r>
            <a:r>
              <a:rPr lang="it-IT" i="1" dirty="0"/>
              <a:t> </a:t>
            </a:r>
            <a:r>
              <a:rPr lang="it-IT" i="1" dirty="0" err="1"/>
              <a:t>français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180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2824" y="687976"/>
            <a:ext cx="7948705" cy="896031"/>
          </a:xfrm>
        </p:spPr>
        <p:txBody>
          <a:bodyPr>
            <a:normAutofit/>
          </a:bodyPr>
          <a:lstStyle/>
          <a:p>
            <a:r>
              <a:rPr lang="it-IT" dirty="0" err="1"/>
              <a:t>Expressions</a:t>
            </a:r>
            <a:r>
              <a:rPr lang="it-IT" dirty="0"/>
              <a:t> </a:t>
            </a:r>
            <a:r>
              <a:rPr lang="it-IT" u="sng" dirty="0" err="1"/>
              <a:t>familières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i="1" dirty="0" err="1"/>
              <a:t>ça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3647" y="1702340"/>
            <a:ext cx="8426823" cy="4677541"/>
          </a:xfrm>
        </p:spPr>
        <p:txBody>
          <a:bodyPr>
            <a:normAutofit/>
          </a:bodyPr>
          <a:lstStyle/>
          <a:p>
            <a:r>
              <a:rPr lang="it-IT" sz="2600" dirty="0" err="1"/>
              <a:t>Verbes</a:t>
            </a:r>
            <a:r>
              <a:rPr lang="it-IT" sz="2600" dirty="0"/>
              <a:t> </a:t>
            </a:r>
            <a:r>
              <a:rPr lang="it-IT" sz="2600" dirty="0" err="1"/>
              <a:t>indiquant</a:t>
            </a:r>
            <a:r>
              <a:rPr lang="it-IT" sz="2600" dirty="0"/>
              <a:t> un </a:t>
            </a:r>
            <a:r>
              <a:rPr lang="it-IT" sz="2600" dirty="0" err="1"/>
              <a:t>état</a:t>
            </a:r>
            <a:r>
              <a:rPr lang="it-IT" sz="2600" dirty="0"/>
              <a:t> de </a:t>
            </a:r>
            <a:r>
              <a:rPr lang="it-IT" sz="2600" dirty="0" err="1"/>
              <a:t>choses</a:t>
            </a:r>
            <a:r>
              <a:rPr lang="it-IT" sz="2600" dirty="0"/>
              <a:t> (+ </a:t>
            </a:r>
            <a:r>
              <a:rPr lang="it-IT" sz="2600" dirty="0" err="1"/>
              <a:t>valeur</a:t>
            </a:r>
            <a:r>
              <a:rPr lang="it-IT" sz="2600" dirty="0"/>
              <a:t> </a:t>
            </a:r>
            <a:r>
              <a:rPr lang="it-IT" sz="2600" dirty="0" err="1"/>
              <a:t>déictique</a:t>
            </a:r>
            <a:r>
              <a:rPr lang="it-IT" sz="2600" dirty="0"/>
              <a:t> de </a:t>
            </a:r>
            <a:r>
              <a:rPr lang="it-IT" sz="2600" i="1" dirty="0" err="1"/>
              <a:t>ça</a:t>
            </a:r>
            <a:r>
              <a:rPr lang="it-IT" sz="2600" dirty="0"/>
              <a:t>) </a:t>
            </a:r>
          </a:p>
          <a:p>
            <a:pPr marL="465138" lvl="2" indent="0">
              <a:buNone/>
            </a:pPr>
            <a:r>
              <a:rPr lang="it-IT" dirty="0" err="1"/>
              <a:t>Ça</a:t>
            </a:r>
            <a:r>
              <a:rPr lang="it-IT" dirty="0"/>
              <a:t> </a:t>
            </a:r>
            <a:r>
              <a:rPr lang="it-IT" dirty="0" err="1"/>
              <a:t>sent</a:t>
            </a:r>
            <a:r>
              <a:rPr lang="it-IT" dirty="0"/>
              <a:t> </a:t>
            </a:r>
            <a:r>
              <a:rPr lang="it-IT" dirty="0" err="1"/>
              <a:t>mauvais</a:t>
            </a:r>
            <a:r>
              <a:rPr lang="it-IT" dirty="0"/>
              <a:t> (</a:t>
            </a:r>
            <a:r>
              <a:rPr lang="it-IT" dirty="0" err="1"/>
              <a:t>ça</a:t>
            </a:r>
            <a:r>
              <a:rPr lang="it-IT" dirty="0"/>
              <a:t> </a:t>
            </a:r>
            <a:r>
              <a:rPr lang="it-IT" dirty="0" err="1"/>
              <a:t>pue</a:t>
            </a:r>
            <a:r>
              <a:rPr lang="it-IT" dirty="0"/>
              <a:t>/ </a:t>
            </a:r>
            <a:r>
              <a:rPr lang="it-IT" i="1" dirty="0" err="1"/>
              <a:t>fam</a:t>
            </a:r>
            <a:r>
              <a:rPr lang="it-IT" i="1" dirty="0"/>
              <a:t>. ça chlingue</a:t>
            </a:r>
            <a:r>
              <a:rPr lang="it-IT" dirty="0"/>
              <a:t>) ici.</a:t>
            </a:r>
            <a:r>
              <a:rPr lang="it-IT" i="1" dirty="0"/>
              <a:t> </a:t>
            </a:r>
            <a:endParaRPr lang="it-IT" dirty="0"/>
          </a:p>
          <a:p>
            <a:pPr marL="465138" lvl="2" indent="0">
              <a:spcBef>
                <a:spcPts val="0"/>
              </a:spcBef>
              <a:buNone/>
            </a:pPr>
            <a:r>
              <a:rPr lang="it-IT" dirty="0"/>
              <a:t>Fais attention, ça glisse !  </a:t>
            </a:r>
          </a:p>
          <a:p>
            <a:pPr marL="465138" lvl="2" indent="0">
              <a:spcBef>
                <a:spcPts val="0"/>
              </a:spcBef>
              <a:buNone/>
            </a:pPr>
            <a:r>
              <a:rPr lang="it-IT" dirty="0"/>
              <a:t>Ça cogne.</a:t>
            </a:r>
            <a:r>
              <a:rPr lang="it-IT" i="1" dirty="0"/>
              <a:t> </a:t>
            </a:r>
            <a:r>
              <a:rPr lang="it-IT" dirty="0"/>
              <a:t>Ça caille . </a:t>
            </a:r>
            <a:r>
              <a:rPr lang="it-IT" dirty="0" err="1"/>
              <a:t>Ça</a:t>
            </a:r>
            <a:r>
              <a:rPr lang="it-IT" dirty="0"/>
              <a:t> </a:t>
            </a:r>
            <a:r>
              <a:rPr lang="it-IT" dirty="0" err="1"/>
              <a:t>chauffe</a:t>
            </a:r>
            <a:r>
              <a:rPr lang="it-IT" dirty="0"/>
              <a:t> </a:t>
            </a:r>
            <a:r>
              <a:rPr lang="it-IT" dirty="0" err="1"/>
              <a:t>ici</a:t>
            </a:r>
            <a:r>
              <a:rPr lang="it-IT" dirty="0"/>
              <a:t>. </a:t>
            </a:r>
            <a:endParaRPr lang="it-IT" i="1" dirty="0"/>
          </a:p>
          <a:p>
            <a:pPr marL="465138" lvl="2" indent="0">
              <a:buNone/>
            </a:pPr>
            <a:r>
              <a:rPr lang="it-IT" dirty="0"/>
              <a:t>Ça me chatouille. Ça me gratte.  </a:t>
            </a:r>
            <a:br>
              <a:rPr lang="it-IT" dirty="0"/>
            </a:br>
            <a:r>
              <a:rPr lang="it-IT" dirty="0"/>
              <a:t>Ça va barder! </a:t>
            </a:r>
            <a:endParaRPr lang="it-IT" i="1" dirty="0"/>
          </a:p>
          <a:p>
            <a:pPr marL="465138" lvl="2" indent="0">
              <a:buNone/>
            </a:pPr>
            <a:r>
              <a:rPr lang="it-IT" dirty="0" err="1"/>
              <a:t>Ça</a:t>
            </a:r>
            <a:r>
              <a:rPr lang="it-IT" dirty="0"/>
              <a:t> monte. Ça grimpe/ Ça descend sec. </a:t>
            </a:r>
          </a:p>
          <a:p>
            <a:pPr marL="465138" lvl="2" indent="0">
              <a:buNone/>
            </a:pPr>
            <a:r>
              <a:rPr lang="it-IT" dirty="0"/>
              <a:t>Ça décoiffe !</a:t>
            </a:r>
          </a:p>
          <a:p>
            <a:pPr lvl="1"/>
            <a:r>
              <a:rPr lang="it-IT" dirty="0" err="1"/>
              <a:t>Ça</a:t>
            </a:r>
            <a:r>
              <a:rPr lang="it-IT" dirty="0"/>
              <a:t> </a:t>
            </a:r>
            <a:r>
              <a:rPr lang="it-IT" dirty="0" err="1"/>
              <a:t>boome</a:t>
            </a:r>
            <a:r>
              <a:rPr lang="it-IT" dirty="0"/>
              <a:t>? Ça roule?</a:t>
            </a:r>
          </a:p>
          <a:p>
            <a:pPr lvl="1"/>
            <a:r>
              <a:rPr lang="it-IT" dirty="0"/>
              <a:t>Ça marche; Ça me va</a:t>
            </a:r>
          </a:p>
          <a:p>
            <a:pPr lvl="1"/>
            <a:r>
              <a:rPr lang="it-IT" dirty="0"/>
              <a:t>Ça y est! </a:t>
            </a:r>
          </a:p>
          <a:p>
            <a:pPr lvl="1"/>
            <a:r>
              <a:rPr lang="it-IT" dirty="0"/>
              <a:t>Ça me dit rien. </a:t>
            </a:r>
          </a:p>
          <a:p>
            <a:pPr lvl="1"/>
            <a:r>
              <a:rPr lang="it-IT" dirty="0"/>
              <a:t>Ça te dit d’aller au cinéma? </a:t>
            </a:r>
          </a:p>
          <a:p>
            <a:pPr lvl="1"/>
            <a:r>
              <a:rPr lang="it-IT" dirty="0"/>
              <a:t>C’est comme ça!</a:t>
            </a:r>
          </a:p>
          <a:p>
            <a:pPr lvl="1"/>
            <a:r>
              <a:rPr lang="it-IT" dirty="0"/>
              <a:t>Ça me saoule.. (très familier)</a:t>
            </a:r>
          </a:p>
          <a:p>
            <a:pPr lvl="1"/>
            <a:r>
              <a:rPr lang="it-IT" dirty="0"/>
              <a:t>Ça alors</a:t>
            </a:r>
          </a:p>
          <a:p>
            <a:pPr lvl="1" algn="r"/>
            <a:r>
              <a:rPr lang="it-IT" sz="1050" dirty="0">
                <a:hlinkClick r:id="rId2"/>
              </a:rPr>
              <a:t>https://www.youtube.com/watch?v=jd-2s17U7co&amp;ab_channel=GuillaumePos%C3%A9-Professeurdefran%C3%A7ais</a:t>
            </a:r>
            <a:endParaRPr lang="it-IT" sz="105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47151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fr-FR" i="1" dirty="0"/>
              <a:t>Ça</a:t>
            </a:r>
            <a:r>
              <a:rPr lang="fr-FR" dirty="0"/>
              <a:t> : reprend un SN ou une proposition</a:t>
            </a:r>
          </a:p>
          <a:p>
            <a:r>
              <a:rPr lang="fr-FR" i="1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i="1" dirty="0">
                <a:sym typeface="Wingdings"/>
              </a:rPr>
              <a:t> </a:t>
            </a:r>
            <a:r>
              <a:rPr lang="fr-FR" i="1" dirty="0"/>
              <a:t>Ça</a:t>
            </a:r>
            <a:r>
              <a:rPr lang="fr-FR" dirty="0"/>
              <a:t> peut être sujet de n’importe quel verbe (sauf être)</a:t>
            </a:r>
          </a:p>
          <a:p>
            <a:pPr marL="0" indent="0" algn="ctr">
              <a:buNone/>
            </a:pPr>
            <a:r>
              <a:rPr lang="fr-FR" sz="4000" dirty="0"/>
              <a:t>+</a:t>
            </a:r>
          </a:p>
          <a:p>
            <a:r>
              <a:rPr lang="fr-FR" dirty="0"/>
              <a:t>Effet stylistique: </a:t>
            </a:r>
            <a:r>
              <a:rPr lang="fr-FR" i="1" dirty="0"/>
              <a:t>Ça</a:t>
            </a:r>
            <a:r>
              <a:rPr lang="fr-FR" dirty="0"/>
              <a:t>  neutralise le genre et le nombre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920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Catégories</a:t>
            </a:r>
            <a:r>
              <a:rPr lang="it-IT" dirty="0"/>
              <a:t> </a:t>
            </a:r>
            <a:r>
              <a:rPr lang="it-IT" dirty="0" err="1"/>
              <a:t>pouvant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sujet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4162" y="1761564"/>
            <a:ext cx="8147051" cy="47897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r-CA" dirty="0"/>
              <a:t> Syntagme Nominal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Un N seul (N propre): </a:t>
            </a:r>
            <a:r>
              <a:rPr lang="fr-CA" u="sng" dirty="0"/>
              <a:t>Victor Hugo </a:t>
            </a:r>
            <a:r>
              <a:rPr lang="fr-CA" dirty="0"/>
              <a:t>a beaucoup écrit.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Un SN (D+N) avec ses extensions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CA" u="sng" dirty="0"/>
              <a:t>Une revue des principaux manuels français de géographie des années 1880 à la Première Guerre mondiale </a:t>
            </a:r>
            <a:r>
              <a:rPr lang="fr-CA" dirty="0"/>
              <a:t>montre que l’idée qui prévaut sur l’Italie est la thèse du handicap naturel”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Un pronom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CA" dirty="0"/>
              <a:t>Pronom personnel sujet : </a:t>
            </a:r>
            <a:r>
              <a:rPr lang="fr-CA" i="1" dirty="0"/>
              <a:t>on, il, je, tu</a:t>
            </a:r>
            <a:r>
              <a:rPr lang="fr-CA" dirty="0"/>
              <a:t>…; pronom démonstratif: </a:t>
            </a:r>
            <a:r>
              <a:rPr lang="fr-CA" i="1" dirty="0"/>
              <a:t>ce</a:t>
            </a:r>
            <a:r>
              <a:rPr lang="fr-CA" dirty="0"/>
              <a:t>, </a:t>
            </a:r>
            <a:r>
              <a:rPr lang="fr-CA" i="1" dirty="0"/>
              <a:t>ça, celui-ci</a:t>
            </a:r>
            <a:r>
              <a:rPr lang="fr-CA" dirty="0"/>
              <a:t>, pronom possessif, interrogatif, relatif, indéfini…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A" dirty="0"/>
              <a:t> Un infinitif ou Groupe infinitif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u="sng" dirty="0"/>
              <a:t>Travailler</a:t>
            </a:r>
            <a:r>
              <a:rPr lang="fr-CA" dirty="0"/>
              <a:t> peut tuer.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u="sng" dirty="0"/>
              <a:t>Arriver en retard </a:t>
            </a:r>
            <a:r>
              <a:rPr lang="fr-CA" dirty="0"/>
              <a:t>est un grand manque de respect.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CA" dirty="0"/>
              <a:t> Une proposition introduite par </a:t>
            </a:r>
            <a:r>
              <a:rPr lang="fr-CA" i="1" dirty="0"/>
              <a:t>que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u="sng" dirty="0"/>
              <a:t>Que les politiques ignorent le réchauffement climatique </a:t>
            </a:r>
            <a:r>
              <a:rPr lang="fr-CA" dirty="0"/>
              <a:t>me désole.</a:t>
            </a:r>
          </a:p>
          <a:p>
            <a:pPr marL="457200" lvl="1" indent="0">
              <a:buNone/>
            </a:pPr>
            <a:endParaRPr lang="fr-CA" dirty="0"/>
          </a:p>
          <a:p>
            <a:pPr marL="350838" lvl="1" indent="0">
              <a:buNone/>
            </a:pPr>
            <a:endParaRPr lang="fr-CA" dirty="0"/>
          </a:p>
          <a:p>
            <a:pPr lvl="1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536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Critères</a:t>
            </a:r>
            <a:r>
              <a:rPr lang="it-IT" dirty="0"/>
              <a:t> d’</a:t>
            </a:r>
            <a:r>
              <a:rPr lang="it-IT" dirty="0" err="1"/>
              <a:t>identification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(</a:t>
            </a:r>
            <a:r>
              <a:rPr lang="it-IT" dirty="0" err="1"/>
              <a:t>manipulations</a:t>
            </a:r>
            <a:r>
              <a:rPr lang="it-IT" dirty="0"/>
              <a:t>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>
          <a:xfrm>
            <a:off x="544104" y="2994523"/>
            <a:ext cx="3840480" cy="339192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it-IT" dirty="0" err="1"/>
              <a:t>Commutation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i="1" dirty="0"/>
              <a:t>on, il, je, tu, ce </a:t>
            </a:r>
          </a:p>
          <a:p>
            <a:pPr>
              <a:spcBef>
                <a:spcPts val="0"/>
              </a:spcBef>
            </a:pPr>
            <a:endParaRPr lang="it-IT" dirty="0"/>
          </a:p>
          <a:p>
            <a:pPr>
              <a:spcBef>
                <a:spcPts val="0"/>
              </a:spcBef>
            </a:pPr>
            <a:r>
              <a:rPr lang="it-IT" dirty="0" err="1"/>
              <a:t>Supporte</a:t>
            </a:r>
            <a:r>
              <a:rPr lang="it-IT" dirty="0"/>
              <a:t> le </a:t>
            </a:r>
            <a:r>
              <a:rPr lang="it-IT" dirty="0" err="1"/>
              <a:t>clivage</a:t>
            </a:r>
            <a:r>
              <a:rPr lang="it-IT" dirty="0"/>
              <a:t> en </a:t>
            </a:r>
            <a:r>
              <a:rPr lang="it-IT" i="1" dirty="0"/>
              <a:t>c’est</a:t>
            </a:r>
            <a:r>
              <a:rPr lang="mr-IN" i="1" dirty="0"/>
              <a:t>…</a:t>
            </a:r>
            <a:r>
              <a:rPr lang="fr-FR" i="1" dirty="0"/>
              <a:t> qui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Antécédent du pronom relatif « qui »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Répond à la question </a:t>
            </a:r>
            <a:r>
              <a:rPr lang="fr-FR" i="1" dirty="0"/>
              <a:t>qui est-ce qui </a:t>
            </a:r>
            <a:r>
              <a:rPr lang="fr-FR" dirty="0"/>
              <a:t>ou </a:t>
            </a:r>
            <a:r>
              <a:rPr lang="fr-FR" i="1" dirty="0"/>
              <a:t>qu’est-ce qui</a:t>
            </a:r>
            <a:r>
              <a:rPr lang="fr-FR" dirty="0"/>
              <a:t>?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Donne son accord au verbe</a:t>
            </a:r>
          </a:p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4473687" y="2994488"/>
            <a:ext cx="4354365" cy="3391928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fr-FR" dirty="0"/>
          </a:p>
          <a:p>
            <a:pPr lvl="1"/>
            <a:r>
              <a:rPr lang="fr-FR" dirty="0"/>
              <a:t>Elle apparaît</a:t>
            </a:r>
            <a:r>
              <a:rPr lang="mr-IN" dirty="0"/>
              <a:t>…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C’est l’Italie des voyageurs qui apparaît comme</a:t>
            </a:r>
            <a:r>
              <a:rPr lang="mr-IN" dirty="0"/>
              <a:t>…</a:t>
            </a:r>
            <a:endParaRPr lang="fr-FR" dirty="0"/>
          </a:p>
          <a:p>
            <a:pPr lvl="1">
              <a:spcBef>
                <a:spcPts val="1200"/>
              </a:spcBef>
            </a:pPr>
            <a:r>
              <a:rPr lang="fr-FR" dirty="0"/>
              <a:t>L’Italie des voyageurs, qui apparaît comme</a:t>
            </a:r>
            <a:r>
              <a:rPr lang="mr-IN" dirty="0"/>
              <a:t>…</a:t>
            </a:r>
            <a:endParaRPr lang="fr-FR" dirty="0"/>
          </a:p>
          <a:p>
            <a:pPr lvl="1">
              <a:spcBef>
                <a:spcPts val="1200"/>
              </a:spcBef>
            </a:pPr>
            <a:r>
              <a:rPr lang="fr-FR" dirty="0"/>
              <a:t>Qu’est-ce qui apparaît? L’Italie des voyageurs</a:t>
            </a:r>
          </a:p>
          <a:p>
            <a:pPr lvl="1">
              <a:spcBef>
                <a:spcPts val="1800"/>
              </a:spcBef>
            </a:pPr>
            <a:r>
              <a:rPr lang="fr-FR" dirty="0"/>
              <a:t>Les Italies des voyageurs apparaissent</a:t>
            </a:r>
            <a:r>
              <a:rPr lang="mr-IN" dirty="0"/>
              <a:t>…</a:t>
            </a:r>
            <a:endParaRPr lang="fr-FR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740622" y="1975139"/>
            <a:ext cx="7347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fr-FR" dirty="0"/>
              <a:t>« L’Italie des voyageurs apparaît ainsi comme une mosaïque de vues pittoresques</a:t>
            </a:r>
            <a:r>
              <a:rPr lang="mr-IN" dirty="0"/>
              <a:t>…</a:t>
            </a:r>
            <a:r>
              <a:rPr lang="fr-FR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3265778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Identifier</a:t>
            </a:r>
            <a:r>
              <a:rPr lang="it-IT" dirty="0"/>
              <a:t> le  </a:t>
            </a:r>
            <a:r>
              <a:rPr lang="it-IT" dirty="0" err="1"/>
              <a:t>sujet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468924" y="1953846"/>
            <a:ext cx="8020538" cy="427892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À l'horizon montait une fumée grise.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Tu as mal fermé le volet, qui a battu toute la nuit.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À quoi sert de se plaindre quand on ne peut pas faire autrement ? (R. Rolland)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Freiner brusquement est imprudent sur le verglas.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Pierre qui roule n’amasse pas mousse.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Qui a cassé le vase de Soissons ?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Celui-ci fera l’affaire.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Sur une branche chantait un rossignol.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Vous voulez me raconter vos ennuis ? Les miens me suffisent!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Que celui qui ne s'est jamais trompé me jette la première pierre!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Crier n’est pas chanter.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Que le bombardement eût cessé avait fait naître de l'espoir. (J. de Lacretelle)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On a beau tout lui expliquer, rien n’y fait.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358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7184E1-705C-CAFF-C014-D559B1E2B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5E368A-515E-5FB8-0583-F9E2A95CC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2681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39055E-7C12-E07E-2868-A6F991D91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428" y="2892987"/>
            <a:ext cx="7290054" cy="1499616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it-IT" dirty="0"/>
              <a:t>LA PLACE DU SUJET</a:t>
            </a:r>
          </a:p>
        </p:txBody>
      </p:sp>
    </p:spTree>
    <p:extLst>
      <p:ext uri="{BB962C8B-B14F-4D97-AF65-F5344CB8AC3E}">
        <p14:creationId xmlns:p14="http://schemas.microsoft.com/office/powerpoint/2010/main" val="409951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128514"/>
          </a:xfrm>
        </p:spPr>
        <p:txBody>
          <a:bodyPr>
            <a:normAutofit/>
          </a:bodyPr>
          <a:lstStyle/>
          <a:p>
            <a:r>
              <a:rPr lang="it-IT" dirty="0"/>
              <a:t>À gauche </a:t>
            </a:r>
            <a:r>
              <a:rPr lang="it-IT" dirty="0" err="1"/>
              <a:t>du</a:t>
            </a:r>
            <a:r>
              <a:rPr lang="it-IT" dirty="0"/>
              <a:t> SV: position </a:t>
            </a:r>
            <a:r>
              <a:rPr lang="it-IT" dirty="0" err="1"/>
              <a:t>canonique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1253" y="2142308"/>
            <a:ext cx="8396513" cy="414547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 Le SN </a:t>
            </a:r>
            <a:r>
              <a:rPr lang="it-IT" dirty="0" err="1"/>
              <a:t>précède</a:t>
            </a:r>
            <a:r>
              <a:rPr lang="it-IT" dirty="0"/>
              <a:t> </a:t>
            </a:r>
            <a:r>
              <a:rPr lang="it-IT" dirty="0" err="1"/>
              <a:t>habituellement</a:t>
            </a:r>
            <a:r>
              <a:rPr lang="it-IT" dirty="0"/>
              <a:t> le V mais </a:t>
            </a:r>
            <a:r>
              <a:rPr lang="it-IT" dirty="0" err="1"/>
              <a:t>certains</a:t>
            </a:r>
            <a:r>
              <a:rPr lang="it-IT" dirty="0"/>
              <a:t> </a:t>
            </a:r>
            <a:r>
              <a:rPr lang="it-IT" dirty="0" err="1"/>
              <a:t>éléments</a:t>
            </a:r>
            <a:r>
              <a:rPr lang="it-IT" dirty="0"/>
              <a:t> </a:t>
            </a:r>
            <a:r>
              <a:rPr lang="it-IT" dirty="0" err="1"/>
              <a:t>peuvent</a:t>
            </a:r>
            <a:r>
              <a:rPr lang="it-IT" dirty="0"/>
              <a:t> </a:t>
            </a:r>
            <a:r>
              <a:rPr lang="it-IT" dirty="0" err="1"/>
              <a:t>séparer</a:t>
            </a:r>
            <a:r>
              <a:rPr lang="it-IT" dirty="0"/>
              <a:t> le SN </a:t>
            </a:r>
            <a:r>
              <a:rPr lang="it-IT" dirty="0" err="1"/>
              <a:t>du</a:t>
            </a:r>
            <a:r>
              <a:rPr lang="it-IT" dirty="0"/>
              <a:t> V:</a:t>
            </a:r>
          </a:p>
          <a:p>
            <a:pPr lvl="2"/>
            <a:r>
              <a:rPr lang="it-IT" sz="1800" dirty="0" err="1"/>
              <a:t>Les</a:t>
            </a:r>
            <a:r>
              <a:rPr lang="it-IT" sz="1800" dirty="0"/>
              <a:t> </a:t>
            </a:r>
            <a:r>
              <a:rPr lang="it-IT" sz="1800" dirty="0" err="1"/>
              <a:t>pronoms</a:t>
            </a:r>
            <a:r>
              <a:rPr lang="it-IT" sz="1800" dirty="0"/>
              <a:t> </a:t>
            </a:r>
            <a:r>
              <a:rPr lang="it-IT" sz="1800" dirty="0" err="1"/>
              <a:t>compléments</a:t>
            </a:r>
            <a:r>
              <a:rPr lang="it-IT" sz="1800" dirty="0"/>
              <a:t>: </a:t>
            </a:r>
          </a:p>
          <a:p>
            <a:pPr lvl="3">
              <a:spcAft>
                <a:spcPts val="1200"/>
              </a:spcAft>
            </a:pPr>
            <a:r>
              <a:rPr lang="it-IT" sz="1800" dirty="0"/>
              <a:t>Thomas la </a:t>
            </a:r>
            <a:r>
              <a:rPr lang="it-IT" sz="1800" dirty="0" err="1"/>
              <a:t>regarde</a:t>
            </a:r>
            <a:r>
              <a:rPr lang="it-IT" sz="1800" dirty="0"/>
              <a:t>.</a:t>
            </a:r>
          </a:p>
          <a:p>
            <a:pPr lvl="2"/>
            <a:r>
              <a:rPr lang="it-IT" sz="1800" dirty="0"/>
              <a:t>La </a:t>
            </a:r>
            <a:r>
              <a:rPr lang="it-IT" sz="1800" dirty="0" err="1"/>
              <a:t>négation</a:t>
            </a:r>
            <a:endParaRPr lang="it-IT" sz="1800" dirty="0"/>
          </a:p>
          <a:p>
            <a:pPr lvl="3"/>
            <a:r>
              <a:rPr lang="it-IT" sz="1800" dirty="0"/>
              <a:t>Thomas ne </a:t>
            </a:r>
            <a:r>
              <a:rPr lang="it-IT" sz="1800" dirty="0" err="1"/>
              <a:t>regarde</a:t>
            </a:r>
            <a:r>
              <a:rPr lang="it-IT" sz="1800" dirty="0"/>
              <a:t> </a:t>
            </a:r>
            <a:r>
              <a:rPr lang="it-IT" sz="1800" dirty="0" err="1"/>
              <a:t>pas</a:t>
            </a:r>
            <a:r>
              <a:rPr lang="it-IT" sz="1800" dirty="0"/>
              <a:t> la </a:t>
            </a:r>
            <a:r>
              <a:rPr lang="it-IT" sz="1800" dirty="0" err="1"/>
              <a:t>télévision</a:t>
            </a:r>
            <a:r>
              <a:rPr lang="it-IT" sz="1800" dirty="0"/>
              <a:t>.</a:t>
            </a:r>
          </a:p>
          <a:p>
            <a:pPr lvl="3"/>
            <a:endParaRPr lang="it-IT" sz="1800" dirty="0"/>
          </a:p>
          <a:p>
            <a:pPr lvl="2"/>
            <a:r>
              <a:rPr lang="it-IT" sz="1800" dirty="0" err="1"/>
              <a:t>Insertions</a:t>
            </a:r>
            <a:r>
              <a:rPr lang="it-IT" sz="1800" dirty="0"/>
              <a:t> et </a:t>
            </a:r>
            <a:r>
              <a:rPr lang="it-IT" sz="1800" dirty="0" err="1"/>
              <a:t>appositions</a:t>
            </a:r>
            <a:r>
              <a:rPr lang="it-IT" sz="1800" dirty="0"/>
              <a:t> </a:t>
            </a:r>
            <a:r>
              <a:rPr lang="it-IT" sz="1800" dirty="0" err="1"/>
              <a:t>diverses</a:t>
            </a:r>
            <a:r>
              <a:rPr lang="it-IT" sz="1800" dirty="0"/>
              <a:t> (</a:t>
            </a:r>
            <a:r>
              <a:rPr lang="it-IT" sz="1800" dirty="0" err="1"/>
              <a:t>entre</a:t>
            </a:r>
            <a:r>
              <a:rPr lang="it-IT" sz="1800" dirty="0"/>
              <a:t> le SN et le SV)</a:t>
            </a:r>
          </a:p>
          <a:p>
            <a:pPr lvl="3"/>
            <a:r>
              <a:rPr lang="it-IT" sz="1800" dirty="0" err="1"/>
              <a:t>Mademaoiselle</a:t>
            </a:r>
            <a:r>
              <a:rPr lang="it-IT" sz="1800" dirty="0"/>
              <a:t> </a:t>
            </a:r>
            <a:r>
              <a:rPr lang="it-IT" sz="1800" dirty="0" err="1"/>
              <a:t>Haberd</a:t>
            </a:r>
            <a:r>
              <a:rPr lang="it-IT" sz="1800" dirty="0"/>
              <a:t>, d’une </a:t>
            </a:r>
            <a:r>
              <a:rPr lang="it-IT" sz="1800" dirty="0" err="1"/>
              <a:t>autre</a:t>
            </a:r>
            <a:r>
              <a:rPr lang="it-IT" sz="1800" dirty="0"/>
              <a:t> part, me </a:t>
            </a:r>
            <a:r>
              <a:rPr lang="it-IT" sz="1800" dirty="0" err="1"/>
              <a:t>paraissait</a:t>
            </a:r>
            <a:r>
              <a:rPr lang="it-IT" sz="1800" dirty="0"/>
              <a:t> </a:t>
            </a:r>
            <a:r>
              <a:rPr lang="it-IT" sz="1800" dirty="0" err="1"/>
              <a:t>stupéfaite</a:t>
            </a:r>
            <a:r>
              <a:rPr lang="it-IT" sz="1800" dirty="0"/>
              <a:t>. </a:t>
            </a:r>
          </a:p>
          <a:p>
            <a:pPr lvl="3"/>
            <a:r>
              <a:rPr lang="it-IT" sz="1800" dirty="0"/>
              <a:t>Thomas, </a:t>
            </a:r>
            <a:r>
              <a:rPr lang="it-IT" sz="1800" dirty="0" err="1"/>
              <a:t>furieux</a:t>
            </a:r>
            <a:r>
              <a:rPr lang="it-IT" sz="1800" dirty="0"/>
              <a:t>, </a:t>
            </a:r>
            <a:r>
              <a:rPr lang="it-IT" sz="1800" dirty="0" err="1"/>
              <a:t>jetta</a:t>
            </a:r>
            <a:r>
              <a:rPr lang="it-IT" sz="1800" dirty="0"/>
              <a:t> son </a:t>
            </a:r>
            <a:r>
              <a:rPr lang="it-IT" sz="1800" dirty="0" err="1"/>
              <a:t>téléphone</a:t>
            </a:r>
            <a:r>
              <a:rPr lang="it-IT" sz="1800" dirty="0"/>
              <a:t> par la </a:t>
            </a:r>
            <a:r>
              <a:rPr lang="it-IT" sz="1800" dirty="0" err="1"/>
              <a:t>fenêtre</a:t>
            </a:r>
            <a:r>
              <a:rPr lang="it-IT" sz="1800" dirty="0"/>
              <a:t>.</a:t>
            </a:r>
          </a:p>
          <a:p>
            <a:pPr lvl="3"/>
            <a:r>
              <a:rPr lang="it-IT" sz="1800" dirty="0"/>
              <a:t>* Il, </a:t>
            </a:r>
            <a:r>
              <a:rPr lang="it-IT" sz="1800" dirty="0" err="1"/>
              <a:t>furieux</a:t>
            </a:r>
            <a:r>
              <a:rPr lang="it-IT" sz="1800" dirty="0"/>
              <a:t>, </a:t>
            </a:r>
            <a:r>
              <a:rPr lang="it-IT" sz="1800" dirty="0" err="1"/>
              <a:t>jetta</a:t>
            </a:r>
            <a:r>
              <a:rPr lang="it-IT" sz="1800" dirty="0"/>
              <a:t> son </a:t>
            </a:r>
            <a:r>
              <a:rPr lang="it-IT" sz="1800" dirty="0" err="1"/>
              <a:t>téléphone</a:t>
            </a:r>
            <a:r>
              <a:rPr lang="it-IT" sz="1800" dirty="0"/>
              <a:t> par la </a:t>
            </a:r>
            <a:r>
              <a:rPr lang="it-IT" sz="1800" dirty="0" err="1"/>
              <a:t>fenêtre</a:t>
            </a:r>
            <a:r>
              <a:rPr lang="it-IT" sz="1800" dirty="0"/>
              <a:t>. </a:t>
            </a:r>
          </a:p>
          <a:p>
            <a:pPr lvl="3"/>
            <a:endParaRPr lang="it-IT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 err="1"/>
              <a:t>Attention</a:t>
            </a:r>
            <a:r>
              <a:rPr lang="it-IT" dirty="0"/>
              <a:t> </a:t>
            </a:r>
            <a:r>
              <a:rPr lang="it-IT" dirty="0" err="1"/>
              <a:t>aux</a:t>
            </a:r>
            <a:r>
              <a:rPr lang="it-IT" dirty="0"/>
              <a:t> </a:t>
            </a:r>
            <a:r>
              <a:rPr lang="it-IT" dirty="0" err="1"/>
              <a:t>expansions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nom</a:t>
            </a:r>
            <a:r>
              <a:rPr lang="it-IT" dirty="0"/>
              <a:t> !</a:t>
            </a:r>
          </a:p>
          <a:p>
            <a:pPr marL="457200" lvl="1" indent="0">
              <a:buNone/>
            </a:pPr>
            <a:r>
              <a:rPr lang="it-IT" dirty="0"/>
              <a:t>“La </a:t>
            </a:r>
            <a:r>
              <a:rPr lang="it-IT" dirty="0" err="1"/>
              <a:t>trop</a:t>
            </a:r>
            <a:r>
              <a:rPr lang="it-IT" dirty="0"/>
              <a:t> grande </a:t>
            </a:r>
            <a:r>
              <a:rPr lang="it-IT" dirty="0" err="1"/>
              <a:t>diversité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pays</a:t>
            </a:r>
            <a:r>
              <a:rPr lang="it-IT" dirty="0"/>
              <a:t> </a:t>
            </a:r>
            <a:r>
              <a:rPr lang="it-IT" dirty="0" err="1"/>
              <a:t>morcelés</a:t>
            </a:r>
            <a:r>
              <a:rPr lang="it-IT" dirty="0"/>
              <a:t> par la </a:t>
            </a:r>
            <a:r>
              <a:rPr lang="it-IT" dirty="0" err="1"/>
              <a:t>géographie</a:t>
            </a:r>
            <a:r>
              <a:rPr lang="it-IT" dirty="0"/>
              <a:t> </a:t>
            </a:r>
            <a:r>
              <a:rPr lang="it-IT" dirty="0" err="1"/>
              <a:t>serait</a:t>
            </a:r>
            <a:r>
              <a:rPr lang="it-IT" dirty="0"/>
              <a:t> </a:t>
            </a:r>
            <a:r>
              <a:rPr lang="it-IT" dirty="0" err="1"/>
              <a:t>ainsi</a:t>
            </a:r>
            <a:r>
              <a:rPr lang="it-IT" dirty="0"/>
              <a:t> un </a:t>
            </a:r>
            <a:r>
              <a:rPr lang="it-IT" dirty="0" err="1"/>
              <a:t>obstacle</a:t>
            </a:r>
            <a:r>
              <a:rPr lang="it-IT" dirty="0"/>
              <a:t> </a:t>
            </a:r>
            <a:r>
              <a:rPr lang="it-IT" dirty="0" err="1"/>
              <a:t>historique</a:t>
            </a:r>
            <a:r>
              <a:rPr lang="it-IT" dirty="0"/>
              <a:t> et </a:t>
            </a:r>
            <a:r>
              <a:rPr lang="it-IT" dirty="0" err="1"/>
              <a:t>politique</a:t>
            </a:r>
            <a:r>
              <a:rPr lang="it-IT" dirty="0"/>
              <a:t> pour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italiens</a:t>
            </a:r>
            <a:r>
              <a:rPr lang="it-IT" dirty="0"/>
              <a:t>”</a:t>
            </a:r>
          </a:p>
          <a:p>
            <a:pPr marL="457200" lvl="1" indent="0">
              <a:buNone/>
            </a:pPr>
            <a:r>
              <a:rPr lang="it-IT" i="1" dirty="0" err="1"/>
              <a:t>Naissance</a:t>
            </a:r>
            <a:r>
              <a:rPr lang="it-IT" i="1" dirty="0"/>
              <a:t> de l’</a:t>
            </a:r>
            <a:r>
              <a:rPr lang="it-IT" i="1" dirty="0" err="1"/>
              <a:t>Italie</a:t>
            </a:r>
            <a:r>
              <a:rPr lang="it-IT" i="1" dirty="0"/>
              <a:t> </a:t>
            </a:r>
            <a:r>
              <a:rPr lang="it-IT" i="1" dirty="0" err="1"/>
              <a:t>contemporaine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6918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6746</TotalTime>
  <Words>3183</Words>
  <Application>Microsoft Office PowerPoint</Application>
  <PresentationFormat>Affichage à l'écran (4:3)</PresentationFormat>
  <Paragraphs>340</Paragraphs>
  <Slides>34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9" baseType="lpstr">
      <vt:lpstr>Tw Cen MT</vt:lpstr>
      <vt:lpstr>Tw Cen MT Condensed</vt:lpstr>
      <vt:lpstr>Wingdings</vt:lpstr>
      <vt:lpstr>Wingdings 3</vt:lpstr>
      <vt:lpstr>Integrale</vt:lpstr>
      <vt:lpstr>La fonction sujet </vt:lpstr>
      <vt:lpstr>Limites de la définition sémantique du sujet</vt:lpstr>
      <vt:lpstr>Caractéristiques  syntaxiques du sujet</vt:lpstr>
      <vt:lpstr>Catégories pouvant être sujet</vt:lpstr>
      <vt:lpstr>Critères d’identification du sujet (manipulations)</vt:lpstr>
      <vt:lpstr>Identifier le  sujet</vt:lpstr>
      <vt:lpstr>Présentation PowerPoint</vt:lpstr>
      <vt:lpstr>LA PLACE DU SUJET</vt:lpstr>
      <vt:lpstr>À gauche du SV: position canonique</vt:lpstr>
      <vt:lpstr>À droite du SV  Les inversions du sujet obligatoires</vt:lpstr>
      <vt:lpstr>Inversion facultative</vt:lpstr>
      <vt:lpstr>Limites à l’inversion</vt:lpstr>
      <vt:lpstr>Les verbes impersonnels et les constructions impersonnelles</vt:lpstr>
      <vt:lpstr>Le pronom de la 3° personne du singulier</vt:lpstr>
      <vt:lpstr>Pronoms marqueurs de la 3° personne du singulier</vt:lpstr>
      <vt:lpstr>Les verbes impersonnels</vt:lpstr>
      <vt:lpstr>Verbes essentiellement impersonnels</vt:lpstr>
      <vt:lpstr>Exemples tirés de la presse</vt:lpstr>
      <vt:lpstr>Verbes en emploi impersonnel</vt:lpstr>
      <vt:lpstr>Les constructions impersonnelles</vt:lpstr>
      <vt:lpstr>Double construction</vt:lpstr>
      <vt:lpstr>Transformer à la forme impersonnelle</vt:lpstr>
      <vt:lpstr>Constructions impersonnelles</vt:lpstr>
      <vt:lpstr>Construction impersonnelle de verbes intransitifs </vt:lpstr>
      <vt:lpstr>Récapitulation</vt:lpstr>
      <vt:lpstr>Présentation PowerPoint</vt:lpstr>
      <vt:lpstr>Les pronoms démonstratifs neutres  ce et ça </vt:lpstr>
      <vt:lpstr>Pronom démonstartif neutre “ce”</vt:lpstr>
      <vt:lpstr>Autres emplois de “ce”</vt:lpstr>
      <vt:lpstr>Pronom démonstratif neutre “ça”</vt:lpstr>
      <vt:lpstr>Présentation PowerPoint</vt:lpstr>
      <vt:lpstr>Ça/il impersonnel</vt:lpstr>
      <vt:lpstr>Expressions familières avec ça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fonction sujet</dc:title>
  <dc:creator>sarah pinto</dc:creator>
  <cp:lastModifiedBy>Sarah Nora Pinto</cp:lastModifiedBy>
  <cp:revision>84</cp:revision>
  <dcterms:created xsi:type="dcterms:W3CDTF">2018-10-31T08:24:34Z</dcterms:created>
  <dcterms:modified xsi:type="dcterms:W3CDTF">2022-10-27T10:59:54Z</dcterms:modified>
</cp:coreProperties>
</file>