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sldIdLst>
    <p:sldId id="256" r:id="rId3"/>
    <p:sldId id="257" r:id="rId4"/>
    <p:sldId id="258" r:id="rId5"/>
    <p:sldId id="259" r:id="rId6"/>
    <p:sldId id="260" r:id="rId7"/>
    <p:sldId id="303" r:id="rId8"/>
    <p:sldId id="301" r:id="rId9"/>
    <p:sldId id="304" r:id="rId10"/>
    <p:sldId id="261" r:id="rId11"/>
    <p:sldId id="262" r:id="rId12"/>
    <p:sldId id="305" r:id="rId13"/>
    <p:sldId id="263" r:id="rId14"/>
    <p:sldId id="267" r:id="rId15"/>
    <p:sldId id="268" r:id="rId16"/>
    <p:sldId id="269" r:id="rId17"/>
    <p:sldId id="270" r:id="rId18"/>
    <p:sldId id="286" r:id="rId19"/>
    <p:sldId id="271" r:id="rId20"/>
    <p:sldId id="272" r:id="rId21"/>
    <p:sldId id="273" r:id="rId22"/>
    <p:sldId id="289" r:id="rId23"/>
    <p:sldId id="310" r:id="rId24"/>
    <p:sldId id="307" r:id="rId25"/>
    <p:sldId id="264" r:id="rId26"/>
    <p:sldId id="265" r:id="rId27"/>
    <p:sldId id="266" r:id="rId28"/>
    <p:sldId id="292" r:id="rId29"/>
    <p:sldId id="308" r:id="rId30"/>
    <p:sldId id="294" r:id="rId31"/>
    <p:sldId id="299" r:id="rId32"/>
    <p:sldId id="295" r:id="rId33"/>
    <p:sldId id="296" r:id="rId34"/>
    <p:sldId id="297" r:id="rId35"/>
    <p:sldId id="298" r:id="rId36"/>
    <p:sldId id="300" r:id="rId37"/>
    <p:sldId id="288" r:id="rId38"/>
    <p:sldId id="274" r:id="rId39"/>
    <p:sldId id="275" r:id="rId40"/>
    <p:sldId id="276" r:id="rId41"/>
    <p:sldId id="277" r:id="rId42"/>
    <p:sldId id="282" r:id="rId43"/>
    <p:sldId id="283" r:id="rId44"/>
    <p:sldId id="309" r:id="rId45"/>
    <p:sldId id="281" r:id="rId46"/>
    <p:sldId id="302" r:id="rId47"/>
    <p:sldId id="285" r:id="rId48"/>
    <p:sldId id="284" r:id="rId49"/>
  </p:sldIdLst>
  <p:sldSz cx="9144000" cy="6858000" type="screen4x3"/>
  <p:notesSz cx="7559675" cy="1069181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38" autoAdjust="0"/>
    <p:restoredTop sz="99633" autoAdjust="0"/>
  </p:normalViewPr>
  <p:slideViewPr>
    <p:cSldViewPr snapToGrid="0" snapToObjects="1">
      <p:cViewPr>
        <p:scale>
          <a:sx n="110" d="100"/>
          <a:sy n="110" d="100"/>
        </p:scale>
        <p:origin x="104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3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4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4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4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fr-FR"/>
              <a:t>Fare clic per modificare stile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Fare clic per modificare lo stile del sottotitolo dello schema</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a:t>Fare clic per modificare stile</a:t>
            </a:r>
            <a:endParaRPr/>
          </a:p>
        </p:txBody>
      </p:sp>
      <p:sp>
        <p:nvSpPr>
          <p:cNvPr id="3" name="Content Placeholder 2"/>
          <p:cNvSpPr>
            <a:spLocks noGrp="1"/>
          </p:cNvSpPr>
          <p:nvPr>
            <p:ph idx="1"/>
          </p:nvPr>
        </p:nvSpPr>
        <p:spPr/>
        <p:txBody>
          <a:bodyPr/>
          <a:lstStyle>
            <a:lvl5pPr>
              <a:defRPr/>
            </a:lvl5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fr-FR"/>
              <a:t>Fare clic per modificare stile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Fare clic per modificare lo stile del sottotitolo dello schema</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fr-FR"/>
              <a:t>Trascinare l'immagine su un segnaposto o fare clic sull'icona per aggiungerla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fr-FR"/>
              <a:t>Fare clic per modificare stile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Fare clic per modificare gli stili del testo dello schema</a:t>
            </a:r>
          </a:p>
        </p:txBody>
      </p:sp>
      <p:sp>
        <p:nvSpPr>
          <p:cNvPr id="4" name="Date Placeholder 3"/>
          <p:cNvSpPr>
            <a:spLocks noGrp="1"/>
          </p:cNvSpPr>
          <p:nvPr>
            <p:ph type="dt" sz="half" idx="10"/>
          </p:nvPr>
        </p:nvSpPr>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a:t>Fare clic per modificare stile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fr-FR"/>
              <a:t>Fare clic per modificare stile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a:t>Fare clic per modificare stile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fr-FR"/>
              <a:t>Fare clic per modificare stile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fr-FR"/>
              <a:t>Fare clic per modificare gli stili del testo dello schema</a:t>
            </a:r>
          </a:p>
        </p:txBody>
      </p:sp>
      <p:sp>
        <p:nvSpPr>
          <p:cNvPr id="5" name="Date Placeholder 4"/>
          <p:cNvSpPr>
            <a:spLocks noGrp="1"/>
          </p:cNvSpPr>
          <p:nvPr>
            <p:ph type="dt" sz="half" idx="10"/>
          </p:nvPr>
        </p:nvSpPr>
        <p:spPr/>
        <p:txBody>
          <a:bodyPr/>
          <a:lstStyle/>
          <a:p>
            <a:fld id="{7D290233-0DD1-4A80-BB1E-9ADC3556DBB6}"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to, immagine e didascalia">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fr-FR"/>
              <a:t>Fare clic per modificare stile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Fare clic per modificare gli stili del testo dello schema</a:t>
            </a:r>
          </a:p>
        </p:txBody>
      </p:sp>
      <p:sp>
        <p:nvSpPr>
          <p:cNvPr id="5" name="Date Placeholder 4"/>
          <p:cNvSpPr>
            <a:spLocks noGrp="1"/>
          </p:cNvSpPr>
          <p:nvPr>
            <p:ph type="dt" sz="half" idx="10"/>
          </p:nvPr>
        </p:nvSpPr>
        <p:spPr/>
        <p:txBody>
          <a:bodyPr/>
          <a:lstStyle/>
          <a:p>
            <a:fld id="{7D290233-0DD1-4A80-BB1E-9ADC3556DBB6}"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fr-FR"/>
              <a:t>Trascinare l'immagine su un segnaposto o fare clic sull'icona per aggiungerla</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fr-FR"/>
              <a:t>Fare clic per modificare stile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Trascinare l'immagine su un segnaposto o fare clic sull'icona per aggiungerla</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a:t>Fare clic per modificare gli stili del testo dello schema</a:t>
            </a:r>
          </a:p>
        </p:txBody>
      </p:sp>
      <p:sp>
        <p:nvSpPr>
          <p:cNvPr id="5" name="Date Placeholder 4"/>
          <p:cNvSpPr>
            <a:spLocks noGrp="1"/>
          </p:cNvSpPr>
          <p:nvPr>
            <p:ph type="dt" sz="half" idx="10"/>
          </p:nvPr>
        </p:nvSpPr>
        <p:spPr/>
        <p:txBody>
          <a:bodyPr/>
          <a:lstStyle/>
          <a:p>
            <a:fld id="{7D290233-0DD1-4A80-BB1E-9ADC3556DBB6}"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fr-FR"/>
              <a:t>Fare clic per modificare stile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Trascinare l'immagine su un segnaposto o fare clic sull'icona per aggiungerla</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a:t>Fare clic per modificare gli stili del testo dello schema</a:t>
            </a:r>
          </a:p>
        </p:txBody>
      </p:sp>
      <p:sp>
        <p:nvSpPr>
          <p:cNvPr id="5" name="Date Placeholder 4"/>
          <p:cNvSpPr>
            <a:spLocks noGrp="1"/>
          </p:cNvSpPr>
          <p:nvPr>
            <p:ph type="dt" sz="half" idx="10"/>
          </p:nvPr>
        </p:nvSpPr>
        <p:spPr/>
        <p:txBody>
          <a:bodyPr/>
          <a:lstStyle/>
          <a:p>
            <a:fld id="{7D290233-0DD1-4A80-BB1E-9ADC3556DBB6}"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fr-FR"/>
              <a:t>Fare clic per modificare stile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it-IT" sz="4400" b="0" strike="noStrike" spc="-1">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7" name="Group 1"/>
          <p:cNvGrpSpPr/>
          <p:nvPr/>
        </p:nvGrpSpPr>
        <p:grpSpPr>
          <a:xfrm>
            <a:off x="486720" y="411480"/>
            <a:ext cx="8169480" cy="6034320"/>
            <a:chOff x="486720" y="411480"/>
            <a:chExt cx="8169480" cy="6034320"/>
          </a:xfrm>
        </p:grpSpPr>
        <p:sp>
          <p:nvSpPr>
            <p:cNvPr id="8" name="CustomShape 2"/>
            <p:cNvSpPr/>
            <p:nvPr/>
          </p:nvSpPr>
          <p:spPr>
            <a:xfrm>
              <a:off x="486720" y="411480"/>
              <a:ext cx="8169480" cy="6034320"/>
            </a:xfrm>
            <a:prstGeom prst="rect">
              <a:avLst/>
            </a:prstGeom>
            <a:solidFill>
              <a:schemeClr val="bg1">
                <a:lumMod val="95000"/>
              </a:schemeClr>
            </a:solidFill>
            <a:ln>
              <a:noFill/>
            </a:ln>
            <a:effectLst>
              <a:outerShdw blurRad="63500" sx="101000" sy="101000" algn="ctr" rotWithShape="0">
                <a:srgbClr val="000000">
                  <a:alpha val="40000"/>
                </a:srgbClr>
              </a:outerShdw>
            </a:effectLst>
            <a:scene3d>
              <a:camera prst="perspectiveFront" fov="4800000"/>
              <a:lightRig rig="threePt" dir="t"/>
            </a:scene3d>
          </p:spPr>
          <p:style>
            <a:lnRef idx="1">
              <a:schemeClr val="accent1"/>
            </a:lnRef>
            <a:fillRef idx="3">
              <a:schemeClr val="accent1"/>
            </a:fillRef>
            <a:effectRef idx="2">
              <a:schemeClr val="accent1"/>
            </a:effectRef>
            <a:fontRef idx="minor"/>
          </p:style>
        </p:sp>
        <p:sp>
          <p:nvSpPr>
            <p:cNvPr id="2" name="CustomShape 3"/>
            <p:cNvSpPr/>
            <p:nvPr/>
          </p:nvSpPr>
          <p:spPr>
            <a:xfrm>
              <a:off x="562680" y="475560"/>
              <a:ext cx="7981920" cy="5888160"/>
            </a:xfrm>
            <a:prstGeom prst="rect">
              <a:avLst/>
            </a:prstGeom>
            <a:noFill/>
            <a:ln w="12600">
              <a:solidFill>
                <a:schemeClr val="tx2">
                  <a:lumMod val="40000"/>
                  <a:lumOff val="60000"/>
                </a:schemeClr>
              </a:solidFill>
              <a:round/>
            </a:ln>
          </p:spPr>
          <p:style>
            <a:lnRef idx="2">
              <a:schemeClr val="accent1">
                <a:shade val="50000"/>
              </a:schemeClr>
            </a:lnRef>
            <a:fillRef idx="1">
              <a:schemeClr val="accent1"/>
            </a:fillRef>
            <a:effectRef idx="0">
              <a:schemeClr val="accent1"/>
            </a:effectRef>
            <a:fontRef idx="minor"/>
          </p:style>
        </p:sp>
        <p:sp>
          <p:nvSpPr>
            <p:cNvPr id="3" name="Line 4"/>
            <p:cNvSpPr/>
            <p:nvPr/>
          </p:nvSpPr>
          <p:spPr>
            <a:xfrm>
              <a:off x="562680" y="6133320"/>
              <a:ext cx="7982640" cy="1440"/>
            </a:xfrm>
            <a:prstGeom prst="line">
              <a:avLst/>
            </a:prstGeom>
            <a:ln w="12600">
              <a:solidFill>
                <a:schemeClr val="tx2">
                  <a:lumMod val="40000"/>
                  <a:lumOff val="60000"/>
                </a:schemeClr>
              </a:solidFill>
              <a:round/>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562680" y="457200"/>
              <a:ext cx="7981920" cy="2577960"/>
            </a:xfrm>
            <a:prstGeom prst="rect">
              <a:avLst/>
            </a:prstGeom>
            <a:solidFill>
              <a:schemeClr val="bg2">
                <a:lumMod val="40000"/>
                <a:lumOff val="60000"/>
              </a:schemeClr>
            </a:solidFill>
            <a:ln w="3240">
              <a:solidFill>
                <a:schemeClr val="tx2">
                  <a:lumMod val="40000"/>
                  <a:lumOff val="60000"/>
                </a:schemeClr>
              </a:solidFill>
              <a:round/>
            </a:ln>
          </p:spPr>
          <p:style>
            <a:lnRef idx="2">
              <a:schemeClr val="accent1">
                <a:shade val="50000"/>
              </a:schemeClr>
            </a:lnRef>
            <a:fillRef idx="1">
              <a:schemeClr val="accent1"/>
            </a:fillRef>
            <a:effectRef idx="0">
              <a:schemeClr val="accent1"/>
            </a:effectRef>
            <a:fontRef idx="minor"/>
          </p:style>
        </p:sp>
      </p:grpSp>
      <p:sp>
        <p:nvSpPr>
          <p:cNvPr id="5" name="PlaceHolder 6"/>
          <p:cNvSpPr>
            <a:spLocks noGrp="1"/>
          </p:cNvSpPr>
          <p:nvPr>
            <p:ph type="title"/>
          </p:nvPr>
        </p:nvSpPr>
        <p:spPr>
          <a:xfrm>
            <a:off x="900000" y="340920"/>
            <a:ext cx="7344720" cy="1145160"/>
          </a:xfrm>
          <a:prstGeom prst="rect">
            <a:avLst/>
          </a:prstGeom>
        </p:spPr>
        <p:txBody>
          <a:bodyPr lIns="0" tIns="0" rIns="0" bIns="0" anchor="ctr">
            <a:spAutoFit/>
          </a:bodyPr>
          <a:lstStyle/>
          <a:p>
            <a:r>
              <a:rPr lang="it-IT" sz="1800" b="0" strike="noStrike" spc="-1">
                <a:latin typeface="Arial"/>
              </a:rPr>
              <a:t>Fai clic per modificare il formato del testo del titolo</a:t>
            </a:r>
          </a:p>
        </p:txBody>
      </p:sp>
      <p:sp>
        <p:nvSpPr>
          <p:cNvPr id="6"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fr-FR"/>
              <a:t>Fare clic per modificare stile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12/17/2022</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914400" y="1123920"/>
            <a:ext cx="7341480" cy="192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it-IT" sz="5400" b="0" strike="noStrike" spc="-1" dirty="0">
                <a:solidFill>
                  <a:srgbClr val="404040"/>
                </a:solidFill>
                <a:latin typeface="Calisto MT"/>
              </a:rPr>
              <a:t>La </a:t>
            </a:r>
            <a:r>
              <a:rPr lang="it-IT" sz="5400" b="0" strike="noStrike" spc="-1" dirty="0" err="1">
                <a:solidFill>
                  <a:srgbClr val="404040"/>
                </a:solidFill>
                <a:latin typeface="Calisto MT"/>
              </a:rPr>
              <a:t>substitution</a:t>
            </a:r>
            <a:r>
              <a:rPr lang="it-IT" sz="5400" b="0" strike="noStrike" spc="-1" dirty="0">
                <a:solidFill>
                  <a:srgbClr val="404040"/>
                </a:solidFill>
                <a:latin typeface="Calisto MT"/>
              </a:rPr>
              <a:t> et </a:t>
            </a:r>
            <a:r>
              <a:rPr lang="it-IT" sz="5400" b="0" strike="noStrike" spc="-1" dirty="0" err="1">
                <a:solidFill>
                  <a:srgbClr val="404040"/>
                </a:solidFill>
                <a:latin typeface="Calisto MT"/>
              </a:rPr>
              <a:t>les</a:t>
            </a:r>
            <a:r>
              <a:rPr lang="it-IT" sz="5400" b="0" strike="noStrike" spc="-1" dirty="0">
                <a:solidFill>
                  <a:srgbClr val="404040"/>
                </a:solidFill>
                <a:latin typeface="Calisto MT"/>
              </a:rPr>
              <a:t> </a:t>
            </a:r>
            <a:r>
              <a:rPr lang="it-IT" sz="5400" b="0" strike="noStrike" spc="-1" dirty="0" err="1">
                <a:solidFill>
                  <a:srgbClr val="404040"/>
                </a:solidFill>
                <a:latin typeface="Calisto MT"/>
              </a:rPr>
              <a:t>pronoms</a:t>
            </a:r>
            <a:endParaRPr lang="it-IT" sz="5400" b="0" strike="noStrike" spc="-1" dirty="0">
              <a:latin typeface="Arial"/>
            </a:endParaRPr>
          </a:p>
        </p:txBody>
      </p:sp>
      <p:sp>
        <p:nvSpPr>
          <p:cNvPr id="88" name="CustomShape 2"/>
          <p:cNvSpPr/>
          <p:nvPr/>
        </p:nvSpPr>
        <p:spPr>
          <a:xfrm>
            <a:off x="914400" y="3429000"/>
            <a:ext cx="7341480" cy="1751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a:solidFill>
                  <a:srgbClr val="404040"/>
                </a:solidFill>
                <a:latin typeface="Calisto MT"/>
              </a:rPr>
              <a:t>Les modes de référence</a:t>
            </a:r>
            <a:endParaRPr lang="it-IT" sz="4800" b="0" strike="noStrike" spc="-1">
              <a:latin typeface="Arial"/>
            </a:endParaRPr>
          </a:p>
        </p:txBody>
      </p:sp>
      <p:sp>
        <p:nvSpPr>
          <p:cNvPr id="100" name="CustomShape 2"/>
          <p:cNvSpPr/>
          <p:nvPr/>
        </p:nvSpPr>
        <p:spPr>
          <a:xfrm>
            <a:off x="358560" y="1584000"/>
            <a:ext cx="8530560" cy="501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000" lnSpcReduction="20000"/>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La </a:t>
            </a:r>
            <a:r>
              <a:rPr lang="it-IT" sz="2400" b="0" strike="noStrike" spc="-1" dirty="0" err="1">
                <a:solidFill>
                  <a:srgbClr val="404040"/>
                </a:solidFill>
                <a:latin typeface="Calisto MT"/>
              </a:rPr>
              <a:t>référence</a:t>
            </a:r>
            <a:r>
              <a:rPr lang="it-IT" sz="2400" b="0" strike="noStrike" spc="-1" dirty="0">
                <a:solidFill>
                  <a:srgbClr val="404040"/>
                </a:solidFill>
                <a:latin typeface="Calisto MT"/>
              </a:rPr>
              <a:t> </a:t>
            </a:r>
            <a:r>
              <a:rPr lang="it-IT" sz="2400" b="0" strike="noStrike" spc="-1" dirty="0" err="1">
                <a:solidFill>
                  <a:srgbClr val="404040"/>
                </a:solidFill>
                <a:latin typeface="Calisto MT"/>
              </a:rPr>
              <a:t>déictique</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a:t>
            </a:r>
            <a:r>
              <a:rPr lang="it-IT" sz="2400" b="0" strike="noStrike" spc="-1" dirty="0" err="1">
                <a:solidFill>
                  <a:srgbClr val="404040"/>
                </a:solidFill>
                <a:latin typeface="Calisto MT"/>
              </a:rPr>
              <a:t>exophorique</a:t>
            </a:r>
            <a:r>
              <a:rPr lang="it-IT" sz="2400" b="0" strike="noStrike" spc="-1" dirty="0">
                <a:solidFill>
                  <a:srgbClr val="404040"/>
                </a:solidFill>
                <a:latin typeface="Calisto MT"/>
              </a:rPr>
              <a:t> (</a:t>
            </a:r>
            <a:r>
              <a:rPr lang="it-IT" sz="2400" b="0" strike="noStrike" spc="-1" dirty="0" err="1">
                <a:solidFill>
                  <a:srgbClr val="404040"/>
                </a:solidFill>
                <a:latin typeface="Calisto MT"/>
              </a:rPr>
              <a:t>deixis</a:t>
            </a:r>
            <a:r>
              <a:rPr lang="it-IT" sz="2400" b="0" strike="noStrike" spc="-1" dirty="0">
                <a:solidFill>
                  <a:srgbClr val="404040"/>
                </a:solidFill>
                <a:latin typeface="Calisto MT"/>
              </a:rPr>
              <a:t> : le </a:t>
            </a:r>
            <a:r>
              <a:rPr lang="it-IT" sz="2400" b="0" strike="noStrike" spc="-1" dirty="0" err="1">
                <a:solidFill>
                  <a:srgbClr val="404040"/>
                </a:solidFill>
                <a:latin typeface="Calisto MT"/>
              </a:rPr>
              <a:t>fait</a:t>
            </a:r>
            <a:r>
              <a:rPr lang="it-IT" sz="2400" b="0" strike="noStrike" spc="-1" dirty="0">
                <a:solidFill>
                  <a:srgbClr val="404040"/>
                </a:solidFill>
                <a:latin typeface="Calisto MT"/>
              </a:rPr>
              <a:t> de </a:t>
            </a:r>
            <a:r>
              <a:rPr lang="it-IT" sz="2400" b="0" strike="noStrike" spc="-1" dirty="0" err="1">
                <a:solidFill>
                  <a:srgbClr val="404040"/>
                </a:solidFill>
                <a:latin typeface="Calisto MT"/>
              </a:rPr>
              <a:t>montrer</a:t>
            </a:r>
            <a:r>
              <a:rPr lang="it-IT" sz="2400" b="0"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Interprétation</a:t>
            </a:r>
            <a:r>
              <a:rPr lang="it-IT" sz="2200" b="0" strike="noStrike" spc="-1" dirty="0">
                <a:solidFill>
                  <a:srgbClr val="404040"/>
                </a:solidFill>
                <a:latin typeface="Calisto MT"/>
              </a:rPr>
              <a:t> par </a:t>
            </a:r>
            <a:r>
              <a:rPr lang="it-IT" sz="2200" b="0" strike="noStrike" spc="-1" dirty="0" err="1">
                <a:solidFill>
                  <a:srgbClr val="404040"/>
                </a:solidFill>
                <a:latin typeface="Calisto MT"/>
              </a:rPr>
              <a:t>rapport</a:t>
            </a:r>
            <a:r>
              <a:rPr lang="it-IT" sz="2200" b="0" strike="noStrike" spc="-1" dirty="0">
                <a:solidFill>
                  <a:srgbClr val="404040"/>
                </a:solidFill>
                <a:latin typeface="Calisto MT"/>
              </a:rPr>
              <a:t> à la situation d’</a:t>
            </a:r>
            <a:r>
              <a:rPr lang="it-IT" sz="2200" b="0" strike="noStrike" spc="-1" dirty="0" err="1">
                <a:solidFill>
                  <a:srgbClr val="404040"/>
                </a:solidFill>
                <a:latin typeface="Calisto MT"/>
              </a:rPr>
              <a:t>énonciation</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Je/tu</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Ceci</a:t>
            </a:r>
            <a:endParaRPr lang="it-IT" sz="20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a:solidFill>
                  <a:srgbClr val="404040"/>
                </a:solidFill>
                <a:latin typeface="Calisto MT"/>
              </a:rPr>
              <a:t>La </a:t>
            </a:r>
            <a:r>
              <a:rPr lang="it-IT" sz="2400" b="0" strike="noStrike" spc="-1" dirty="0" err="1">
                <a:solidFill>
                  <a:srgbClr val="404040"/>
                </a:solidFill>
                <a:latin typeface="Calisto MT"/>
              </a:rPr>
              <a:t>référence</a:t>
            </a:r>
            <a:r>
              <a:rPr lang="it-IT" sz="2400" b="0" strike="noStrike" spc="-1" dirty="0">
                <a:solidFill>
                  <a:srgbClr val="404040"/>
                </a:solidFill>
                <a:latin typeface="Calisto MT"/>
              </a:rPr>
              <a:t> </a:t>
            </a:r>
            <a:r>
              <a:rPr lang="it-IT" sz="2400" b="0" strike="noStrike" spc="-1" dirty="0" err="1">
                <a:solidFill>
                  <a:srgbClr val="404040"/>
                </a:solidFill>
                <a:latin typeface="Calisto MT"/>
              </a:rPr>
              <a:t>anaphorique</a:t>
            </a:r>
            <a:r>
              <a:rPr lang="it-IT" sz="2400" b="0" strike="noStrike" spc="-1" dirty="0">
                <a:solidFill>
                  <a:srgbClr val="404040"/>
                </a:solidFill>
                <a:latin typeface="Calisto MT"/>
              </a:rPr>
              <a:t> </a:t>
            </a:r>
            <a:r>
              <a:rPr lang="it-IT" sz="2400" spc="-1" dirty="0" err="1">
                <a:solidFill>
                  <a:srgbClr val="404040"/>
                </a:solidFill>
                <a:latin typeface="Calisto MT"/>
              </a:rPr>
              <a:t>ou</a:t>
            </a:r>
            <a:r>
              <a:rPr lang="it-IT" sz="2400" spc="-1" dirty="0">
                <a:solidFill>
                  <a:srgbClr val="404040"/>
                </a:solidFill>
                <a:latin typeface="Calisto MT"/>
              </a:rPr>
              <a:t> </a:t>
            </a:r>
            <a:r>
              <a:rPr lang="it-IT" sz="2400" spc="-1" dirty="0" err="1">
                <a:solidFill>
                  <a:srgbClr val="404040"/>
                </a:solidFill>
                <a:latin typeface="Calisto MT"/>
              </a:rPr>
              <a:t>endophorique</a:t>
            </a:r>
            <a:r>
              <a:rPr lang="it-IT" sz="2400" spc="-1" dirty="0">
                <a:solidFill>
                  <a:srgbClr val="404040"/>
                </a:solidFill>
                <a:latin typeface="Calisto MT"/>
              </a:rPr>
              <a:t> </a:t>
            </a:r>
            <a:r>
              <a:rPr lang="it-IT" sz="2400" b="0" strike="noStrike" spc="-1" dirty="0">
                <a:solidFill>
                  <a:srgbClr val="404040"/>
                </a:solidFill>
                <a:latin typeface="Calisto MT"/>
              </a:rPr>
              <a:t>:</a:t>
            </a:r>
            <a:r>
              <a:rPr lang="it-IT" sz="2400" b="0" strike="noStrike" spc="-1" dirty="0" err="1">
                <a:solidFill>
                  <a:srgbClr val="404040"/>
                </a:solidFill>
                <a:latin typeface="Calisto MT"/>
              </a:rPr>
              <a:t>pronoms</a:t>
            </a:r>
            <a:r>
              <a:rPr lang="it-IT" sz="2400" b="0" strike="noStrike" spc="-1" dirty="0">
                <a:solidFill>
                  <a:srgbClr val="404040"/>
                </a:solidFill>
                <a:latin typeface="Calisto MT"/>
              </a:rPr>
              <a:t> </a:t>
            </a:r>
            <a:r>
              <a:rPr lang="it-IT" sz="2400" b="0" strike="noStrike" spc="-1" dirty="0" err="1">
                <a:solidFill>
                  <a:srgbClr val="404040"/>
                </a:solidFill>
                <a:latin typeface="Calisto MT"/>
              </a:rPr>
              <a:t>représentants</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Interprétation</a:t>
            </a:r>
            <a:r>
              <a:rPr lang="it-IT" sz="2200" b="0" strike="noStrike" spc="-1" dirty="0">
                <a:solidFill>
                  <a:srgbClr val="404040"/>
                </a:solidFill>
                <a:latin typeface="Calisto MT"/>
              </a:rPr>
              <a:t> par </a:t>
            </a:r>
            <a:r>
              <a:rPr lang="it-IT" sz="2200" b="0" strike="noStrike" spc="-1" dirty="0" err="1">
                <a:solidFill>
                  <a:srgbClr val="404040"/>
                </a:solidFill>
                <a:latin typeface="Calisto MT"/>
              </a:rPr>
              <a:t>rapport</a:t>
            </a:r>
            <a:r>
              <a:rPr lang="it-IT" sz="2200" b="0" strike="noStrike" spc="-1" dirty="0">
                <a:solidFill>
                  <a:srgbClr val="404040"/>
                </a:solidFill>
                <a:latin typeface="Calisto MT"/>
              </a:rPr>
              <a:t> à l’</a:t>
            </a:r>
            <a:r>
              <a:rPr lang="it-IT" sz="2200" b="0" strike="noStrike" spc="-1" dirty="0" err="1">
                <a:solidFill>
                  <a:srgbClr val="404040"/>
                </a:solidFill>
                <a:latin typeface="Calisto MT"/>
              </a:rPr>
              <a:t>environnement</a:t>
            </a:r>
            <a:r>
              <a:rPr lang="it-IT" sz="2200" b="0" strike="noStrike" spc="-1" dirty="0">
                <a:solidFill>
                  <a:srgbClr val="404040"/>
                </a:solidFill>
                <a:latin typeface="Calisto MT"/>
              </a:rPr>
              <a:t> </a:t>
            </a:r>
            <a:r>
              <a:rPr lang="it-IT" sz="2200" b="0" strike="noStrike" spc="-1" dirty="0" err="1">
                <a:solidFill>
                  <a:srgbClr val="404040"/>
                </a:solidFill>
                <a:latin typeface="Calisto MT"/>
              </a:rPr>
              <a:t>linguistique</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Antécédant</a:t>
            </a:r>
            <a:r>
              <a:rPr lang="it-IT" sz="2200" b="0" strike="noStrike" spc="-1" dirty="0">
                <a:solidFill>
                  <a:srgbClr val="404040"/>
                </a:solidFill>
                <a:latin typeface="Calisto MT"/>
              </a:rPr>
              <a:t> </a:t>
            </a:r>
            <a:r>
              <a:rPr lang="it-IT" sz="2200" b="0" strike="noStrike" spc="-1" dirty="0" err="1">
                <a:solidFill>
                  <a:srgbClr val="404040"/>
                </a:solidFill>
                <a:latin typeface="Calisto MT"/>
              </a:rPr>
              <a:t>visible</a:t>
            </a:r>
            <a:r>
              <a:rPr lang="it-IT" sz="2200" b="0" strike="noStrike" spc="-1" dirty="0">
                <a:solidFill>
                  <a:srgbClr val="404040"/>
                </a:solidFill>
                <a:latin typeface="Calisto MT"/>
              </a:rPr>
              <a:t>: Le </a:t>
            </a:r>
            <a:r>
              <a:rPr lang="it-IT" sz="2200" b="0" strike="noStrike" spc="-1" dirty="0" err="1">
                <a:solidFill>
                  <a:srgbClr val="404040"/>
                </a:solidFill>
                <a:latin typeface="Calisto MT"/>
              </a:rPr>
              <a:t>gouvernement</a:t>
            </a:r>
            <a:r>
              <a:rPr lang="it-IT" sz="2200" b="0" strike="noStrike" spc="-1" dirty="0">
                <a:solidFill>
                  <a:srgbClr val="404040"/>
                </a:solidFill>
                <a:latin typeface="Calisto MT"/>
              </a:rPr>
              <a:t> est en </a:t>
            </a:r>
            <a:r>
              <a:rPr lang="it-IT" sz="2200" b="0" strike="noStrike" spc="-1" dirty="0" err="1">
                <a:solidFill>
                  <a:srgbClr val="404040"/>
                </a:solidFill>
                <a:latin typeface="Calisto MT"/>
              </a:rPr>
              <a:t>crise</a:t>
            </a:r>
            <a:r>
              <a:rPr lang="it-IT" sz="2200" b="0" strike="noStrike" spc="-1" dirty="0">
                <a:solidFill>
                  <a:srgbClr val="404040"/>
                </a:solidFill>
                <a:latin typeface="Calisto MT"/>
              </a:rPr>
              <a:t>. Il va </a:t>
            </a:r>
            <a:r>
              <a:rPr lang="it-IT" sz="2200" b="0" strike="noStrike" spc="-1" dirty="0" err="1">
                <a:solidFill>
                  <a:srgbClr val="404040"/>
                </a:solidFill>
                <a:latin typeface="Calisto MT"/>
              </a:rPr>
              <a:t>bientôt</a:t>
            </a:r>
            <a:r>
              <a:rPr lang="it-IT" sz="2200" b="0" strike="noStrike" spc="-1" dirty="0">
                <a:solidFill>
                  <a:srgbClr val="404040"/>
                </a:solidFill>
                <a:latin typeface="Calisto MT"/>
              </a:rPr>
              <a:t> </a:t>
            </a:r>
            <a:r>
              <a:rPr lang="it-IT" sz="2200" b="0" strike="noStrike" spc="-1" dirty="0" err="1">
                <a:solidFill>
                  <a:srgbClr val="404040"/>
                </a:solidFill>
                <a:latin typeface="Calisto MT"/>
              </a:rPr>
              <a:t>tomber</a:t>
            </a:r>
            <a:r>
              <a:rPr lang="it-IT" sz="2200" b="0" strike="noStrike" spc="-1" dirty="0">
                <a:solidFill>
                  <a:srgbClr val="404040"/>
                </a:solidFill>
                <a:latin typeface="Calisto MT"/>
              </a:rPr>
              <a:t>/Ma </a:t>
            </a:r>
            <a:r>
              <a:rPr lang="it-IT" sz="2200" b="0" strike="noStrike" spc="-1" dirty="0" err="1">
                <a:solidFill>
                  <a:srgbClr val="404040"/>
                </a:solidFill>
                <a:latin typeface="Calisto MT"/>
              </a:rPr>
              <a:t>mère</a:t>
            </a:r>
            <a:r>
              <a:rPr lang="it-IT" sz="2200" b="0" strike="noStrike" spc="-1" dirty="0">
                <a:solidFill>
                  <a:srgbClr val="404040"/>
                </a:solidFill>
                <a:latin typeface="Calisto MT"/>
              </a:rPr>
              <a:t> me </a:t>
            </a:r>
            <a:r>
              <a:rPr lang="it-IT" sz="2200" b="1" strike="noStrike" spc="-1" dirty="0">
                <a:solidFill>
                  <a:srgbClr val="404040"/>
                </a:solidFill>
                <a:latin typeface="Calisto MT"/>
              </a:rPr>
              <a:t>l</a:t>
            </a:r>
            <a:r>
              <a:rPr lang="it-IT" sz="2200" b="0" strike="noStrike" spc="-1" dirty="0">
                <a:solidFill>
                  <a:srgbClr val="404040"/>
                </a:solidFill>
                <a:latin typeface="Calisto MT"/>
              </a:rPr>
              <a:t>’a </a:t>
            </a:r>
            <a:r>
              <a:rPr lang="it-IT" sz="2200" b="0" strike="noStrike" spc="-1" dirty="0" err="1">
                <a:solidFill>
                  <a:srgbClr val="404040"/>
                </a:solidFill>
                <a:latin typeface="Calisto MT"/>
              </a:rPr>
              <a:t>promis</a:t>
            </a:r>
            <a:r>
              <a:rPr lang="it-IT" sz="2200" b="0" strike="noStrike" spc="-1" dirty="0">
                <a:solidFill>
                  <a:srgbClr val="404040"/>
                </a:solidFill>
                <a:latin typeface="Calisto MT"/>
              </a:rPr>
              <a:t> : </a:t>
            </a:r>
            <a:r>
              <a:rPr lang="it-IT" sz="2200" b="0" i="1" strike="noStrike" spc="-1" dirty="0">
                <a:solidFill>
                  <a:srgbClr val="404040"/>
                </a:solidFill>
                <a:latin typeface="Calisto MT"/>
              </a:rPr>
              <a:t>on part </a:t>
            </a:r>
            <a:r>
              <a:rPr lang="it-IT" sz="2200" b="0" i="1" strike="noStrike" spc="-1" dirty="0" err="1">
                <a:solidFill>
                  <a:srgbClr val="404040"/>
                </a:solidFill>
                <a:latin typeface="Calisto MT"/>
              </a:rPr>
              <a:t>au</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Brésil</a:t>
            </a:r>
            <a:r>
              <a:rPr lang="it-IT" sz="2200" b="0" strike="noStrike" spc="-1" dirty="0">
                <a:solidFill>
                  <a:srgbClr val="404040"/>
                </a:solidFill>
                <a:latin typeface="Calisto MT"/>
              </a:rPr>
              <a:t>.</a:t>
            </a:r>
            <a:endParaRPr lang="it-IT" sz="22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a:solidFill>
                  <a:srgbClr val="404040"/>
                </a:solidFill>
                <a:latin typeface="Calisto MT"/>
              </a:rPr>
              <a:t>La </a:t>
            </a:r>
            <a:r>
              <a:rPr lang="it-IT" sz="2400" b="0" strike="noStrike" spc="-1" dirty="0" err="1">
                <a:solidFill>
                  <a:srgbClr val="404040"/>
                </a:solidFill>
                <a:latin typeface="Calisto MT"/>
              </a:rPr>
              <a:t>référence</a:t>
            </a:r>
            <a:r>
              <a:rPr lang="it-IT" sz="2400" b="0" strike="noStrike" spc="-1" dirty="0">
                <a:solidFill>
                  <a:srgbClr val="404040"/>
                </a:solidFill>
                <a:latin typeface="Calisto MT"/>
              </a:rPr>
              <a:t> “par </a:t>
            </a:r>
            <a:r>
              <a:rPr lang="it-IT" sz="2400" b="0" strike="noStrike" spc="-1" dirty="0" err="1">
                <a:solidFill>
                  <a:srgbClr val="404040"/>
                </a:solidFill>
                <a:latin typeface="Calisto MT"/>
              </a:rPr>
              <a:t>défaut</a:t>
            </a:r>
            <a:r>
              <a:rPr lang="it-IT" sz="2400" b="0" strike="noStrike" spc="-1" dirty="0">
                <a:solidFill>
                  <a:srgbClr val="404040"/>
                </a:solidFill>
                <a:latin typeface="Calisto MT"/>
              </a:rPr>
              <a:t>” (</a:t>
            </a:r>
            <a:r>
              <a:rPr lang="it-IT" sz="2400" b="0" strike="noStrike" spc="-1" dirty="0" err="1">
                <a:solidFill>
                  <a:srgbClr val="404040"/>
                </a:solidFill>
                <a:latin typeface="Calisto MT"/>
              </a:rPr>
              <a:t>pronoms</a:t>
            </a:r>
            <a:r>
              <a:rPr lang="it-IT" sz="2400" b="0" strike="noStrike" spc="-1" dirty="0">
                <a:solidFill>
                  <a:srgbClr val="404040"/>
                </a:solidFill>
                <a:latin typeface="Calisto MT"/>
              </a:rPr>
              <a:t> </a:t>
            </a:r>
            <a:r>
              <a:rPr lang="it-IT" sz="2400" b="0" strike="noStrike" spc="-1" dirty="0" err="1">
                <a:solidFill>
                  <a:srgbClr val="404040"/>
                </a:solidFill>
                <a:latin typeface="Calisto MT"/>
              </a:rPr>
              <a:t>nominaux</a:t>
            </a:r>
            <a:r>
              <a:rPr lang="it-IT" sz="2400" b="0"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Interprétation</a:t>
            </a:r>
            <a:r>
              <a:rPr lang="it-IT" sz="2200" b="0" strike="noStrike" spc="-1" dirty="0">
                <a:solidFill>
                  <a:srgbClr val="404040"/>
                </a:solidFill>
                <a:latin typeface="Calisto MT"/>
              </a:rPr>
              <a:t> </a:t>
            </a:r>
            <a:r>
              <a:rPr lang="it-IT" sz="2200" b="0" strike="noStrike" spc="-1" dirty="0" err="1">
                <a:solidFill>
                  <a:srgbClr val="404040"/>
                </a:solidFill>
                <a:latin typeface="Calisto MT"/>
              </a:rPr>
              <a:t>générique</a:t>
            </a:r>
            <a:r>
              <a:rPr lang="it-IT" sz="2200" b="0" strike="noStrike" spc="-1" dirty="0">
                <a:solidFill>
                  <a:srgbClr val="404040"/>
                </a:solidFill>
                <a:latin typeface="Calisto MT"/>
              </a:rPr>
              <a:t> : </a:t>
            </a:r>
            <a:r>
              <a:rPr lang="it-IT" sz="2200" b="0" strike="noStrike" spc="-1" dirty="0" err="1">
                <a:solidFill>
                  <a:srgbClr val="404040"/>
                </a:solidFill>
                <a:latin typeface="Calisto MT"/>
              </a:rPr>
              <a:t>quelqu’un</a:t>
            </a:r>
            <a:r>
              <a:rPr lang="it-IT" sz="2200" b="0" strike="noStrike" spc="-1" dirty="0">
                <a:solidFill>
                  <a:srgbClr val="404040"/>
                </a:solidFill>
                <a:latin typeface="Calisto MT"/>
              </a:rPr>
              <a:t>, </a:t>
            </a:r>
            <a:r>
              <a:rPr lang="it-IT" sz="2200" b="0" strike="noStrike" spc="-1" dirty="0" err="1">
                <a:solidFill>
                  <a:srgbClr val="404040"/>
                </a:solidFill>
                <a:latin typeface="Calisto MT"/>
              </a:rPr>
              <a:t>chacun</a:t>
            </a:r>
            <a:r>
              <a:rPr lang="it-IT" sz="2200" b="0" strike="noStrike" spc="-1" dirty="0">
                <a:solidFill>
                  <a:srgbClr val="404040"/>
                </a:solidFill>
                <a:latin typeface="Calisto MT"/>
              </a:rPr>
              <a:t>, </a:t>
            </a:r>
            <a:r>
              <a:rPr lang="it-IT" sz="2200" b="0" strike="noStrike" spc="-1" dirty="0" err="1">
                <a:solidFill>
                  <a:srgbClr val="404040"/>
                </a:solidFill>
                <a:latin typeface="Calisto MT"/>
              </a:rPr>
              <a:t>tous</a:t>
            </a:r>
            <a:r>
              <a:rPr lang="it-IT" sz="2200" b="0" strike="noStrike" spc="-1" dirty="0">
                <a:solidFill>
                  <a:srgbClr val="404040"/>
                </a:solidFill>
                <a:latin typeface="Calisto MT"/>
              </a:rPr>
              <a:t> </a:t>
            </a:r>
            <a:r>
              <a:rPr lang="it-IT" sz="2200" b="0" strike="noStrike" spc="-1" dirty="0" err="1">
                <a:solidFill>
                  <a:srgbClr val="404040"/>
                </a:solidFill>
                <a:latin typeface="Calisto MT"/>
              </a:rPr>
              <a:t>etc</a:t>
            </a:r>
            <a:r>
              <a:rPr lang="it-IT" sz="2200" b="0" strike="noStrike" spc="-1" dirty="0">
                <a:solidFill>
                  <a:srgbClr val="404040"/>
                </a:solidFill>
                <a:latin typeface="Calisto MT"/>
              </a:rPr>
              <a:t>…</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Mode de </a:t>
            </a:r>
            <a:r>
              <a:rPr lang="it-IT" sz="2400" b="0" strike="noStrike" spc="-1" dirty="0" err="1">
                <a:solidFill>
                  <a:srgbClr val="404040"/>
                </a:solidFill>
                <a:latin typeface="Calisto MT"/>
              </a:rPr>
              <a:t>référence</a:t>
            </a:r>
            <a:r>
              <a:rPr lang="it-IT" sz="2400" b="0" strike="noStrike" spc="-1" dirty="0">
                <a:solidFill>
                  <a:srgbClr val="404040"/>
                </a:solidFill>
                <a:latin typeface="Calisto MT"/>
              </a:rPr>
              <a:t> non </a:t>
            </a:r>
            <a:r>
              <a:rPr lang="it-IT" sz="2400" b="0" strike="noStrike" spc="-1" dirty="0" err="1">
                <a:solidFill>
                  <a:srgbClr val="404040"/>
                </a:solidFill>
                <a:latin typeface="Calisto MT"/>
              </a:rPr>
              <a:t>fixée</a:t>
            </a:r>
            <a:r>
              <a:rPr lang="it-IT" sz="2400" b="0" strike="noStrike" spc="-1" dirty="0">
                <a:solidFill>
                  <a:srgbClr val="404040"/>
                </a:solidFill>
                <a:latin typeface="Calisto MT"/>
              </a:rPr>
              <a:t> par la </a:t>
            </a:r>
            <a:r>
              <a:rPr lang="it-IT" sz="2400" b="0" strike="noStrike" spc="-1" dirty="0" err="1">
                <a:solidFill>
                  <a:srgbClr val="404040"/>
                </a:solidFill>
                <a:latin typeface="Calisto MT"/>
              </a:rPr>
              <a:t>morphologie</a:t>
            </a:r>
            <a:r>
              <a:rPr lang="it-IT" sz="2400" b="0"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Tu </a:t>
            </a:r>
            <a:r>
              <a:rPr lang="it-IT" sz="2200" b="1" strike="noStrike" spc="-1" dirty="0">
                <a:solidFill>
                  <a:srgbClr val="404040"/>
                </a:solidFill>
                <a:latin typeface="Calisto MT"/>
              </a:rPr>
              <a:t>en</a:t>
            </a:r>
            <a:r>
              <a:rPr lang="it-IT" sz="2200" b="0" strike="noStrike" spc="-1" dirty="0">
                <a:solidFill>
                  <a:srgbClr val="404040"/>
                </a:solidFill>
                <a:latin typeface="Calisto MT"/>
              </a:rPr>
              <a:t> </a:t>
            </a:r>
            <a:r>
              <a:rPr lang="it-IT" sz="2200" b="0" strike="noStrike" spc="-1" dirty="0" err="1">
                <a:solidFill>
                  <a:srgbClr val="404040"/>
                </a:solidFill>
                <a:latin typeface="Calisto MT"/>
              </a:rPr>
              <a:t>veux</a:t>
            </a:r>
            <a:r>
              <a:rPr lang="it-IT" sz="2200" b="0" strike="noStrike" spc="-1" dirty="0">
                <a:solidFill>
                  <a:srgbClr val="404040"/>
                </a:solidFill>
                <a:latin typeface="Calisto MT"/>
              </a:rPr>
              <a:t>? (</a:t>
            </a:r>
            <a:r>
              <a:rPr lang="it-IT" sz="2200" b="0" strike="noStrike" spc="-1" dirty="0" err="1">
                <a:solidFill>
                  <a:srgbClr val="404040"/>
                </a:solidFill>
                <a:latin typeface="Calisto MT"/>
              </a:rPr>
              <a:t>déictique</a:t>
            </a:r>
            <a:r>
              <a:rPr lang="it-IT" sz="2200" b="0" strike="noStrike" spc="-1" dirty="0">
                <a:solidFill>
                  <a:srgbClr val="404040"/>
                </a:solidFill>
                <a:latin typeface="Calisto MT"/>
              </a:rPr>
              <a:t> </a:t>
            </a:r>
            <a:r>
              <a:rPr lang="it-IT" sz="2200" b="0" strike="noStrike" spc="-1" dirty="0" err="1">
                <a:solidFill>
                  <a:srgbClr val="404040"/>
                </a:solidFill>
                <a:latin typeface="Calisto MT"/>
              </a:rPr>
              <a:t>dans</a:t>
            </a:r>
            <a:r>
              <a:rPr lang="it-IT" sz="2200" b="0" strike="noStrike" spc="-1" dirty="0">
                <a:solidFill>
                  <a:srgbClr val="404040"/>
                </a:solidFill>
                <a:latin typeface="Calisto MT"/>
              </a:rPr>
              <a:t> </a:t>
            </a:r>
            <a:r>
              <a:rPr lang="it-IT" sz="2200" b="0" strike="noStrike" spc="-1" dirty="0" err="1">
                <a:solidFill>
                  <a:srgbClr val="404040"/>
                </a:solidFill>
                <a:latin typeface="Calisto MT"/>
              </a:rPr>
              <a:t>cet</a:t>
            </a:r>
            <a:r>
              <a:rPr lang="it-IT" sz="2200" b="0" strike="noStrike" spc="-1" dirty="0">
                <a:solidFill>
                  <a:srgbClr val="404040"/>
                </a:solidFill>
                <a:latin typeface="Calisto MT"/>
              </a:rPr>
              <a:t> </a:t>
            </a:r>
            <a:r>
              <a:rPr lang="it-IT" sz="2200" b="0" strike="noStrike" spc="-1" dirty="0" err="1">
                <a:solidFill>
                  <a:srgbClr val="404040"/>
                </a:solidFill>
                <a:latin typeface="Calisto MT"/>
              </a:rPr>
              <a:t>exemple</a:t>
            </a:r>
            <a:r>
              <a:rPr lang="it-IT" sz="2200" b="0"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J’ai</a:t>
            </a:r>
            <a:r>
              <a:rPr lang="it-IT" sz="2200" b="0" strike="noStrike" spc="-1" dirty="0">
                <a:solidFill>
                  <a:srgbClr val="404040"/>
                </a:solidFill>
                <a:latin typeface="Calisto MT"/>
              </a:rPr>
              <a:t> </a:t>
            </a:r>
            <a:r>
              <a:rPr lang="it-IT" sz="2200" b="0" strike="noStrike" spc="-1" dirty="0" err="1">
                <a:solidFill>
                  <a:srgbClr val="404040"/>
                </a:solidFill>
                <a:latin typeface="Calisto MT"/>
              </a:rPr>
              <a:t>rencontrée</a:t>
            </a:r>
            <a:r>
              <a:rPr lang="it-IT" sz="2200" b="0" strike="noStrike" spc="-1" dirty="0">
                <a:solidFill>
                  <a:srgbClr val="404040"/>
                </a:solidFill>
                <a:latin typeface="Calisto MT"/>
              </a:rPr>
              <a:t> Jeanne </a:t>
            </a:r>
            <a:r>
              <a:rPr lang="it-IT" sz="2200" b="0" strike="noStrike" spc="-1" dirty="0" err="1">
                <a:solidFill>
                  <a:srgbClr val="404040"/>
                </a:solidFill>
                <a:latin typeface="Calisto MT"/>
              </a:rPr>
              <a:t>hier</a:t>
            </a:r>
            <a:r>
              <a:rPr lang="it-IT" sz="2200" b="0" strike="noStrike" spc="-1" dirty="0">
                <a:solidFill>
                  <a:srgbClr val="404040"/>
                </a:solidFill>
                <a:latin typeface="Calisto MT"/>
              </a:rPr>
              <a:t>. </a:t>
            </a:r>
            <a:r>
              <a:rPr lang="it-IT" sz="2200" b="1" strike="noStrike" spc="-1" dirty="0" err="1">
                <a:solidFill>
                  <a:srgbClr val="404040"/>
                </a:solidFill>
                <a:latin typeface="Calisto MT"/>
              </a:rPr>
              <a:t>Nous</a:t>
            </a:r>
            <a:r>
              <a:rPr lang="it-IT" sz="2200" b="0" strike="noStrike" spc="-1" dirty="0">
                <a:solidFill>
                  <a:srgbClr val="404040"/>
                </a:solidFill>
                <a:latin typeface="Calisto MT"/>
              </a:rPr>
              <a:t> </a:t>
            </a:r>
            <a:r>
              <a:rPr lang="it-IT" sz="2200" b="0" strike="noStrike" spc="-1" dirty="0" err="1">
                <a:solidFill>
                  <a:srgbClr val="404040"/>
                </a:solidFill>
                <a:latin typeface="Calisto MT"/>
              </a:rPr>
              <a:t>avons</a:t>
            </a:r>
            <a:r>
              <a:rPr lang="it-IT" sz="2200" b="0" strike="noStrike" spc="-1" dirty="0">
                <a:solidFill>
                  <a:srgbClr val="404040"/>
                </a:solidFill>
                <a:latin typeface="Calisto MT"/>
              </a:rPr>
              <a:t> </a:t>
            </a:r>
            <a:r>
              <a:rPr lang="it-IT" sz="2200" b="0" strike="noStrike" spc="-1" dirty="0" err="1">
                <a:solidFill>
                  <a:srgbClr val="404040"/>
                </a:solidFill>
                <a:latin typeface="Calisto MT"/>
              </a:rPr>
              <a:t>pris</a:t>
            </a:r>
            <a:r>
              <a:rPr lang="it-IT" sz="2200" b="0" strike="noStrike" spc="-1" dirty="0">
                <a:solidFill>
                  <a:srgbClr val="404040"/>
                </a:solidFill>
                <a:latin typeface="Calisto MT"/>
              </a:rPr>
              <a:t> rendez-vous . (</a:t>
            </a:r>
            <a:r>
              <a:rPr lang="it-IT" sz="2200" b="0" strike="noStrike" spc="-1" dirty="0" err="1">
                <a:solidFill>
                  <a:srgbClr val="404040"/>
                </a:solidFill>
                <a:latin typeface="Calisto MT"/>
              </a:rPr>
              <a:t>anaphorique</a:t>
            </a:r>
            <a:r>
              <a:rPr lang="it-IT" sz="2200" b="0" strike="noStrike" spc="-1" dirty="0">
                <a:solidFill>
                  <a:srgbClr val="404040"/>
                </a:solidFill>
                <a:latin typeface="Calisto MT"/>
              </a:rPr>
              <a:t> + </a:t>
            </a:r>
            <a:r>
              <a:rPr lang="it-IT" sz="2200" b="0" strike="noStrike" spc="-1" dirty="0" err="1">
                <a:solidFill>
                  <a:srgbClr val="404040"/>
                </a:solidFill>
                <a:latin typeface="Calisto MT"/>
              </a:rPr>
              <a:t>déictique</a:t>
            </a:r>
            <a:r>
              <a:rPr lang="it-IT" sz="2200" b="0" strike="noStrike" spc="-1" dirty="0">
                <a:solidFill>
                  <a:srgbClr val="404040"/>
                </a:solidFill>
                <a:latin typeface="Calisto MT"/>
              </a:rPr>
              <a:t>)</a:t>
            </a:r>
            <a:endParaRPr lang="it-IT" sz="2200" b="0" strike="noStrike" spc="-1" dirty="0">
              <a:latin typeface="Arial"/>
            </a:endParaRPr>
          </a:p>
          <a:p>
            <a:pPr>
              <a:lnSpc>
                <a:spcPct val="100000"/>
              </a:lnSpc>
              <a:spcBef>
                <a:spcPts val="2001"/>
              </a:spcBef>
            </a:pPr>
            <a:endParaRPr lang="it-IT" sz="2200" b="0" strike="noStrike" spc="-1" dirty="0">
              <a:latin typeface="Arial"/>
            </a:endParaRPr>
          </a:p>
          <a:p>
            <a:pPr>
              <a:lnSpc>
                <a:spcPct val="100000"/>
              </a:lnSpc>
              <a:spcBef>
                <a:spcPts val="2001"/>
              </a:spcBef>
            </a:pPr>
            <a:endParaRPr lang="it-IT" sz="22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Les</a:t>
            </a:r>
            <a:r>
              <a:rPr lang="it-IT" dirty="0"/>
              <a:t> </a:t>
            </a:r>
            <a:r>
              <a:rPr lang="it-IT" dirty="0" err="1"/>
              <a:t>pronoms</a:t>
            </a:r>
            <a:r>
              <a:rPr lang="it-IT" dirty="0"/>
              <a:t> </a:t>
            </a:r>
            <a:r>
              <a:rPr lang="it-IT" dirty="0" err="1"/>
              <a:t>personnels</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99128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dirty="0" err="1">
                <a:solidFill>
                  <a:srgbClr val="404040"/>
                </a:solidFill>
                <a:latin typeface="Calisto MT"/>
              </a:rPr>
              <a:t>Les</a:t>
            </a:r>
            <a:r>
              <a:rPr lang="it-IT" sz="4800" b="0" strike="noStrike" spc="-1" dirty="0">
                <a:solidFill>
                  <a:srgbClr val="404040"/>
                </a:solidFill>
                <a:latin typeface="Calisto MT"/>
              </a:rPr>
              <a:t> </a:t>
            </a:r>
            <a:r>
              <a:rPr lang="it-IT" sz="4800" b="0" strike="noStrike" spc="-1" dirty="0" err="1">
                <a:solidFill>
                  <a:srgbClr val="404040"/>
                </a:solidFill>
                <a:latin typeface="Calisto MT"/>
              </a:rPr>
              <a:t>pronoms</a:t>
            </a:r>
            <a:r>
              <a:rPr lang="it-IT" sz="4800" b="0" strike="noStrike" spc="-1" dirty="0">
                <a:solidFill>
                  <a:srgbClr val="404040"/>
                </a:solidFill>
                <a:latin typeface="Calisto MT"/>
              </a:rPr>
              <a:t> “</a:t>
            </a:r>
            <a:r>
              <a:rPr lang="it-IT" sz="4800" b="0" strike="noStrike" spc="-1" dirty="0" err="1">
                <a:solidFill>
                  <a:srgbClr val="404040"/>
                </a:solidFill>
                <a:latin typeface="Calisto MT"/>
              </a:rPr>
              <a:t>personnels</a:t>
            </a:r>
            <a:r>
              <a:rPr lang="it-IT" sz="4800" b="0" strike="noStrike" spc="-1" dirty="0">
                <a:solidFill>
                  <a:srgbClr val="404040"/>
                </a:solidFill>
                <a:latin typeface="Calisto MT"/>
              </a:rPr>
              <a:t>”</a:t>
            </a:r>
            <a:endParaRPr lang="it-IT" sz="4800" b="0" strike="noStrike" spc="-1" dirty="0">
              <a:latin typeface="Arial"/>
            </a:endParaRPr>
          </a:p>
        </p:txBody>
      </p:sp>
      <p:sp>
        <p:nvSpPr>
          <p:cNvPr id="102" name="CustomShape 2"/>
          <p:cNvSpPr/>
          <p:nvPr/>
        </p:nvSpPr>
        <p:spPr>
          <a:xfrm>
            <a:off x="313920" y="1584000"/>
            <a:ext cx="8620200" cy="50160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vrais</a:t>
            </a:r>
            <a:r>
              <a:rPr lang="it-IT" sz="2400" b="0" strike="noStrike" spc="-1" dirty="0">
                <a:solidFill>
                  <a:srgbClr val="404040"/>
                </a:solidFill>
                <a:latin typeface="Calisto MT"/>
              </a:rPr>
              <a:t>” </a:t>
            </a:r>
            <a:r>
              <a:rPr lang="it-IT" sz="2400" b="0" strike="noStrike" spc="-1" dirty="0" err="1">
                <a:solidFill>
                  <a:srgbClr val="404040"/>
                </a:solidFill>
                <a:latin typeface="Calisto MT"/>
              </a:rPr>
              <a:t>pronoms</a:t>
            </a:r>
            <a:r>
              <a:rPr lang="it-IT" sz="2400" b="0" strike="noStrike" spc="-1" dirty="0">
                <a:solidFill>
                  <a:srgbClr val="404040"/>
                </a:solidFill>
                <a:latin typeface="Calisto MT"/>
              </a:rPr>
              <a:t> </a:t>
            </a:r>
            <a:r>
              <a:rPr lang="it-IT" sz="2400" b="0" strike="noStrike" spc="-1" dirty="0" err="1">
                <a:solidFill>
                  <a:srgbClr val="404040"/>
                </a:solidFill>
                <a:latin typeface="Calisto MT"/>
              </a:rPr>
              <a:t>personnels</a:t>
            </a:r>
            <a:r>
              <a:rPr lang="it-IT" sz="2400" b="0" strike="noStrike" spc="-1" dirty="0">
                <a:solidFill>
                  <a:srgbClr val="404040"/>
                </a:solidFill>
                <a:latin typeface="Calisto MT"/>
              </a:rPr>
              <a:t> : sans </a:t>
            </a:r>
            <a:r>
              <a:rPr lang="it-IT" sz="2400" b="0" strike="noStrike" spc="-1" dirty="0" err="1">
                <a:solidFill>
                  <a:srgbClr val="404040"/>
                </a:solidFill>
                <a:latin typeface="Calisto MT"/>
              </a:rPr>
              <a:t>antécédent</a:t>
            </a:r>
            <a:r>
              <a:rPr lang="it-IT" sz="2400" b="0" strike="noStrike" spc="-1" dirty="0">
                <a:solidFill>
                  <a:srgbClr val="404040"/>
                </a:solidFill>
                <a:latin typeface="Calisto MT"/>
              </a:rPr>
              <a:t>, </a:t>
            </a:r>
            <a:r>
              <a:rPr lang="it-IT" sz="2400" b="1" strike="noStrike" spc="-1" dirty="0" err="1">
                <a:solidFill>
                  <a:srgbClr val="404040"/>
                </a:solidFill>
                <a:latin typeface="Calisto MT"/>
              </a:rPr>
              <a:t>déictiques</a:t>
            </a:r>
            <a:endParaRPr lang="it-IT" sz="2400" b="1"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Je, </a:t>
            </a:r>
            <a:r>
              <a:rPr lang="it-IT" sz="2200" spc="-1" dirty="0" err="1">
                <a:solidFill>
                  <a:srgbClr val="404040"/>
                </a:solidFill>
                <a:latin typeface="Calisto MT"/>
              </a:rPr>
              <a:t>N</a:t>
            </a:r>
            <a:r>
              <a:rPr lang="it-IT" sz="2200" b="0" strike="noStrike" spc="-1" dirty="0" err="1">
                <a:solidFill>
                  <a:srgbClr val="404040"/>
                </a:solidFill>
                <a:latin typeface="Calisto MT"/>
              </a:rPr>
              <a:t>ous</a:t>
            </a:r>
            <a:r>
              <a:rPr lang="it-IT" sz="2200" b="0" strike="noStrike" spc="-1" dirty="0">
                <a:solidFill>
                  <a:srgbClr val="404040"/>
                </a:solidFill>
                <a:latin typeface="Calisto MT"/>
              </a:rPr>
              <a:t>, Tu, </a:t>
            </a:r>
            <a:r>
              <a:rPr lang="it-IT" sz="2200" spc="-1" dirty="0" err="1">
                <a:solidFill>
                  <a:srgbClr val="404040"/>
                </a:solidFill>
                <a:latin typeface="Calisto MT"/>
              </a:rPr>
              <a:t>V</a:t>
            </a:r>
            <a:r>
              <a:rPr lang="it-IT" sz="2200" b="0" strike="noStrike" spc="-1" dirty="0" err="1">
                <a:solidFill>
                  <a:srgbClr val="404040"/>
                </a:solidFill>
                <a:latin typeface="Calisto MT"/>
              </a:rPr>
              <a:t>ous</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a:t>
            </a:r>
            <a:r>
              <a:rPr lang="it-IT" sz="2200" b="0" strike="noStrike" spc="-1" dirty="0" err="1">
                <a:solidFill>
                  <a:srgbClr val="404040"/>
                </a:solidFill>
                <a:latin typeface="Calisto MT"/>
              </a:rPr>
              <a:t>dans</a:t>
            </a:r>
            <a:r>
              <a:rPr lang="it-IT" sz="2200" b="0" strike="noStrike" spc="-1" dirty="0">
                <a:solidFill>
                  <a:srgbClr val="404040"/>
                </a:solidFill>
                <a:latin typeface="Calisto MT"/>
              </a:rPr>
              <a:t> </a:t>
            </a:r>
            <a:r>
              <a:rPr lang="it-IT" sz="2200" b="0" strike="noStrike" spc="-1" dirty="0" err="1">
                <a:solidFill>
                  <a:srgbClr val="404040"/>
                </a:solidFill>
                <a:latin typeface="Calisto MT"/>
              </a:rPr>
              <a:t>certains</a:t>
            </a:r>
            <a:r>
              <a:rPr lang="it-IT" sz="2200" b="0" strike="noStrike" spc="-1" dirty="0">
                <a:solidFill>
                  <a:srgbClr val="404040"/>
                </a:solidFill>
                <a:latin typeface="Calisto MT"/>
              </a:rPr>
              <a:t> </a:t>
            </a:r>
            <a:r>
              <a:rPr lang="it-IT" sz="2200" b="0" strike="noStrike" spc="-1" dirty="0" err="1">
                <a:solidFill>
                  <a:srgbClr val="404040"/>
                </a:solidFill>
                <a:latin typeface="Calisto MT"/>
              </a:rPr>
              <a:t>emplois</a:t>
            </a:r>
            <a:r>
              <a:rPr lang="it-IT" sz="2200" b="0" strike="noStrike" spc="-1" dirty="0">
                <a:solidFill>
                  <a:srgbClr val="404040"/>
                </a:solidFill>
                <a:latin typeface="Calisto MT"/>
              </a:rPr>
              <a:t>) </a:t>
            </a:r>
            <a:endParaRPr lang="it-IT" sz="22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err="1">
                <a:solidFill>
                  <a:srgbClr val="404040"/>
                </a:solidFill>
                <a:latin typeface="Calisto MT"/>
              </a:rPr>
              <a:t>Pronoms</a:t>
            </a:r>
            <a:r>
              <a:rPr lang="it-IT" sz="2400" b="0" strike="noStrike" spc="-1" dirty="0">
                <a:solidFill>
                  <a:srgbClr val="404040"/>
                </a:solidFill>
                <a:latin typeface="Calisto MT"/>
              </a:rPr>
              <a:t> </a:t>
            </a:r>
            <a:r>
              <a:rPr lang="it-IT" sz="2400" b="0" strike="noStrike" spc="-1" dirty="0" err="1">
                <a:solidFill>
                  <a:srgbClr val="404040"/>
                </a:solidFill>
                <a:latin typeface="Calisto MT"/>
              </a:rPr>
              <a:t>clitiques</a:t>
            </a:r>
            <a:r>
              <a:rPr lang="it-IT" sz="2400" b="0" strike="noStrike" spc="-1" dirty="0">
                <a:solidFill>
                  <a:srgbClr val="404040"/>
                </a:solidFill>
                <a:latin typeface="Calisto MT"/>
              </a:rPr>
              <a:t> =non </a:t>
            </a:r>
            <a:r>
              <a:rPr lang="it-IT" sz="2400" b="0" strike="noStrike" spc="-1" dirty="0" err="1">
                <a:solidFill>
                  <a:srgbClr val="404040"/>
                </a:solidFill>
                <a:latin typeface="Calisto MT"/>
              </a:rPr>
              <a:t>accentués</a:t>
            </a:r>
            <a:r>
              <a:rPr lang="it-IT" sz="2400" b="0" strike="noStrike" spc="-1" dirty="0">
                <a:solidFill>
                  <a:srgbClr val="404040"/>
                </a:solidFill>
                <a:latin typeface="Calisto MT"/>
              </a:rPr>
              <a:t> et </a:t>
            </a:r>
            <a:r>
              <a:rPr lang="it-IT" sz="2400" b="0" strike="noStrike" spc="-1" dirty="0" err="1">
                <a:solidFill>
                  <a:srgbClr val="404040"/>
                </a:solidFill>
                <a:latin typeface="Calisto MT"/>
              </a:rPr>
              <a:t>antéposés</a:t>
            </a:r>
            <a:r>
              <a:rPr lang="it-IT" sz="2400" b="0" strike="noStrike" spc="-1" dirty="0">
                <a:solidFill>
                  <a:srgbClr val="404040"/>
                </a:solidFill>
                <a:latin typeface="Calisto MT"/>
              </a:rPr>
              <a:t> </a:t>
            </a:r>
            <a:r>
              <a:rPr lang="it-IT" sz="2400" b="0" strike="noStrike" spc="-1" dirty="0" err="1">
                <a:solidFill>
                  <a:srgbClr val="404040"/>
                </a:solidFill>
                <a:latin typeface="Calisto MT"/>
              </a:rPr>
              <a:t>au</a:t>
            </a:r>
            <a:r>
              <a:rPr lang="it-IT" sz="2400" b="0" strike="noStrike" spc="-1" dirty="0">
                <a:solidFill>
                  <a:srgbClr val="404040"/>
                </a:solidFill>
                <a:latin typeface="Calisto MT"/>
              </a:rPr>
              <a:t> </a:t>
            </a:r>
            <a:r>
              <a:rPr lang="it-IT" sz="2400" b="0" strike="noStrike" spc="-1" dirty="0" err="1">
                <a:solidFill>
                  <a:srgbClr val="404040"/>
                </a:solidFill>
                <a:latin typeface="Calisto MT"/>
              </a:rPr>
              <a:t>verbe</a:t>
            </a:r>
            <a:endParaRPr lang="it-IT" sz="2400" spc="-1" dirty="0">
              <a:solidFill>
                <a:srgbClr val="404040"/>
              </a:solidFill>
              <a:latin typeface="Calisto MT"/>
            </a:endParaRPr>
          </a:p>
          <a:p>
            <a:pPr marL="343080" indent="-342360">
              <a:lnSpc>
                <a:spcPct val="100000"/>
              </a:lnSpc>
              <a:spcBef>
                <a:spcPts val="799"/>
              </a:spcBef>
              <a:buClr>
                <a:srgbClr val="404040"/>
              </a:buClr>
              <a:buFont typeface="Arial"/>
              <a:buChar char="•"/>
            </a:pPr>
            <a:r>
              <a:rPr lang="it-IT" sz="2400" b="0" strike="noStrike" spc="-1" dirty="0" err="1">
                <a:solidFill>
                  <a:srgbClr val="404040"/>
                </a:solidFill>
                <a:latin typeface="Calisto MT"/>
                <a:cs typeface="Arial"/>
              </a:rPr>
              <a:t>Pronoms</a:t>
            </a:r>
            <a:r>
              <a:rPr lang="it-IT" sz="2400" b="0" strike="noStrike" spc="-1" dirty="0">
                <a:solidFill>
                  <a:srgbClr val="404040"/>
                </a:solidFill>
                <a:latin typeface="Calisto MT"/>
                <a:cs typeface="Arial"/>
              </a:rPr>
              <a:t> </a:t>
            </a:r>
            <a:r>
              <a:rPr lang="it-IT" sz="2400" b="0" strike="noStrike" spc="-1" dirty="0" err="1">
                <a:solidFill>
                  <a:srgbClr val="404040"/>
                </a:solidFill>
                <a:latin typeface="Calisto MT"/>
                <a:cs typeface="Arial"/>
              </a:rPr>
              <a:t>disjoints</a:t>
            </a:r>
            <a:r>
              <a:rPr lang="it-IT" sz="2400" b="0" strike="noStrike" spc="-1" dirty="0">
                <a:solidFill>
                  <a:srgbClr val="404040"/>
                </a:solidFill>
                <a:latin typeface="Calisto MT"/>
                <a:cs typeface="Arial"/>
              </a:rPr>
              <a:t> = </a:t>
            </a:r>
            <a:r>
              <a:rPr lang="it-IT" sz="2400" b="0" strike="noStrike" spc="-1" dirty="0" err="1">
                <a:solidFill>
                  <a:srgbClr val="404040"/>
                </a:solidFill>
                <a:latin typeface="Calisto MT"/>
                <a:cs typeface="Arial"/>
              </a:rPr>
              <a:t>accentués</a:t>
            </a:r>
            <a:r>
              <a:rPr lang="it-IT" sz="2400" b="0" strike="noStrike" spc="-1" dirty="0">
                <a:solidFill>
                  <a:srgbClr val="404040"/>
                </a:solidFill>
                <a:latin typeface="Calisto MT"/>
                <a:cs typeface="Arial"/>
              </a:rPr>
              <a:t> et </a:t>
            </a:r>
            <a:r>
              <a:rPr lang="it-IT" sz="2400" b="0" strike="noStrike" spc="-1" dirty="0" err="1">
                <a:solidFill>
                  <a:srgbClr val="404040"/>
                </a:solidFill>
                <a:latin typeface="Calisto MT"/>
                <a:cs typeface="Arial"/>
              </a:rPr>
              <a:t>séparés</a:t>
            </a:r>
            <a:r>
              <a:rPr lang="it-IT" sz="2400" b="0" strike="noStrike" spc="-1" dirty="0">
                <a:solidFill>
                  <a:srgbClr val="404040"/>
                </a:solidFill>
                <a:latin typeface="Calisto MT"/>
                <a:cs typeface="Arial"/>
              </a:rPr>
              <a:t> </a:t>
            </a:r>
            <a:r>
              <a:rPr lang="it-IT" sz="2400" b="0" strike="noStrike" spc="-1" dirty="0" err="1">
                <a:solidFill>
                  <a:srgbClr val="404040"/>
                </a:solidFill>
                <a:latin typeface="Calisto MT"/>
                <a:cs typeface="Arial"/>
              </a:rPr>
              <a:t>du</a:t>
            </a:r>
            <a:r>
              <a:rPr lang="it-IT" sz="2400" b="0" strike="noStrike" spc="-1" dirty="0">
                <a:solidFill>
                  <a:srgbClr val="404040"/>
                </a:solidFill>
                <a:latin typeface="Calisto MT"/>
                <a:cs typeface="Arial"/>
              </a:rPr>
              <a:t> </a:t>
            </a:r>
            <a:r>
              <a:rPr lang="it-IT" sz="2400" b="0" strike="noStrike" spc="-1" dirty="0" err="1">
                <a:solidFill>
                  <a:srgbClr val="404040"/>
                </a:solidFill>
                <a:latin typeface="Calisto MT"/>
                <a:cs typeface="Arial"/>
              </a:rPr>
              <a:t>verbe</a:t>
            </a:r>
            <a:endParaRPr lang="it-IT" sz="2400" b="0" strike="noStrike" spc="-1" dirty="0">
              <a:solidFill>
                <a:srgbClr val="404040"/>
              </a:solidFill>
              <a:latin typeface="Arial"/>
              <a:cs typeface="Arial"/>
            </a:endParaRPr>
          </a:p>
          <a:p>
            <a:pPr marL="720">
              <a:lnSpc>
                <a:spcPct val="100000"/>
              </a:lnSpc>
              <a:spcBef>
                <a:spcPts val="799"/>
              </a:spcBef>
              <a:buClr>
                <a:srgbClr val="404040"/>
              </a:buClr>
            </a:pPr>
            <a:endParaRPr lang="it-IT" sz="2400" b="0" strike="noStrike" spc="-1" dirty="0">
              <a:latin typeface="Arial"/>
            </a:endParaRPr>
          </a:p>
          <a:p>
            <a:pPr>
              <a:lnSpc>
                <a:spcPct val="100000"/>
              </a:lnSpc>
              <a:spcBef>
                <a:spcPts val="2001"/>
              </a:spcBef>
            </a:pPr>
            <a:endParaRPr lang="it-IT" sz="2400" b="0" strike="noStrike" spc="-1" dirty="0">
              <a:latin typeface="Arial"/>
            </a:endParaRPr>
          </a:p>
        </p:txBody>
      </p:sp>
      <p:graphicFrame>
        <p:nvGraphicFramePr>
          <p:cNvPr id="103" name="Table 3"/>
          <p:cNvGraphicFramePr/>
          <p:nvPr>
            <p:extLst>
              <p:ext uri="{D42A27DB-BD31-4B8C-83A1-F6EECF244321}">
                <p14:modId xmlns:p14="http://schemas.microsoft.com/office/powerpoint/2010/main" val="576406506"/>
              </p:ext>
            </p:extLst>
          </p:nvPr>
        </p:nvGraphicFramePr>
        <p:xfrm>
          <a:off x="793062" y="4051748"/>
          <a:ext cx="7451658" cy="2468880"/>
        </p:xfrm>
        <a:graphic>
          <a:graphicData uri="http://schemas.openxmlformats.org/drawingml/2006/table">
            <a:tbl>
              <a:tblPr/>
              <a:tblGrid>
                <a:gridCol w="2483886">
                  <a:extLst>
                    <a:ext uri="{9D8B030D-6E8A-4147-A177-3AD203B41FA5}">
                      <a16:colId xmlns:a16="http://schemas.microsoft.com/office/drawing/2014/main" val="20000"/>
                    </a:ext>
                  </a:extLst>
                </a:gridCol>
                <a:gridCol w="2483886">
                  <a:extLst>
                    <a:ext uri="{9D8B030D-6E8A-4147-A177-3AD203B41FA5}">
                      <a16:colId xmlns:a16="http://schemas.microsoft.com/office/drawing/2014/main" val="20001"/>
                    </a:ext>
                  </a:extLst>
                </a:gridCol>
                <a:gridCol w="2483886">
                  <a:extLst>
                    <a:ext uri="{9D8B030D-6E8A-4147-A177-3AD203B41FA5}">
                      <a16:colId xmlns:a16="http://schemas.microsoft.com/office/drawing/2014/main" val="20002"/>
                    </a:ext>
                  </a:extLst>
                </a:gridCol>
              </a:tblGrid>
              <a:tr h="571664">
                <a:tc>
                  <a:txBody>
                    <a:bodyPr/>
                    <a:lstStyle/>
                    <a:p>
                      <a:pPr>
                        <a:lnSpc>
                          <a:spcPct val="100000"/>
                        </a:lnSpc>
                      </a:pPr>
                      <a:r>
                        <a:rPr lang="it-IT" sz="1800" b="1" strike="noStrike" spc="-1" dirty="0" err="1">
                          <a:solidFill>
                            <a:srgbClr val="FFFFFF"/>
                          </a:solidFill>
                          <a:latin typeface="Calisto MT"/>
                        </a:rPr>
                        <a:t>Formes</a:t>
                      </a:r>
                      <a:r>
                        <a:rPr lang="it-IT" sz="1800" b="1" strike="noStrike" spc="-1" dirty="0">
                          <a:solidFill>
                            <a:srgbClr val="FFFFFF"/>
                          </a:solidFill>
                          <a:latin typeface="Calisto MT"/>
                        </a:rPr>
                        <a:t> </a:t>
                      </a:r>
                      <a:r>
                        <a:rPr lang="it-IT" sz="1800" b="1" strike="noStrike" spc="-1" dirty="0" err="1">
                          <a:solidFill>
                            <a:srgbClr val="FFFFFF"/>
                          </a:solidFill>
                          <a:latin typeface="Calisto MT"/>
                        </a:rPr>
                        <a:t>clitiques</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C5238"/>
                    </a:solidFill>
                  </a:tcPr>
                </a:tc>
                <a:tc>
                  <a:txBody>
                    <a:bodyPr/>
                    <a:lstStyle/>
                    <a:p>
                      <a:endParaRPr lang="it-IT"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9C5238"/>
                    </a:solidFill>
                  </a:tcPr>
                </a:tc>
                <a:tc>
                  <a:txBody>
                    <a:bodyPr/>
                    <a:lstStyle/>
                    <a:p>
                      <a:pPr>
                        <a:lnSpc>
                          <a:spcPct val="100000"/>
                        </a:lnSpc>
                      </a:pPr>
                      <a:r>
                        <a:rPr lang="it-IT" sz="1800" b="1" strike="noStrike" spc="-1" dirty="0" err="1">
                          <a:solidFill>
                            <a:srgbClr val="FFFFFF"/>
                          </a:solidFill>
                          <a:latin typeface="Calisto MT"/>
                        </a:rPr>
                        <a:t>Formes</a:t>
                      </a:r>
                      <a:r>
                        <a:rPr lang="it-IT" sz="1800" b="1" strike="noStrike" spc="-1" dirty="0">
                          <a:solidFill>
                            <a:srgbClr val="FFFFFF"/>
                          </a:solidFill>
                          <a:latin typeface="Calisto MT"/>
                        </a:rPr>
                        <a:t> </a:t>
                      </a:r>
                      <a:r>
                        <a:rPr lang="it-IT" sz="1800" b="1" strike="noStrike" spc="-1" dirty="0" err="1">
                          <a:solidFill>
                            <a:srgbClr val="FFFFFF"/>
                          </a:solidFill>
                          <a:latin typeface="Calisto MT"/>
                        </a:rPr>
                        <a:t>toniques</a:t>
                      </a:r>
                      <a:r>
                        <a:rPr lang="it-IT" sz="1800" b="1" strike="noStrike" spc="-1" dirty="0">
                          <a:solidFill>
                            <a:srgbClr val="FFFFFF"/>
                          </a:solidFill>
                          <a:latin typeface="Calisto MT"/>
                        </a:rPr>
                        <a:t>/</a:t>
                      </a:r>
                      <a:r>
                        <a:rPr lang="it-IT" sz="1800" b="1" strike="noStrike" spc="-1" dirty="0" err="1">
                          <a:solidFill>
                            <a:srgbClr val="FFFFFF"/>
                          </a:solidFill>
                          <a:latin typeface="Calisto MT"/>
                        </a:rPr>
                        <a:t>disjointes</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C5238"/>
                    </a:solidFill>
                  </a:tcPr>
                </a:tc>
                <a:extLst>
                  <a:ext uri="{0D108BD9-81ED-4DB2-BD59-A6C34878D82A}">
                    <a16:rowId xmlns:a16="http://schemas.microsoft.com/office/drawing/2014/main" val="10000"/>
                  </a:ext>
                </a:extLst>
              </a:tr>
              <a:tr h="348222">
                <a:tc>
                  <a:txBody>
                    <a:bodyPr/>
                    <a:lstStyle/>
                    <a:p>
                      <a:pPr>
                        <a:lnSpc>
                          <a:spcPct val="100000"/>
                        </a:lnSpc>
                      </a:pPr>
                      <a:r>
                        <a:rPr lang="it-IT" sz="1800" b="0" strike="noStrike" spc="-1">
                          <a:solidFill>
                            <a:srgbClr val="000000"/>
                          </a:solidFill>
                          <a:latin typeface="Calisto MT"/>
                        </a:rPr>
                        <a:t>Sujet</a:t>
                      </a:r>
                      <a:endParaRPr lang="it-IT"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D0CE"/>
                    </a:solidFill>
                  </a:tcPr>
                </a:tc>
                <a:tc>
                  <a:txBody>
                    <a:bodyPr/>
                    <a:lstStyle/>
                    <a:p>
                      <a:pPr>
                        <a:lnSpc>
                          <a:spcPct val="100000"/>
                        </a:lnSpc>
                      </a:pPr>
                      <a:r>
                        <a:rPr lang="it-IT" sz="1800" b="0" strike="noStrike" spc="-1" dirty="0" err="1">
                          <a:solidFill>
                            <a:srgbClr val="000000"/>
                          </a:solidFill>
                          <a:latin typeface="Calisto MT"/>
                        </a:rPr>
                        <a:t>Objet</a:t>
                      </a:r>
                      <a:endParaRPr lang="it-IT"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D0CE"/>
                    </a:solidFill>
                  </a:tcPr>
                </a:tc>
                <a:tc>
                  <a:txBody>
                    <a:bodyPr/>
                    <a:lstStyle/>
                    <a:p>
                      <a:endParaRPr lang="it-IT"/>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D0CE"/>
                    </a:solidFill>
                  </a:tcPr>
                </a:tc>
                <a:extLst>
                  <a:ext uri="{0D108BD9-81ED-4DB2-BD59-A6C34878D82A}">
                    <a16:rowId xmlns:a16="http://schemas.microsoft.com/office/drawing/2014/main" val="10001"/>
                  </a:ext>
                </a:extLst>
              </a:tr>
              <a:tr h="348222">
                <a:tc>
                  <a:txBody>
                    <a:bodyPr/>
                    <a:lstStyle/>
                    <a:p>
                      <a:pPr>
                        <a:lnSpc>
                          <a:spcPct val="100000"/>
                        </a:lnSpc>
                      </a:pPr>
                      <a:r>
                        <a:rPr lang="it-IT" sz="1800" b="0" strike="noStrike" spc="-1">
                          <a:solidFill>
                            <a:srgbClr val="000000"/>
                          </a:solidFill>
                          <a:latin typeface="Calisto MT"/>
                        </a:rPr>
                        <a:t>je</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tc>
                  <a:txBody>
                    <a:bodyPr/>
                    <a:lstStyle/>
                    <a:p>
                      <a:pPr>
                        <a:lnSpc>
                          <a:spcPct val="100000"/>
                        </a:lnSpc>
                      </a:pPr>
                      <a:r>
                        <a:rPr lang="it-IT" sz="1800" b="0" strike="noStrike" spc="-1">
                          <a:solidFill>
                            <a:srgbClr val="000000"/>
                          </a:solidFill>
                          <a:latin typeface="Calisto MT"/>
                        </a:rPr>
                        <a:t>me</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tc>
                  <a:txBody>
                    <a:bodyPr/>
                    <a:lstStyle/>
                    <a:p>
                      <a:pPr>
                        <a:lnSpc>
                          <a:spcPct val="100000"/>
                        </a:lnSpc>
                      </a:pPr>
                      <a:r>
                        <a:rPr lang="it-IT" sz="1800" b="0" strike="noStrike" spc="-1">
                          <a:solidFill>
                            <a:srgbClr val="000000"/>
                          </a:solidFill>
                          <a:latin typeface="Calisto MT"/>
                        </a:rPr>
                        <a:t>moi</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extLst>
                  <a:ext uri="{0D108BD9-81ED-4DB2-BD59-A6C34878D82A}">
                    <a16:rowId xmlns:a16="http://schemas.microsoft.com/office/drawing/2014/main" val="10002"/>
                  </a:ext>
                </a:extLst>
              </a:tr>
              <a:tr h="348222">
                <a:tc>
                  <a:txBody>
                    <a:bodyPr/>
                    <a:lstStyle/>
                    <a:p>
                      <a:pPr>
                        <a:lnSpc>
                          <a:spcPct val="100000"/>
                        </a:lnSpc>
                      </a:pPr>
                      <a:r>
                        <a:rPr lang="it-IT" sz="1800" b="0" strike="noStrike" spc="-1">
                          <a:solidFill>
                            <a:srgbClr val="000000"/>
                          </a:solidFill>
                          <a:latin typeface="Calisto MT"/>
                        </a:rPr>
                        <a:t>tu</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tc>
                  <a:txBody>
                    <a:bodyPr/>
                    <a:lstStyle/>
                    <a:p>
                      <a:pPr>
                        <a:lnSpc>
                          <a:spcPct val="100000"/>
                        </a:lnSpc>
                      </a:pPr>
                      <a:r>
                        <a:rPr lang="it-IT" sz="1800" b="0" strike="noStrike" spc="-1">
                          <a:solidFill>
                            <a:srgbClr val="000000"/>
                          </a:solidFill>
                          <a:latin typeface="Calisto MT"/>
                        </a:rPr>
                        <a:t>te</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tc>
                  <a:txBody>
                    <a:bodyPr/>
                    <a:lstStyle/>
                    <a:p>
                      <a:pPr>
                        <a:lnSpc>
                          <a:spcPct val="100000"/>
                        </a:lnSpc>
                      </a:pPr>
                      <a:r>
                        <a:rPr lang="it-IT" sz="1800" b="0" strike="noStrike" spc="-1">
                          <a:solidFill>
                            <a:srgbClr val="000000"/>
                          </a:solidFill>
                          <a:latin typeface="Calisto MT"/>
                        </a:rPr>
                        <a:t>toi</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extLst>
                  <a:ext uri="{0D108BD9-81ED-4DB2-BD59-A6C34878D82A}">
                    <a16:rowId xmlns:a16="http://schemas.microsoft.com/office/drawing/2014/main" val="10003"/>
                  </a:ext>
                </a:extLst>
              </a:tr>
              <a:tr h="348222">
                <a:tc>
                  <a:txBody>
                    <a:bodyPr/>
                    <a:lstStyle/>
                    <a:p>
                      <a:pPr>
                        <a:lnSpc>
                          <a:spcPct val="100000"/>
                        </a:lnSpc>
                      </a:pPr>
                      <a:r>
                        <a:rPr lang="it-IT" sz="1800" b="0" strike="noStrike" spc="-1">
                          <a:solidFill>
                            <a:srgbClr val="000000"/>
                          </a:solidFill>
                          <a:latin typeface="Calisto MT"/>
                        </a:rPr>
                        <a:t>Nous</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tc>
                  <a:txBody>
                    <a:bodyPr/>
                    <a:lstStyle/>
                    <a:p>
                      <a:pPr>
                        <a:lnSpc>
                          <a:spcPct val="100000"/>
                        </a:lnSpc>
                      </a:pPr>
                      <a:r>
                        <a:rPr lang="it-IT" sz="1800" b="0" strike="noStrike" spc="-1">
                          <a:solidFill>
                            <a:srgbClr val="000000"/>
                          </a:solidFill>
                          <a:latin typeface="Calisto MT"/>
                        </a:rPr>
                        <a:t>Nous</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tc>
                  <a:txBody>
                    <a:bodyPr/>
                    <a:lstStyle/>
                    <a:p>
                      <a:pPr>
                        <a:lnSpc>
                          <a:spcPct val="100000"/>
                        </a:lnSpc>
                      </a:pPr>
                      <a:r>
                        <a:rPr lang="it-IT" sz="1800" b="0" strike="noStrike" spc="-1">
                          <a:solidFill>
                            <a:srgbClr val="000000"/>
                          </a:solidFill>
                          <a:latin typeface="Calisto MT"/>
                        </a:rPr>
                        <a:t>Nous</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E9E8"/>
                    </a:solidFill>
                  </a:tcPr>
                </a:tc>
                <a:extLst>
                  <a:ext uri="{0D108BD9-81ED-4DB2-BD59-A6C34878D82A}">
                    <a16:rowId xmlns:a16="http://schemas.microsoft.com/office/drawing/2014/main" val="10004"/>
                  </a:ext>
                </a:extLst>
              </a:tr>
              <a:tr h="349112">
                <a:tc>
                  <a:txBody>
                    <a:bodyPr/>
                    <a:lstStyle/>
                    <a:p>
                      <a:pPr>
                        <a:lnSpc>
                          <a:spcPct val="100000"/>
                        </a:lnSpc>
                      </a:pPr>
                      <a:r>
                        <a:rPr lang="it-IT" sz="1800" b="0" strike="noStrike" spc="-1">
                          <a:solidFill>
                            <a:srgbClr val="000000"/>
                          </a:solidFill>
                          <a:latin typeface="Calisto MT"/>
                        </a:rPr>
                        <a:t>Vous</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tc>
                  <a:txBody>
                    <a:bodyPr/>
                    <a:lstStyle/>
                    <a:p>
                      <a:pPr>
                        <a:lnSpc>
                          <a:spcPct val="100000"/>
                        </a:lnSpc>
                      </a:pPr>
                      <a:r>
                        <a:rPr lang="it-IT" sz="1800" b="0" strike="noStrike" spc="-1">
                          <a:solidFill>
                            <a:srgbClr val="000000"/>
                          </a:solidFill>
                          <a:latin typeface="Calisto MT"/>
                        </a:rPr>
                        <a:t>Vous</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tc>
                  <a:txBody>
                    <a:bodyPr/>
                    <a:lstStyle/>
                    <a:p>
                      <a:pPr>
                        <a:lnSpc>
                          <a:spcPct val="100000"/>
                        </a:lnSpc>
                      </a:pPr>
                      <a:r>
                        <a:rPr lang="it-IT" sz="1800" b="0" strike="noStrike" spc="-1" dirty="0" err="1">
                          <a:solidFill>
                            <a:srgbClr val="000000"/>
                          </a:solidFill>
                          <a:latin typeface="Calisto MT"/>
                        </a:rPr>
                        <a:t>vous</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D0CE"/>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10000"/>
          </a:bodyPr>
          <a:lstStyle/>
          <a:p>
            <a:pPr algn="ctr">
              <a:lnSpc>
                <a:spcPct val="100000"/>
              </a:lnSpc>
            </a:pPr>
            <a:r>
              <a:rPr lang="it-IT" sz="4800" b="0" strike="noStrike" spc="-1">
                <a:solidFill>
                  <a:srgbClr val="404040"/>
                </a:solidFill>
                <a:latin typeface="Calisto MT"/>
              </a:rPr>
              <a:t>Les pronoms personnels déictiques</a:t>
            </a:r>
            <a:endParaRPr lang="it-IT" sz="4800" b="0" strike="noStrike" spc="-1">
              <a:latin typeface="Arial"/>
            </a:endParaRPr>
          </a:p>
        </p:txBody>
      </p:sp>
      <p:sp>
        <p:nvSpPr>
          <p:cNvPr id="111" name="CustomShape 2"/>
          <p:cNvSpPr/>
          <p:nvPr/>
        </p:nvSpPr>
        <p:spPr>
          <a:xfrm>
            <a:off x="416160" y="1762920"/>
            <a:ext cx="8363160" cy="459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000" lnSpcReduction="10000"/>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Je : </a:t>
            </a:r>
            <a:r>
              <a:rPr lang="it-IT" sz="2400" b="0" strike="noStrike" spc="-1" dirty="0" err="1">
                <a:solidFill>
                  <a:srgbClr val="404040"/>
                </a:solidFill>
                <a:latin typeface="Calisto MT"/>
              </a:rPr>
              <a:t>locuteur</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Tu: </a:t>
            </a:r>
            <a:r>
              <a:rPr lang="it-IT" sz="2400" b="0" strike="noStrike" spc="-1" dirty="0" err="1">
                <a:solidFill>
                  <a:srgbClr val="404040"/>
                </a:solidFill>
                <a:latin typeface="Calisto MT"/>
              </a:rPr>
              <a:t>interlocuteur</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Nous</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Nous</a:t>
            </a:r>
            <a:r>
              <a:rPr lang="it-IT" sz="2200" b="0" strike="noStrike" spc="-1" dirty="0">
                <a:solidFill>
                  <a:srgbClr val="404040"/>
                </a:solidFill>
                <a:latin typeface="Calisto MT"/>
              </a:rPr>
              <a:t> : je + tu+ il etc.</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Nous</a:t>
            </a:r>
            <a:r>
              <a:rPr lang="it-IT" sz="2000" b="0" strike="noStrike" spc="-1" dirty="0">
                <a:solidFill>
                  <a:srgbClr val="404040"/>
                </a:solidFill>
                <a:latin typeface="Calisto MT"/>
              </a:rPr>
              <a:t> </a:t>
            </a:r>
            <a:r>
              <a:rPr lang="it-IT" sz="2000" b="0" strike="noStrike" spc="-1" dirty="0" err="1">
                <a:solidFill>
                  <a:srgbClr val="404040"/>
                </a:solidFill>
                <a:latin typeface="Calisto MT"/>
              </a:rPr>
              <a:t>inclusif</a:t>
            </a:r>
            <a:r>
              <a:rPr lang="it-IT" sz="2000" b="0" strike="noStrike" spc="-1" dirty="0">
                <a:solidFill>
                  <a:srgbClr val="404040"/>
                </a:solidFill>
                <a:latin typeface="Calisto MT"/>
              </a:rPr>
              <a:t> (de l’</a:t>
            </a:r>
            <a:r>
              <a:rPr lang="it-IT" sz="2000" b="0" strike="noStrike" spc="-1" dirty="0" err="1">
                <a:solidFill>
                  <a:srgbClr val="404040"/>
                </a:solidFill>
                <a:latin typeface="Calisto MT"/>
              </a:rPr>
              <a:t>interlocuteur</a:t>
            </a:r>
            <a:r>
              <a:rPr lang="it-IT" sz="2000" b="0" strike="noStrike" spc="-1" dirty="0">
                <a:solidFill>
                  <a:srgbClr val="404040"/>
                </a:solidFill>
                <a:latin typeface="Calisto MT"/>
              </a:rPr>
              <a:t>)= je + tu/ </a:t>
            </a:r>
            <a:r>
              <a:rPr lang="it-IT" sz="2000" b="0" strike="noStrike" spc="-1" dirty="0" err="1">
                <a:solidFill>
                  <a:srgbClr val="404040"/>
                </a:solidFill>
                <a:latin typeface="Calisto MT"/>
              </a:rPr>
              <a:t>nous</a:t>
            </a:r>
            <a:r>
              <a:rPr lang="it-IT" sz="2000" b="0" strike="noStrike" spc="-1" dirty="0">
                <a:solidFill>
                  <a:srgbClr val="404040"/>
                </a:solidFill>
                <a:latin typeface="Calisto MT"/>
              </a:rPr>
              <a:t> </a:t>
            </a:r>
            <a:r>
              <a:rPr lang="it-IT" sz="2000" b="0" strike="noStrike" spc="-1" dirty="0" err="1">
                <a:solidFill>
                  <a:srgbClr val="404040"/>
                </a:solidFill>
                <a:latin typeface="Calisto MT"/>
              </a:rPr>
              <a:t>exclusif</a:t>
            </a:r>
            <a:r>
              <a:rPr lang="it-IT" sz="2000" spc="-1" dirty="0">
                <a:solidFill>
                  <a:srgbClr val="404040"/>
                </a:solidFill>
                <a:latin typeface="Calisto MT"/>
              </a:rPr>
              <a:t>=</a:t>
            </a:r>
            <a:r>
              <a:rPr lang="it-IT" sz="2000" b="0" strike="noStrike" spc="-1" dirty="0">
                <a:solidFill>
                  <a:srgbClr val="404040"/>
                </a:solidFill>
                <a:latin typeface="Calisto MT"/>
              </a:rPr>
              <a:t> je+ il/</a:t>
            </a:r>
            <a:r>
              <a:rPr lang="it-IT" sz="2000" b="0" strike="noStrike" spc="-1" dirty="0" err="1">
                <a:solidFill>
                  <a:srgbClr val="404040"/>
                </a:solidFill>
                <a:latin typeface="Calisto MT"/>
              </a:rPr>
              <a:t>ils</a:t>
            </a:r>
            <a:endParaRPr lang="it-IT" sz="20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Nous</a:t>
            </a:r>
            <a:r>
              <a:rPr lang="it-IT" sz="2200" b="0" strike="noStrike" spc="-1" dirty="0">
                <a:solidFill>
                  <a:srgbClr val="404040"/>
                </a:solidFill>
                <a:latin typeface="Calisto MT"/>
              </a:rPr>
              <a:t> de </a:t>
            </a:r>
            <a:r>
              <a:rPr lang="it-IT" sz="2200" b="0" strike="noStrike" spc="-1" dirty="0" err="1">
                <a:solidFill>
                  <a:srgbClr val="404040"/>
                </a:solidFill>
                <a:latin typeface="Calisto MT"/>
              </a:rPr>
              <a:t>majesté</a:t>
            </a:r>
            <a:r>
              <a:rPr lang="it-IT" sz="2200" b="0" strike="noStrike" spc="-1" dirty="0">
                <a:solidFill>
                  <a:srgbClr val="404040"/>
                </a:solidFill>
                <a:latin typeface="Calisto MT"/>
              </a:rPr>
              <a:t> : </a:t>
            </a:r>
            <a:r>
              <a:rPr lang="it-IT" sz="2200" b="0" strike="noStrike" spc="-1" dirty="0" err="1">
                <a:solidFill>
                  <a:srgbClr val="404040"/>
                </a:solidFill>
                <a:latin typeface="Calisto MT"/>
              </a:rPr>
              <a:t>Nous</a:t>
            </a:r>
            <a:r>
              <a:rPr lang="it-IT" sz="2200" b="0" strike="noStrike" spc="-1" dirty="0">
                <a:solidFill>
                  <a:srgbClr val="404040"/>
                </a:solidFill>
                <a:latin typeface="Calisto MT"/>
              </a:rPr>
              <a:t>, </a:t>
            </a:r>
            <a:r>
              <a:rPr lang="it-IT" sz="2200" b="0" strike="noStrike" spc="-1" dirty="0" err="1">
                <a:solidFill>
                  <a:srgbClr val="404040"/>
                </a:solidFill>
                <a:latin typeface="Calisto MT"/>
              </a:rPr>
              <a:t>louis</a:t>
            </a:r>
            <a:r>
              <a:rPr lang="it-IT" sz="2200" b="0" strike="noStrike" spc="-1" dirty="0">
                <a:solidFill>
                  <a:srgbClr val="404040"/>
                </a:solidFill>
                <a:latin typeface="Calisto MT"/>
              </a:rPr>
              <a:t> XVI, </a:t>
            </a:r>
            <a:r>
              <a:rPr lang="it-IT" sz="2200" b="0" strike="noStrike" spc="-1" dirty="0" err="1">
                <a:solidFill>
                  <a:srgbClr val="404040"/>
                </a:solidFill>
                <a:latin typeface="Calisto MT"/>
              </a:rPr>
              <a:t>roi</a:t>
            </a:r>
            <a:r>
              <a:rPr lang="it-IT" sz="2200" b="0" strike="noStrike" spc="-1" dirty="0">
                <a:solidFill>
                  <a:srgbClr val="404040"/>
                </a:solidFill>
                <a:latin typeface="Calisto MT"/>
              </a:rPr>
              <a:t> de France et de </a:t>
            </a:r>
            <a:r>
              <a:rPr lang="it-IT" sz="2200" b="0" strike="noStrike" spc="-1" dirty="0" err="1">
                <a:solidFill>
                  <a:srgbClr val="404040"/>
                </a:solidFill>
                <a:latin typeface="Calisto MT"/>
              </a:rPr>
              <a:t>Navarre</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Nous</a:t>
            </a:r>
            <a:r>
              <a:rPr lang="it-IT" sz="2200" b="0" strike="noStrike" spc="-1" dirty="0">
                <a:solidFill>
                  <a:srgbClr val="404040"/>
                </a:solidFill>
                <a:latin typeface="Calisto MT"/>
              </a:rPr>
              <a:t> de modestie</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Vous</a:t>
            </a:r>
            <a:r>
              <a:rPr lang="it-IT" sz="2400" b="0" strike="noStrike" spc="-1" dirty="0">
                <a:solidFill>
                  <a:srgbClr val="404040"/>
                </a:solidFill>
                <a:latin typeface="Calisto MT"/>
              </a:rPr>
              <a:t> :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tu + tu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tu + il/elle</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Tu &gt; </a:t>
            </a:r>
            <a:r>
              <a:rPr lang="it-IT" sz="2200" b="0" strike="noStrike" spc="-1" dirty="0" err="1">
                <a:solidFill>
                  <a:srgbClr val="404040"/>
                </a:solidFill>
                <a:latin typeface="Calisto MT"/>
              </a:rPr>
              <a:t>politesse</a:t>
            </a:r>
            <a:endParaRPr lang="it-IT" sz="2200" b="0" strike="noStrike" spc="-1" dirty="0">
              <a:latin typeface="Arial"/>
            </a:endParaRPr>
          </a:p>
          <a:p>
            <a:pPr>
              <a:lnSpc>
                <a:spcPct val="100000"/>
              </a:lnSpc>
              <a:spcBef>
                <a:spcPts val="2001"/>
              </a:spcBef>
            </a:pPr>
            <a:endParaRPr lang="it-IT" sz="22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a:solidFill>
                  <a:srgbClr val="404040"/>
                </a:solidFill>
                <a:latin typeface="Calisto MT"/>
              </a:rPr>
              <a:t>Le pronom On</a:t>
            </a:r>
            <a:endParaRPr lang="it-IT" sz="4800" b="0" strike="noStrike" spc="-1">
              <a:latin typeface="Arial"/>
            </a:endParaRPr>
          </a:p>
        </p:txBody>
      </p:sp>
      <p:sp>
        <p:nvSpPr>
          <p:cNvPr id="113" name="CustomShape 2"/>
          <p:cNvSpPr/>
          <p:nvPr/>
        </p:nvSpPr>
        <p:spPr>
          <a:xfrm>
            <a:off x="426960" y="1762920"/>
            <a:ext cx="8341200" cy="458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6500" lnSpcReduction="10000"/>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On &lt; Omo, </a:t>
            </a:r>
            <a:r>
              <a:rPr lang="it-IT" sz="2400" b="0" strike="noStrike" spc="-1" dirty="0" err="1">
                <a:solidFill>
                  <a:srgbClr val="404040"/>
                </a:solidFill>
                <a:latin typeface="Calisto MT"/>
              </a:rPr>
              <a:t>Homme</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Toujours</a:t>
            </a:r>
            <a:r>
              <a:rPr lang="it-IT" sz="2400" b="0" strike="noStrike" spc="-1" dirty="0">
                <a:solidFill>
                  <a:srgbClr val="404040"/>
                </a:solidFill>
                <a:latin typeface="Calisto MT"/>
              </a:rPr>
              <a:t> </a:t>
            </a:r>
            <a:r>
              <a:rPr lang="it-IT" sz="2400" b="0" strike="noStrike" spc="-1" dirty="0" err="1">
                <a:solidFill>
                  <a:srgbClr val="404040"/>
                </a:solidFill>
                <a:latin typeface="Calisto MT"/>
              </a:rPr>
              <a:t>sujet</a:t>
            </a:r>
            <a:r>
              <a:rPr lang="it-IT" sz="2400" b="0" strike="noStrike" spc="-1" dirty="0">
                <a:solidFill>
                  <a:srgbClr val="404040"/>
                </a:solidFill>
                <a:latin typeface="Calisto MT"/>
              </a:rPr>
              <a:t> “un </a:t>
            </a:r>
            <a:r>
              <a:rPr lang="it-IT" sz="2400" b="0" strike="noStrike" spc="-1" dirty="0" err="1">
                <a:solidFill>
                  <a:srgbClr val="404040"/>
                </a:solidFill>
                <a:latin typeface="Calisto MT"/>
              </a:rPr>
              <a:t>vague</a:t>
            </a:r>
            <a:r>
              <a:rPr lang="it-IT" sz="2400" b="0" strike="noStrike" spc="-1" dirty="0">
                <a:solidFill>
                  <a:srgbClr val="404040"/>
                </a:solidFill>
                <a:latin typeface="Calisto MT"/>
              </a:rPr>
              <a:t> </a:t>
            </a:r>
            <a:r>
              <a:rPr lang="it-IT" sz="2400" b="0" strike="noStrike" spc="-1" dirty="0" err="1">
                <a:solidFill>
                  <a:srgbClr val="404040"/>
                </a:solidFill>
                <a:latin typeface="Calisto MT"/>
              </a:rPr>
              <a:t>sujet</a:t>
            </a:r>
            <a:r>
              <a:rPr lang="it-IT" sz="2400" b="0" strike="noStrike" spc="-1" dirty="0">
                <a:solidFill>
                  <a:srgbClr val="404040"/>
                </a:solidFill>
                <a:latin typeface="Calisto MT"/>
              </a:rPr>
              <a:t>” : “Sa </a:t>
            </a:r>
            <a:r>
              <a:rPr lang="it-IT" sz="2400" b="0" strike="noStrike" spc="-1" dirty="0" err="1">
                <a:solidFill>
                  <a:srgbClr val="404040"/>
                </a:solidFill>
                <a:latin typeface="Calisto MT"/>
              </a:rPr>
              <a:t>valeur</a:t>
            </a:r>
            <a:r>
              <a:rPr lang="it-IT" sz="2400" b="0" strike="noStrike" spc="-1" dirty="0">
                <a:solidFill>
                  <a:srgbClr val="404040"/>
                </a:solidFill>
                <a:latin typeface="Calisto MT"/>
              </a:rPr>
              <a:t> de base est celle d’un </a:t>
            </a:r>
            <a:r>
              <a:rPr lang="it-IT" sz="2400" b="0" strike="noStrike" spc="-1" dirty="0" err="1">
                <a:solidFill>
                  <a:srgbClr val="404040"/>
                </a:solidFill>
                <a:latin typeface="Calisto MT"/>
              </a:rPr>
              <a:t>pronom</a:t>
            </a:r>
            <a:r>
              <a:rPr lang="it-IT" sz="2400" b="0" strike="noStrike" spc="-1" dirty="0">
                <a:solidFill>
                  <a:srgbClr val="404040"/>
                </a:solidFill>
                <a:latin typeface="Calisto MT"/>
              </a:rPr>
              <a:t> </a:t>
            </a:r>
            <a:r>
              <a:rPr lang="it-IT" sz="2400" b="1" strike="noStrike" spc="-1" dirty="0" err="1">
                <a:solidFill>
                  <a:srgbClr val="404040"/>
                </a:solidFill>
                <a:latin typeface="Calisto MT"/>
              </a:rPr>
              <a:t>indéfini</a:t>
            </a:r>
            <a:r>
              <a:rPr lang="it-IT" sz="2400" b="0" strike="noStrike" spc="-1" dirty="0">
                <a:solidFill>
                  <a:srgbClr val="404040"/>
                </a:solidFill>
                <a:latin typeface="Calisto MT"/>
              </a:rPr>
              <a:t> </a:t>
            </a:r>
            <a:r>
              <a:rPr lang="it-IT" sz="2400" b="0" strike="noStrike" spc="-1" dirty="0" err="1">
                <a:solidFill>
                  <a:srgbClr val="404040"/>
                </a:solidFill>
                <a:latin typeface="Calisto MT"/>
              </a:rPr>
              <a:t>renvoyant</a:t>
            </a:r>
            <a:r>
              <a:rPr lang="it-IT" sz="2400" b="0" strike="noStrike" spc="-1" dirty="0">
                <a:solidFill>
                  <a:srgbClr val="404040"/>
                </a:solidFill>
                <a:latin typeface="Calisto MT"/>
              </a:rPr>
              <a:t> à une </a:t>
            </a:r>
            <a:r>
              <a:rPr lang="it-IT" sz="2400" b="0" strike="noStrike" spc="-1" dirty="0" err="1">
                <a:solidFill>
                  <a:srgbClr val="404040"/>
                </a:solidFill>
                <a:latin typeface="Calisto MT"/>
              </a:rPr>
              <a:t>personne</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à un ensemble de </a:t>
            </a:r>
            <a:r>
              <a:rPr lang="it-IT" sz="2400" b="0" strike="noStrike" spc="-1" dirty="0" err="1">
                <a:solidFill>
                  <a:srgbClr val="404040"/>
                </a:solidFill>
                <a:latin typeface="Calisto MT"/>
              </a:rPr>
              <a:t>personnes</a:t>
            </a:r>
            <a:r>
              <a:rPr lang="it-IT" sz="2400" b="0" strike="noStrike" spc="-1" dirty="0">
                <a:solidFill>
                  <a:srgbClr val="404040"/>
                </a:solidFill>
                <a:latin typeface="Calisto MT"/>
              </a:rPr>
              <a:t> </a:t>
            </a:r>
            <a:r>
              <a:rPr lang="it-IT" sz="2400" b="0" strike="noStrike" spc="-1" dirty="0" err="1">
                <a:solidFill>
                  <a:srgbClr val="404040"/>
                </a:solidFill>
                <a:latin typeface="Calisto MT"/>
              </a:rPr>
              <a:t>d’extension</a:t>
            </a:r>
            <a:r>
              <a:rPr lang="it-IT" sz="2400" b="0" strike="noStrike" spc="-1" dirty="0">
                <a:solidFill>
                  <a:srgbClr val="404040"/>
                </a:solidFill>
                <a:latin typeface="Calisto MT"/>
              </a:rPr>
              <a:t> </a:t>
            </a:r>
            <a:r>
              <a:rPr lang="it-IT" sz="2400" b="0" strike="noStrike" spc="-1" dirty="0" err="1">
                <a:solidFill>
                  <a:srgbClr val="404040"/>
                </a:solidFill>
                <a:latin typeface="Calisto MT"/>
              </a:rPr>
              <a:t>variable</a:t>
            </a:r>
            <a:r>
              <a:rPr lang="it-IT" sz="2400" b="0" strike="noStrike" spc="-1" dirty="0">
                <a:solidFill>
                  <a:srgbClr val="404040"/>
                </a:solidFill>
                <a:latin typeface="Calisto MT"/>
              </a:rPr>
              <a:t>, </a:t>
            </a:r>
            <a:r>
              <a:rPr lang="it-IT" sz="2400" b="0" strike="noStrike" spc="-1" dirty="0" err="1">
                <a:solidFill>
                  <a:srgbClr val="404040"/>
                </a:solidFill>
                <a:latin typeface="Calisto MT"/>
              </a:rPr>
              <a:t>que</a:t>
            </a:r>
            <a:r>
              <a:rPr lang="it-IT" sz="2400" b="0" strike="noStrike" spc="-1" dirty="0">
                <a:solidFill>
                  <a:srgbClr val="404040"/>
                </a:solidFill>
                <a:latin typeface="Calisto MT"/>
              </a:rPr>
              <a:t> le </a:t>
            </a:r>
            <a:r>
              <a:rPr lang="it-IT" sz="2400" b="0" strike="noStrike" spc="-1" dirty="0" err="1">
                <a:solidFill>
                  <a:srgbClr val="404040"/>
                </a:solidFill>
                <a:latin typeface="Calisto MT"/>
              </a:rPr>
              <a:t>locuteur</a:t>
            </a:r>
            <a:r>
              <a:rPr lang="it-IT" sz="2400" b="0" strike="noStrike" spc="-1" dirty="0">
                <a:solidFill>
                  <a:srgbClr val="404040"/>
                </a:solidFill>
                <a:latin typeface="Calisto MT"/>
              </a:rPr>
              <a:t> ne </a:t>
            </a:r>
            <a:r>
              <a:rPr lang="it-IT" sz="2400" b="0" strike="noStrike" spc="-1" dirty="0" err="1">
                <a:solidFill>
                  <a:srgbClr val="404040"/>
                </a:solidFill>
                <a:latin typeface="Calisto MT"/>
              </a:rPr>
              <a:t>peut</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ne </a:t>
            </a:r>
            <a:r>
              <a:rPr lang="it-IT" sz="2400" b="0" strike="noStrike" spc="-1" dirty="0" err="1">
                <a:solidFill>
                  <a:srgbClr val="404040"/>
                </a:solidFill>
                <a:latin typeface="Calisto MT"/>
              </a:rPr>
              <a:t>veut</a:t>
            </a:r>
            <a:r>
              <a:rPr lang="it-IT" sz="2400" b="0" strike="noStrike" spc="-1" dirty="0">
                <a:solidFill>
                  <a:srgbClr val="404040"/>
                </a:solidFill>
                <a:latin typeface="Calisto MT"/>
              </a:rPr>
              <a:t> </a:t>
            </a:r>
            <a:r>
              <a:rPr lang="it-IT" sz="2400" b="0" strike="noStrike" spc="-1" dirty="0" err="1">
                <a:solidFill>
                  <a:srgbClr val="404040"/>
                </a:solidFill>
                <a:latin typeface="Calisto MT"/>
              </a:rPr>
              <a:t>pas</a:t>
            </a:r>
            <a:r>
              <a:rPr lang="it-IT" sz="2400" b="0" strike="noStrike" spc="-1" dirty="0">
                <a:solidFill>
                  <a:srgbClr val="404040"/>
                </a:solidFill>
                <a:latin typeface="Calisto MT"/>
              </a:rPr>
              <a:t> </a:t>
            </a:r>
            <a:r>
              <a:rPr lang="it-IT" sz="2400" b="0" strike="noStrike" spc="-1" dirty="0" err="1">
                <a:solidFill>
                  <a:srgbClr val="404040"/>
                </a:solidFill>
                <a:latin typeface="Calisto MT"/>
              </a:rPr>
              <a:t>identifier</a:t>
            </a:r>
            <a:r>
              <a:rPr lang="it-IT" sz="2400" b="0" strike="noStrike" spc="-1" dirty="0">
                <a:solidFill>
                  <a:srgbClr val="404040"/>
                </a:solidFill>
                <a:latin typeface="Calisto MT"/>
              </a:rPr>
              <a:t> de façon plus </a:t>
            </a:r>
            <a:r>
              <a:rPr lang="it-IT" sz="2400" b="0" strike="noStrike" spc="-1" dirty="0" err="1">
                <a:solidFill>
                  <a:srgbClr val="404040"/>
                </a:solidFill>
                <a:latin typeface="Calisto MT"/>
              </a:rPr>
              <a:t>précise</a:t>
            </a:r>
            <a:r>
              <a:rPr lang="it-IT" sz="2400" b="0" strike="noStrike" spc="-1" dirty="0">
                <a:solidFill>
                  <a:srgbClr val="404040"/>
                </a:solidFill>
                <a:latin typeface="Calisto MT"/>
              </a:rPr>
              <a:t>”</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i="1" strike="noStrike" spc="-1" dirty="0">
                <a:solidFill>
                  <a:srgbClr val="404040"/>
                </a:solidFill>
                <a:latin typeface="Calisto MT"/>
              </a:rPr>
              <a:t>On</a:t>
            </a:r>
            <a:r>
              <a:rPr lang="it-IT" sz="2400" b="0" strike="noStrike" spc="-1" dirty="0">
                <a:solidFill>
                  <a:srgbClr val="404040"/>
                </a:solidFill>
                <a:latin typeface="Calisto MT"/>
              </a:rPr>
              <a:t> est </a:t>
            </a:r>
            <a:r>
              <a:rPr lang="it-IT" sz="2400" b="0" strike="noStrike" spc="-1" dirty="0" err="1">
                <a:solidFill>
                  <a:srgbClr val="404040"/>
                </a:solidFill>
                <a:latin typeface="Calisto MT"/>
              </a:rPr>
              <a:t>alors</a:t>
            </a:r>
            <a:r>
              <a:rPr lang="it-IT" sz="2400" b="0" strike="noStrike" spc="-1" dirty="0">
                <a:solidFill>
                  <a:srgbClr val="404040"/>
                </a:solidFill>
                <a:latin typeface="Calisto MT"/>
              </a:rPr>
              <a:t> </a:t>
            </a:r>
            <a:r>
              <a:rPr lang="it-IT" sz="2400" b="0" strike="noStrike" spc="-1" dirty="0" err="1">
                <a:solidFill>
                  <a:srgbClr val="404040"/>
                </a:solidFill>
                <a:latin typeface="Calisto MT"/>
              </a:rPr>
              <a:t>susceptible</a:t>
            </a:r>
            <a:r>
              <a:rPr lang="it-IT" sz="2400" b="0" strike="noStrike" spc="-1" dirty="0">
                <a:solidFill>
                  <a:srgbClr val="404040"/>
                </a:solidFill>
                <a:latin typeface="Calisto MT"/>
              </a:rPr>
              <a:t> de se </a:t>
            </a:r>
            <a:r>
              <a:rPr lang="it-IT" sz="2400" b="0" strike="noStrike" spc="-1" dirty="0" err="1">
                <a:solidFill>
                  <a:srgbClr val="404040"/>
                </a:solidFill>
                <a:latin typeface="Calisto MT"/>
              </a:rPr>
              <a:t>substituer</a:t>
            </a:r>
            <a:r>
              <a:rPr lang="it-IT" sz="2400" b="0" strike="noStrike" spc="-1" dirty="0">
                <a:solidFill>
                  <a:srgbClr val="404040"/>
                </a:solidFill>
                <a:latin typeface="Calisto MT"/>
              </a:rPr>
              <a:t> à </a:t>
            </a:r>
            <a:r>
              <a:rPr lang="it-IT" sz="2400" b="0" strike="noStrike" spc="-1" dirty="0" err="1">
                <a:solidFill>
                  <a:srgbClr val="404040"/>
                </a:solidFill>
                <a:latin typeface="Calisto MT"/>
              </a:rPr>
              <a:t>tous</a:t>
            </a:r>
            <a:r>
              <a:rPr lang="it-IT" sz="2400" b="0" strike="noStrike" spc="-1" dirty="0">
                <a:solidFill>
                  <a:srgbClr val="404040"/>
                </a:solidFill>
                <a:latin typeface="Calisto MT"/>
              </a:rPr>
              <a:t>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autres</a:t>
            </a:r>
            <a:r>
              <a:rPr lang="it-IT" sz="2400" b="0" strike="noStrike" spc="-1" dirty="0">
                <a:solidFill>
                  <a:srgbClr val="404040"/>
                </a:solidFill>
                <a:latin typeface="Calisto MT"/>
              </a:rPr>
              <a:t> </a:t>
            </a:r>
            <a:r>
              <a:rPr lang="it-IT" sz="2400" b="0" strike="noStrike" spc="-1" dirty="0" err="1">
                <a:solidFill>
                  <a:srgbClr val="404040"/>
                </a:solidFill>
                <a:latin typeface="Calisto MT"/>
              </a:rPr>
              <a:t>pronoms</a:t>
            </a:r>
            <a:r>
              <a:rPr lang="it-IT" sz="2400" b="0" strike="noStrike" spc="-1" dirty="0">
                <a:solidFill>
                  <a:srgbClr val="404040"/>
                </a:solidFill>
                <a:latin typeface="Calisto MT"/>
              </a:rPr>
              <a:t> </a:t>
            </a:r>
            <a:r>
              <a:rPr lang="it-IT" sz="2400" b="0" strike="noStrike" spc="-1" dirty="0" err="1">
                <a:solidFill>
                  <a:srgbClr val="404040"/>
                </a:solidFill>
                <a:latin typeface="Calisto MT"/>
              </a:rPr>
              <a:t>personnels</a:t>
            </a:r>
            <a:r>
              <a:rPr lang="it-IT" sz="2400" b="0" strike="noStrike" spc="-1" dirty="0">
                <a:solidFill>
                  <a:srgbClr val="404040"/>
                </a:solidFill>
                <a:latin typeface="Calisto MT"/>
              </a:rPr>
              <a:t> (je, tu, il, </a:t>
            </a:r>
            <a:r>
              <a:rPr lang="it-IT" sz="2400" b="0" strike="noStrike" spc="-1" dirty="0" err="1">
                <a:solidFill>
                  <a:srgbClr val="404040"/>
                </a:solidFill>
                <a:latin typeface="Calisto MT"/>
              </a:rPr>
              <a:t>nous</a:t>
            </a:r>
            <a:r>
              <a:rPr lang="it-IT" sz="2400" b="0" strike="noStrike" spc="-1" dirty="0">
                <a:solidFill>
                  <a:srgbClr val="404040"/>
                </a:solidFill>
                <a:latin typeface="Calisto MT"/>
              </a:rPr>
              <a:t>, </a:t>
            </a:r>
            <a:r>
              <a:rPr lang="it-IT" sz="2400" b="0" strike="noStrike" spc="-1" dirty="0" err="1">
                <a:solidFill>
                  <a:srgbClr val="404040"/>
                </a:solidFill>
                <a:latin typeface="Calisto MT"/>
              </a:rPr>
              <a:t>vous</a:t>
            </a:r>
            <a:r>
              <a:rPr lang="it-IT" sz="2400" b="0" strike="noStrike" spc="-1" dirty="0">
                <a:solidFill>
                  <a:srgbClr val="404040"/>
                </a:solidFill>
                <a:latin typeface="Calisto MT"/>
              </a:rPr>
              <a:t>, </a:t>
            </a:r>
            <a:r>
              <a:rPr lang="it-IT" sz="2400" b="0" strike="noStrike" spc="-1" dirty="0" err="1">
                <a:solidFill>
                  <a:srgbClr val="404040"/>
                </a:solidFill>
                <a:latin typeface="Calisto MT"/>
              </a:rPr>
              <a:t>ils</a:t>
            </a:r>
            <a:r>
              <a:rPr lang="it-IT" sz="2400" b="0" strike="noStrike" spc="-1" dirty="0">
                <a:solidFill>
                  <a:srgbClr val="404040"/>
                </a:solidFill>
                <a:latin typeface="Calisto MT"/>
              </a:rPr>
              <a:t>)</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Forme </a:t>
            </a:r>
            <a:r>
              <a:rPr lang="it-IT" sz="2400" b="0" strike="noStrike" spc="-1" dirty="0" err="1">
                <a:solidFill>
                  <a:srgbClr val="404040"/>
                </a:solidFill>
                <a:latin typeface="Calisto MT"/>
              </a:rPr>
              <a:t>clitique</a:t>
            </a:r>
            <a:r>
              <a:rPr lang="it-IT" sz="2400" b="0" strike="noStrike" spc="-1" dirty="0">
                <a:solidFill>
                  <a:srgbClr val="404040"/>
                </a:solidFill>
                <a:latin typeface="Calisto MT"/>
              </a:rPr>
              <a:t>, </a:t>
            </a:r>
            <a:r>
              <a:rPr lang="it-IT" sz="2400" b="0" strike="noStrike" spc="-1" dirty="0" err="1">
                <a:solidFill>
                  <a:srgbClr val="404040"/>
                </a:solidFill>
                <a:latin typeface="Calisto MT"/>
              </a:rPr>
              <a:t>toujours</a:t>
            </a:r>
            <a:r>
              <a:rPr lang="it-IT" sz="2400" b="0" strike="noStrike" spc="-1" dirty="0">
                <a:solidFill>
                  <a:srgbClr val="404040"/>
                </a:solidFill>
                <a:latin typeface="Calisto MT"/>
              </a:rPr>
              <a:t> </a:t>
            </a:r>
            <a:r>
              <a:rPr lang="it-IT" sz="2400" b="0" strike="noStrike" spc="-1" dirty="0" err="1">
                <a:solidFill>
                  <a:srgbClr val="404040"/>
                </a:solidFill>
                <a:latin typeface="Calisto MT"/>
              </a:rPr>
              <a:t>sujet</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N’a </a:t>
            </a:r>
            <a:r>
              <a:rPr lang="it-IT" sz="2400" b="0" strike="noStrike" spc="-1" dirty="0" err="1">
                <a:solidFill>
                  <a:srgbClr val="404040"/>
                </a:solidFill>
                <a:latin typeface="Calisto MT"/>
              </a:rPr>
              <a:t>pas</a:t>
            </a:r>
            <a:r>
              <a:rPr lang="it-IT" sz="2400" b="0" strike="noStrike" spc="-1" dirty="0">
                <a:solidFill>
                  <a:srgbClr val="404040"/>
                </a:solidFill>
                <a:latin typeface="Calisto MT"/>
              </a:rPr>
              <a:t> de forme </a:t>
            </a:r>
            <a:r>
              <a:rPr lang="it-IT" sz="2400" b="0" strike="noStrike" spc="-1" dirty="0" err="1">
                <a:solidFill>
                  <a:srgbClr val="404040"/>
                </a:solidFill>
                <a:latin typeface="Calisto MT"/>
              </a:rPr>
              <a:t>disjointe</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Même</a:t>
            </a:r>
            <a:r>
              <a:rPr lang="it-IT" sz="2400" b="0" strike="noStrike" spc="-1" dirty="0">
                <a:solidFill>
                  <a:srgbClr val="404040"/>
                </a:solidFill>
                <a:latin typeface="Calisto MT"/>
              </a:rPr>
              <a:t> </a:t>
            </a:r>
            <a:r>
              <a:rPr lang="it-IT" sz="2400" spc="-1" dirty="0" err="1">
                <a:solidFill>
                  <a:srgbClr val="404040"/>
                </a:solidFill>
                <a:latin typeface="Calisto MT"/>
              </a:rPr>
              <a:t>d</a:t>
            </a:r>
            <a:r>
              <a:rPr lang="it-IT" sz="2400" b="0" strike="noStrike" spc="-1" dirty="0" err="1">
                <a:solidFill>
                  <a:srgbClr val="404040"/>
                </a:solidFill>
                <a:latin typeface="Calisto MT"/>
              </a:rPr>
              <a:t>istribution</a:t>
            </a:r>
            <a:r>
              <a:rPr lang="it-IT" sz="2400" b="0" strike="noStrike" spc="-1" dirty="0">
                <a:solidFill>
                  <a:srgbClr val="404040"/>
                </a:solidFill>
                <a:latin typeface="Calisto MT"/>
              </a:rPr>
              <a:t> </a:t>
            </a:r>
            <a:r>
              <a:rPr lang="it-IT" sz="2400" b="0" strike="noStrike" spc="-1" dirty="0" err="1">
                <a:solidFill>
                  <a:srgbClr val="404040"/>
                </a:solidFill>
                <a:latin typeface="Calisto MT"/>
              </a:rPr>
              <a:t>que</a:t>
            </a:r>
            <a:r>
              <a:rPr lang="it-IT" sz="2400" b="0" strike="noStrike" spc="-1" dirty="0">
                <a:solidFill>
                  <a:srgbClr val="404040"/>
                </a:solidFill>
                <a:latin typeface="Calisto MT"/>
              </a:rPr>
              <a:t> </a:t>
            </a:r>
            <a:r>
              <a:rPr lang="it-IT" sz="2400" b="0" i="1" strike="noStrike" spc="-1" dirty="0">
                <a:solidFill>
                  <a:srgbClr val="404040"/>
                </a:solidFill>
                <a:latin typeface="Calisto MT"/>
              </a:rPr>
              <a:t>il</a:t>
            </a:r>
            <a:r>
              <a:rPr lang="it-IT" sz="2400" b="0" strike="noStrike" spc="-1" dirty="0">
                <a:solidFill>
                  <a:srgbClr val="404040"/>
                </a:solidFill>
                <a:latin typeface="Calisto MT"/>
              </a:rPr>
              <a:t> : </a:t>
            </a:r>
            <a:r>
              <a:rPr lang="it-IT" sz="2400" b="0" strike="noStrike" spc="-1" dirty="0" err="1">
                <a:solidFill>
                  <a:srgbClr val="404040"/>
                </a:solidFill>
                <a:latin typeface="Calisto MT"/>
              </a:rPr>
              <a:t>accord</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verbe</a:t>
            </a:r>
            <a:r>
              <a:rPr lang="it-IT" sz="2400" b="0" strike="noStrike" spc="-1" dirty="0">
                <a:solidFill>
                  <a:srgbClr val="404040"/>
                </a:solidFill>
                <a:latin typeface="Calisto MT"/>
              </a:rPr>
              <a:t> 3 </a:t>
            </a:r>
            <a:r>
              <a:rPr lang="it-IT" sz="2400" b="0" strike="noStrike" spc="-1" dirty="0" err="1">
                <a:solidFill>
                  <a:srgbClr val="404040"/>
                </a:solidFill>
                <a:latin typeface="Calisto MT"/>
              </a:rPr>
              <a:t>pers</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sing</a:t>
            </a:r>
            <a:r>
              <a:rPr lang="it-IT" sz="2400" b="0" strike="noStrike" spc="-1" dirty="0">
                <a:solidFill>
                  <a:srgbClr val="404040"/>
                </a:solidFill>
                <a:latin typeface="Calisto MT"/>
              </a:rPr>
              <a:t>, </a:t>
            </a:r>
            <a:r>
              <a:rPr lang="it-IT" sz="2400" b="0" strike="noStrike" spc="-1" dirty="0" err="1">
                <a:solidFill>
                  <a:srgbClr val="404040"/>
                </a:solidFill>
                <a:latin typeface="Calisto MT"/>
              </a:rPr>
              <a:t>quelque</a:t>
            </a:r>
            <a:r>
              <a:rPr lang="it-IT" sz="2400" b="0" strike="noStrike" spc="-1" dirty="0">
                <a:solidFill>
                  <a:srgbClr val="404040"/>
                </a:solidFill>
                <a:latin typeface="Calisto MT"/>
              </a:rPr>
              <a:t> </a:t>
            </a:r>
            <a:r>
              <a:rPr lang="it-IT" sz="2400" b="0" strike="noStrike" spc="-1" dirty="0" err="1">
                <a:solidFill>
                  <a:srgbClr val="404040"/>
                </a:solidFill>
                <a:latin typeface="Calisto MT"/>
              </a:rPr>
              <a:t>soit</a:t>
            </a:r>
            <a:r>
              <a:rPr lang="it-IT" sz="2400" b="0" strike="noStrike" spc="-1" dirty="0">
                <a:solidFill>
                  <a:srgbClr val="404040"/>
                </a:solidFill>
                <a:latin typeface="Calisto MT"/>
              </a:rPr>
              <a:t> le </a:t>
            </a:r>
            <a:r>
              <a:rPr lang="it-IT" sz="2400" b="0" strike="noStrike" spc="-1" dirty="0" err="1">
                <a:solidFill>
                  <a:srgbClr val="404040"/>
                </a:solidFill>
                <a:latin typeface="Calisto MT"/>
              </a:rPr>
              <a:t>référent</a:t>
            </a:r>
            <a:r>
              <a:rPr lang="it-IT" sz="2400" spc="-1" dirty="0">
                <a:solidFill>
                  <a:srgbClr val="404040"/>
                </a:solidFill>
                <a:latin typeface="Calisto MT"/>
              </a:rPr>
              <a:t>, mais </a:t>
            </a:r>
            <a:r>
              <a:rPr lang="it-IT" sz="2400" spc="-1" dirty="0" err="1">
                <a:solidFill>
                  <a:srgbClr val="404040"/>
                </a:solidFill>
                <a:latin typeface="Calisto MT"/>
              </a:rPr>
              <a:t>les</a:t>
            </a:r>
            <a:r>
              <a:rPr lang="it-IT" sz="2400" spc="-1" dirty="0">
                <a:solidFill>
                  <a:srgbClr val="404040"/>
                </a:solidFill>
                <a:latin typeface="Calisto MT"/>
              </a:rPr>
              <a:t> </a:t>
            </a:r>
            <a:r>
              <a:rPr lang="it-IT" sz="2400" spc="-1" dirty="0" err="1">
                <a:solidFill>
                  <a:srgbClr val="404040"/>
                </a:solidFill>
                <a:latin typeface="Calisto MT"/>
              </a:rPr>
              <a:t>participes</a:t>
            </a:r>
            <a:r>
              <a:rPr lang="it-IT" sz="2400" spc="-1" dirty="0">
                <a:solidFill>
                  <a:srgbClr val="404040"/>
                </a:solidFill>
                <a:latin typeface="Calisto MT"/>
              </a:rPr>
              <a:t> </a:t>
            </a:r>
            <a:r>
              <a:rPr lang="it-IT" sz="2400" spc="-1" dirty="0" err="1">
                <a:solidFill>
                  <a:srgbClr val="404040"/>
                </a:solidFill>
                <a:latin typeface="Calisto MT"/>
              </a:rPr>
              <a:t>passés</a:t>
            </a:r>
            <a:r>
              <a:rPr lang="it-IT" sz="2400" spc="-1" dirty="0">
                <a:solidFill>
                  <a:srgbClr val="404040"/>
                </a:solidFill>
                <a:latin typeface="Calisto MT"/>
              </a:rPr>
              <a:t> s’</a:t>
            </a:r>
            <a:r>
              <a:rPr lang="it-IT" sz="2400" spc="-1" dirty="0" err="1">
                <a:solidFill>
                  <a:srgbClr val="404040"/>
                </a:solidFill>
                <a:latin typeface="Calisto MT"/>
              </a:rPr>
              <a:t>accordent</a:t>
            </a:r>
            <a:r>
              <a:rPr lang="it-IT" sz="2400" spc="-1" dirty="0">
                <a:solidFill>
                  <a:srgbClr val="404040"/>
                </a:solidFill>
                <a:latin typeface="Calisto MT"/>
              </a:rPr>
              <a:t> </a:t>
            </a:r>
            <a:r>
              <a:rPr lang="it-IT" sz="2400" spc="-1" dirty="0" err="1">
                <a:solidFill>
                  <a:srgbClr val="404040"/>
                </a:solidFill>
                <a:latin typeface="Calisto MT"/>
              </a:rPr>
              <a:t>avec</a:t>
            </a:r>
            <a:r>
              <a:rPr lang="it-IT" sz="2400" spc="-1" dirty="0">
                <a:solidFill>
                  <a:srgbClr val="404040"/>
                </a:solidFill>
                <a:latin typeface="Calisto MT"/>
              </a:rPr>
              <a:t> le </a:t>
            </a:r>
            <a:r>
              <a:rPr lang="it-IT" sz="2400" spc="-1" dirty="0" err="1">
                <a:solidFill>
                  <a:srgbClr val="404040"/>
                </a:solidFill>
                <a:latin typeface="Calisto MT"/>
              </a:rPr>
              <a:t>référent</a:t>
            </a:r>
            <a:r>
              <a:rPr lang="it-IT" sz="2400" spc="-1" dirty="0">
                <a:solidFill>
                  <a:srgbClr val="404040"/>
                </a:solidFill>
                <a:latin typeface="Calisto MT"/>
              </a:rPr>
              <a:t>)</a:t>
            </a:r>
            <a:endParaRPr lang="it-IT" sz="2400" b="0" strike="noStrike" spc="-1" dirty="0">
              <a:latin typeface="Arial"/>
            </a:endParaRPr>
          </a:p>
          <a:p>
            <a:pPr marL="351000">
              <a:lnSpc>
                <a:spcPct val="100000"/>
              </a:lnSpc>
              <a:spcBef>
                <a:spcPts val="601"/>
              </a:spcBef>
            </a:pPr>
            <a:endParaRPr lang="it-IT" sz="2400" b="0" strike="noStrike" spc="-1" dirty="0">
              <a:latin typeface="Arial"/>
            </a:endParaRPr>
          </a:p>
          <a:p>
            <a:pPr marL="351000">
              <a:lnSpc>
                <a:spcPct val="100000"/>
              </a:lnSpc>
              <a:spcBef>
                <a:spcPts val="601"/>
              </a:spcBef>
            </a:pPr>
            <a:endParaRPr lang="it-IT" sz="24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a:solidFill>
                  <a:srgbClr val="404040"/>
                </a:solidFill>
                <a:latin typeface="Calisto MT"/>
              </a:rPr>
              <a:t>Valeur de base</a:t>
            </a:r>
            <a:endParaRPr lang="it-IT" sz="4800" b="0" strike="noStrike" spc="-1">
              <a:latin typeface="Arial"/>
            </a:endParaRPr>
          </a:p>
        </p:txBody>
      </p:sp>
      <p:sp>
        <p:nvSpPr>
          <p:cNvPr id="115" name="CustomShape 2"/>
          <p:cNvSpPr/>
          <p:nvPr/>
        </p:nvSpPr>
        <p:spPr>
          <a:xfrm>
            <a:off x="405000" y="1719000"/>
            <a:ext cx="8439840" cy="481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a:t>
            </a:r>
            <a:r>
              <a:rPr lang="it-IT" sz="2400" b="0" strike="noStrike" spc="-1" dirty="0" err="1">
                <a:solidFill>
                  <a:srgbClr val="404040"/>
                </a:solidFill>
                <a:latin typeface="Calisto MT"/>
              </a:rPr>
              <a:t>Les</a:t>
            </a:r>
            <a:r>
              <a:rPr lang="it-IT" sz="2400" b="0" strike="noStrike" spc="-1" dirty="0">
                <a:solidFill>
                  <a:srgbClr val="404040"/>
                </a:solidFill>
                <a:latin typeface="Calisto MT"/>
              </a:rPr>
              <a:t> gens” </a:t>
            </a:r>
            <a:r>
              <a:rPr lang="it-IT" sz="2400" b="0" strike="noStrike" spc="-1" dirty="0" err="1">
                <a:solidFill>
                  <a:srgbClr val="404040"/>
                </a:solidFill>
                <a:latin typeface="Calisto MT"/>
              </a:rPr>
              <a:t>collectivement</a:t>
            </a:r>
            <a:r>
              <a:rPr lang="it-IT" sz="2400" b="0" strike="noStrike" spc="-1" dirty="0">
                <a:solidFill>
                  <a:srgbClr val="404040"/>
                </a:solidFill>
                <a:latin typeface="Calisto MT"/>
              </a:rPr>
              <a:t>: (ni je, ni tu); </a:t>
            </a:r>
            <a:r>
              <a:rPr lang="it-IT" sz="2400" b="0" strike="noStrike" spc="-1" dirty="0" err="1">
                <a:solidFill>
                  <a:srgbClr val="404040"/>
                </a:solidFill>
                <a:latin typeface="Calisto MT"/>
              </a:rPr>
              <a:t>généralisant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err="1">
                <a:solidFill>
                  <a:srgbClr val="404040"/>
                </a:solidFill>
                <a:latin typeface="Calisto MT"/>
              </a:rPr>
              <a:t>Les</a:t>
            </a:r>
            <a:r>
              <a:rPr lang="it-IT" sz="2200" b="0" i="1" strike="noStrike" spc="-1" dirty="0">
                <a:solidFill>
                  <a:srgbClr val="404040"/>
                </a:solidFill>
                <a:latin typeface="Calisto MT"/>
              </a:rPr>
              <a:t> gens </a:t>
            </a:r>
            <a:r>
              <a:rPr lang="it-IT" sz="2200" b="0" i="1" strike="noStrike" spc="-1" dirty="0" err="1">
                <a:solidFill>
                  <a:srgbClr val="404040"/>
                </a:solidFill>
                <a:latin typeface="Calisto MT"/>
              </a:rPr>
              <a:t>sont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méchants</a:t>
            </a:r>
            <a:r>
              <a:rPr lang="it-IT" sz="2200" b="0" i="1" strike="noStrike" spc="-1" dirty="0">
                <a:solidFill>
                  <a:srgbClr val="404040"/>
                </a:solidFill>
                <a:latin typeface="Calisto MT"/>
              </a:rPr>
              <a:t>; on </a:t>
            </a:r>
            <a:r>
              <a:rPr lang="it-IT" sz="2200" b="0" i="1" strike="noStrike" spc="-1" dirty="0" err="1">
                <a:solidFill>
                  <a:srgbClr val="404040"/>
                </a:solidFill>
                <a:latin typeface="Calisto MT"/>
              </a:rPr>
              <a:t>raconte</a:t>
            </a:r>
            <a:r>
              <a:rPr lang="it-IT" sz="2200" b="0" i="1" strike="noStrike" spc="-1" dirty="0">
                <a:solidFill>
                  <a:srgbClr val="404040"/>
                </a:solidFill>
                <a:latin typeface="Calisto MT"/>
              </a:rPr>
              <a:t> de </a:t>
            </a:r>
            <a:r>
              <a:rPr lang="it-IT" sz="2200" b="0" i="1" strike="noStrike" spc="-1" dirty="0" err="1">
                <a:solidFill>
                  <a:srgbClr val="404040"/>
                </a:solidFill>
                <a:latin typeface="Calisto MT"/>
              </a:rPr>
              <a:t>moi</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les</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pires</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histoires</a:t>
            </a:r>
            <a:r>
              <a:rPr lang="it-IT" sz="2200" b="0" i="1"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On ne </a:t>
            </a:r>
            <a:r>
              <a:rPr lang="it-IT" sz="2200" b="0" i="1" strike="noStrike" spc="-1" dirty="0" err="1">
                <a:solidFill>
                  <a:srgbClr val="404040"/>
                </a:solidFill>
                <a:latin typeface="Calisto MT"/>
              </a:rPr>
              <a:t>doit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pas</a:t>
            </a:r>
            <a:r>
              <a:rPr lang="it-IT" sz="2200" b="0" i="1" strike="noStrike" spc="-1" dirty="0">
                <a:solidFill>
                  <a:srgbClr val="404040"/>
                </a:solidFill>
                <a:latin typeface="Calisto MT"/>
              </a:rPr>
              <a:t> dire </a:t>
            </a:r>
            <a:r>
              <a:rPr lang="it-IT" sz="2200" b="0" i="1" strike="noStrike" spc="-1" dirty="0" err="1">
                <a:solidFill>
                  <a:srgbClr val="404040"/>
                </a:solidFill>
                <a:latin typeface="Calisto MT"/>
              </a:rPr>
              <a:t>du</a:t>
            </a:r>
            <a:r>
              <a:rPr lang="it-IT" sz="2200" b="0" i="1" strike="noStrike" spc="-1" dirty="0">
                <a:solidFill>
                  <a:srgbClr val="404040"/>
                </a:solidFill>
                <a:latin typeface="Calisto MT"/>
              </a:rPr>
              <a:t> mal </a:t>
            </a:r>
            <a:r>
              <a:rPr lang="it-IT" sz="2200" b="0" i="1" strike="noStrike" spc="-1" dirty="0" err="1">
                <a:solidFill>
                  <a:srgbClr val="404040"/>
                </a:solidFill>
                <a:latin typeface="Calisto MT"/>
              </a:rPr>
              <a:t>des</a:t>
            </a:r>
            <a:r>
              <a:rPr lang="it-IT" sz="2200" b="0" i="1" strike="noStrike" spc="-1" dirty="0">
                <a:solidFill>
                  <a:srgbClr val="404040"/>
                </a:solidFill>
                <a:latin typeface="Calisto MT"/>
              </a:rPr>
              <a:t> gens </a:t>
            </a:r>
            <a:r>
              <a:rPr lang="it-IT" sz="2200" b="0" i="1" strike="noStrike" spc="-1" dirty="0" err="1">
                <a:solidFill>
                  <a:srgbClr val="404040"/>
                </a:solidFill>
                <a:latin typeface="Calisto MT"/>
              </a:rPr>
              <a:t>qu’on</a:t>
            </a:r>
            <a:r>
              <a:rPr lang="it-IT" sz="2200" b="0" i="1" strike="noStrike" spc="-1" dirty="0">
                <a:solidFill>
                  <a:srgbClr val="404040"/>
                </a:solidFill>
                <a:latin typeface="Calisto MT"/>
              </a:rPr>
              <a:t> ne </a:t>
            </a:r>
            <a:r>
              <a:rPr lang="it-IT" sz="2200" b="0" i="1" strike="noStrike" spc="-1" dirty="0" err="1">
                <a:solidFill>
                  <a:srgbClr val="404040"/>
                </a:solidFill>
                <a:latin typeface="Calisto MT"/>
              </a:rPr>
              <a:t>connait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pas</a:t>
            </a:r>
            <a:r>
              <a:rPr lang="it-IT" sz="2200" b="0" i="1" strike="noStrike" spc="-1" dirty="0">
                <a:solidFill>
                  <a:srgbClr val="404040"/>
                </a:solidFill>
                <a:latin typeface="Calisto MT"/>
              </a:rPr>
              <a:t>.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On ne </a:t>
            </a:r>
            <a:r>
              <a:rPr lang="it-IT" sz="2200" b="0" i="1" strike="noStrike" spc="-1" dirty="0" err="1">
                <a:solidFill>
                  <a:srgbClr val="404040"/>
                </a:solidFill>
                <a:latin typeface="Calisto MT"/>
              </a:rPr>
              <a:t>sait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jamais</a:t>
            </a:r>
            <a:r>
              <a:rPr lang="it-IT" sz="2200" b="0" i="1" strike="noStrike" spc="-1" dirty="0">
                <a:solidFill>
                  <a:srgbClr val="404040"/>
                </a:solidFill>
                <a:latin typeface="Calisto MT"/>
              </a:rPr>
              <a:t> !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On </a:t>
            </a:r>
            <a:r>
              <a:rPr lang="it-IT" sz="2200" b="0" i="1" strike="noStrike" spc="-1" dirty="0" err="1">
                <a:solidFill>
                  <a:srgbClr val="404040"/>
                </a:solidFill>
                <a:latin typeface="Calisto MT"/>
              </a:rPr>
              <a:t>dit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qu’il</a:t>
            </a:r>
            <a:r>
              <a:rPr lang="it-IT" sz="2200" b="0" i="1" strike="noStrike" spc="-1" dirty="0">
                <a:solidFill>
                  <a:srgbClr val="404040"/>
                </a:solidFill>
                <a:latin typeface="Calisto MT"/>
              </a:rPr>
              <a:t> va partir</a:t>
            </a:r>
            <a:r>
              <a:rPr lang="it-IT" sz="2200" b="0" strike="noStrike" spc="-1" dirty="0">
                <a:solidFill>
                  <a:srgbClr val="404040"/>
                </a:solidFill>
                <a:latin typeface="Calisto MT"/>
              </a:rPr>
              <a:t>.</a:t>
            </a:r>
          </a:p>
          <a:p>
            <a:pPr marL="579600" lvl="1" indent="-227880">
              <a:lnSpc>
                <a:spcPct val="100000"/>
              </a:lnSpc>
              <a:spcBef>
                <a:spcPts val="601"/>
              </a:spcBef>
              <a:buClr>
                <a:srgbClr val="B0BCC1"/>
              </a:buClr>
              <a:buFont typeface="Arial"/>
              <a:buChar char="•"/>
            </a:pPr>
            <a:endParaRPr lang="it-IT" sz="22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err="1">
                <a:solidFill>
                  <a:srgbClr val="404040"/>
                </a:solidFill>
                <a:latin typeface="Calisto MT"/>
              </a:rPr>
              <a:t>Paradigme</a:t>
            </a:r>
            <a:r>
              <a:rPr lang="it-IT" sz="2400" b="0" strike="noStrike" spc="-1" dirty="0">
                <a:solidFill>
                  <a:srgbClr val="404040"/>
                </a:solidFill>
                <a:latin typeface="Calisto MT"/>
              </a:rPr>
              <a:t> : </a:t>
            </a:r>
            <a:r>
              <a:rPr lang="it-IT" sz="2400" spc="-1" dirty="0" err="1">
                <a:solidFill>
                  <a:srgbClr val="404040"/>
                </a:solidFill>
                <a:latin typeface="Calisto MT"/>
              </a:rPr>
              <a:t>c</a:t>
            </a:r>
            <a:r>
              <a:rPr lang="it-IT" sz="2400" b="0" strike="noStrike" spc="-1" dirty="0" err="1">
                <a:solidFill>
                  <a:srgbClr val="404040"/>
                </a:solidFill>
                <a:latin typeface="Calisto MT"/>
              </a:rPr>
              <a:t>litique</a:t>
            </a:r>
            <a:r>
              <a:rPr lang="it-IT" sz="2400" b="0" strike="noStrike" spc="-1" dirty="0">
                <a:solidFill>
                  <a:srgbClr val="404040"/>
                </a:solidFill>
                <a:latin typeface="Calisto MT"/>
              </a:rPr>
              <a:t> </a:t>
            </a:r>
            <a:r>
              <a:rPr lang="it-IT" sz="2400" b="0" strike="noStrike" spc="-1" dirty="0" err="1">
                <a:solidFill>
                  <a:srgbClr val="404040"/>
                </a:solidFill>
                <a:latin typeface="Calisto MT"/>
              </a:rPr>
              <a:t>sujet</a:t>
            </a:r>
            <a:r>
              <a:rPr lang="it-IT" sz="2400" b="0" strike="noStrike" spc="-1" dirty="0">
                <a:solidFill>
                  <a:srgbClr val="404040"/>
                </a:solidFill>
                <a:latin typeface="Calisto MT"/>
              </a:rPr>
              <a:t>: </a:t>
            </a:r>
            <a:r>
              <a:rPr lang="it-IT" sz="2400" b="0" i="1" strike="noStrike" spc="-1" dirty="0">
                <a:solidFill>
                  <a:srgbClr val="404040"/>
                </a:solidFill>
                <a:latin typeface="Calisto MT"/>
              </a:rPr>
              <a:t>on</a:t>
            </a:r>
            <a:r>
              <a:rPr lang="it-IT" sz="2400" b="0" strike="noStrike" spc="-1" dirty="0">
                <a:solidFill>
                  <a:srgbClr val="404040"/>
                </a:solidFill>
                <a:latin typeface="Calisto MT"/>
              </a:rPr>
              <a:t>; </a:t>
            </a:r>
            <a:r>
              <a:rPr lang="it-IT" sz="2400" b="0" strike="noStrike" spc="-1" dirty="0" err="1">
                <a:solidFill>
                  <a:srgbClr val="404040"/>
                </a:solidFill>
                <a:latin typeface="Calisto MT"/>
              </a:rPr>
              <a:t>objet</a:t>
            </a:r>
            <a:r>
              <a:rPr lang="it-IT" sz="2400" b="0" strike="noStrike" spc="-1" dirty="0">
                <a:solidFill>
                  <a:srgbClr val="404040"/>
                </a:solidFill>
                <a:latin typeface="Calisto MT"/>
              </a:rPr>
              <a:t>: </a:t>
            </a:r>
            <a:r>
              <a:rPr lang="it-IT" sz="2400" b="0" i="1" strike="noStrike" spc="-1" dirty="0">
                <a:solidFill>
                  <a:srgbClr val="404040"/>
                </a:solidFill>
                <a:latin typeface="Calisto MT"/>
              </a:rPr>
              <a:t>se</a:t>
            </a:r>
            <a:r>
              <a:rPr lang="it-IT" sz="2400" b="0" strike="noStrike" spc="-1" dirty="0">
                <a:solidFill>
                  <a:srgbClr val="404040"/>
                </a:solidFill>
                <a:latin typeface="Calisto MT"/>
              </a:rPr>
              <a:t>; </a:t>
            </a:r>
            <a:r>
              <a:rPr lang="it-IT" sz="2400" b="0" strike="noStrike" spc="-1" dirty="0" err="1">
                <a:solidFill>
                  <a:srgbClr val="404040"/>
                </a:solidFill>
                <a:latin typeface="Calisto MT"/>
              </a:rPr>
              <a:t>disjoint</a:t>
            </a:r>
            <a:r>
              <a:rPr lang="it-IT" sz="2400" b="0" strike="noStrike" spc="-1" dirty="0">
                <a:solidFill>
                  <a:srgbClr val="404040"/>
                </a:solidFill>
                <a:latin typeface="Calisto MT"/>
              </a:rPr>
              <a:t>: </a:t>
            </a:r>
            <a:r>
              <a:rPr lang="it-IT" sz="2400" b="0" i="1" strike="noStrike" spc="-1" dirty="0" err="1">
                <a:solidFill>
                  <a:srgbClr val="404040"/>
                </a:solidFill>
                <a:latin typeface="Calisto MT"/>
              </a:rPr>
              <a:t>soi</a:t>
            </a:r>
            <a:endParaRPr lang="it-IT" sz="2400" b="0" i="1" strike="noStrike" spc="-1" dirty="0">
              <a:latin typeface="Arial"/>
            </a:endParaRPr>
          </a:p>
          <a:p>
            <a:pPr>
              <a:lnSpc>
                <a:spcPct val="100000"/>
              </a:lnSpc>
            </a:pPr>
            <a:endParaRPr lang="it-IT" sz="24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i="1" strike="noStrike" spc="-1" dirty="0">
                <a:solidFill>
                  <a:srgbClr val="404040"/>
                </a:solidFill>
                <a:latin typeface="Calisto MT"/>
              </a:rPr>
              <a:t>On </a:t>
            </a:r>
            <a:r>
              <a:rPr lang="it-IT" sz="4800" b="0" strike="noStrike" spc="-1" dirty="0" err="1">
                <a:solidFill>
                  <a:srgbClr val="404040"/>
                </a:solidFill>
                <a:latin typeface="Calisto MT"/>
              </a:rPr>
              <a:t>employé</a:t>
            </a:r>
            <a:r>
              <a:rPr lang="it-IT" sz="4800" b="0" strike="noStrike" spc="-1" dirty="0">
                <a:solidFill>
                  <a:srgbClr val="404040"/>
                </a:solidFill>
                <a:latin typeface="Calisto MT"/>
              </a:rPr>
              <a:t> pour “</a:t>
            </a:r>
            <a:r>
              <a:rPr lang="it-IT" sz="4800" b="0" strike="noStrike" spc="-1" dirty="0" err="1">
                <a:solidFill>
                  <a:srgbClr val="404040"/>
                </a:solidFill>
                <a:latin typeface="Calisto MT"/>
              </a:rPr>
              <a:t>nous</a:t>
            </a:r>
            <a:r>
              <a:rPr lang="it-IT" sz="4800" b="0" strike="noStrike" spc="-1" dirty="0">
                <a:solidFill>
                  <a:srgbClr val="404040"/>
                </a:solidFill>
                <a:latin typeface="Calisto MT"/>
              </a:rPr>
              <a:t>”</a:t>
            </a:r>
            <a:endParaRPr lang="it-IT" sz="4800" b="0" strike="noStrike" spc="-1" dirty="0">
              <a:latin typeface="Arial"/>
            </a:endParaRPr>
          </a:p>
        </p:txBody>
      </p:sp>
      <p:sp>
        <p:nvSpPr>
          <p:cNvPr id="118" name="CustomShape 2"/>
          <p:cNvSpPr/>
          <p:nvPr/>
        </p:nvSpPr>
        <p:spPr>
          <a:xfrm>
            <a:off x="405000" y="1740960"/>
            <a:ext cx="8363160" cy="459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000" lnSpcReduction="20000"/>
          </a:bodyPr>
          <a:lstStyle/>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Recouvre</a:t>
            </a:r>
            <a:r>
              <a:rPr lang="it-IT" sz="2400" b="0" strike="noStrike" spc="-1" dirty="0">
                <a:solidFill>
                  <a:srgbClr val="404040"/>
                </a:solidFill>
                <a:latin typeface="Calisto MT"/>
              </a:rPr>
              <a:t> </a:t>
            </a:r>
            <a:r>
              <a:rPr lang="it-IT" sz="2400" b="0" strike="noStrike" spc="-1" dirty="0" err="1">
                <a:solidFill>
                  <a:srgbClr val="404040"/>
                </a:solidFill>
                <a:latin typeface="Calisto MT"/>
              </a:rPr>
              <a:t>tous</a:t>
            </a:r>
            <a:r>
              <a:rPr lang="it-IT" sz="2400" b="0" strike="noStrike" spc="-1" dirty="0">
                <a:solidFill>
                  <a:srgbClr val="404040"/>
                </a:solidFill>
                <a:latin typeface="Calisto MT"/>
              </a:rPr>
              <a:t>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emplois</a:t>
            </a:r>
            <a:r>
              <a:rPr lang="it-IT" sz="2400" b="0" strike="noStrike" spc="-1" dirty="0">
                <a:solidFill>
                  <a:srgbClr val="404040"/>
                </a:solidFill>
                <a:latin typeface="Calisto MT"/>
              </a:rPr>
              <a:t> de </a:t>
            </a:r>
            <a:r>
              <a:rPr lang="it-IT" sz="2400" b="0" i="1" strike="noStrike" spc="-1" dirty="0" err="1">
                <a:solidFill>
                  <a:srgbClr val="404040"/>
                </a:solidFill>
                <a:latin typeface="Calisto MT"/>
              </a:rPr>
              <a:t>nous</a:t>
            </a:r>
            <a:r>
              <a:rPr lang="it-IT" sz="2400" b="0" strike="noStrike" spc="-1" dirty="0">
                <a:solidFill>
                  <a:srgbClr val="404040"/>
                </a:solidFill>
                <a:latin typeface="Calisto MT"/>
              </a:rPr>
              <a:t> : </a:t>
            </a:r>
            <a:r>
              <a:rPr lang="it-IT" sz="2400" b="0" strike="noStrike" spc="-1" dirty="0" err="1">
                <a:solidFill>
                  <a:srgbClr val="404040"/>
                </a:solidFill>
                <a:latin typeface="Calisto MT"/>
              </a:rPr>
              <a:t>Emploi</a:t>
            </a:r>
            <a:r>
              <a:rPr lang="it-IT" sz="2400" b="0" strike="noStrike" spc="-1" dirty="0">
                <a:solidFill>
                  <a:srgbClr val="404040"/>
                </a:solidFill>
                <a:latin typeface="Calisto MT"/>
              </a:rPr>
              <a:t> le + </a:t>
            </a:r>
            <a:r>
              <a:rPr lang="it-IT" sz="2400" b="0" strike="noStrike" spc="-1" dirty="0" err="1">
                <a:solidFill>
                  <a:srgbClr val="404040"/>
                </a:solidFill>
                <a:latin typeface="Calisto MT"/>
              </a:rPr>
              <a:t>fréquent</a:t>
            </a:r>
            <a:r>
              <a:rPr lang="it-IT" sz="2400" b="0" strike="noStrike" spc="-1" dirty="0">
                <a:solidFill>
                  <a:srgbClr val="404040"/>
                </a:solidFill>
                <a:latin typeface="Calisto MT"/>
              </a:rPr>
              <a:t> </a:t>
            </a:r>
            <a:r>
              <a:rPr lang="it-IT" sz="2400" b="1" u="sng" strike="noStrike" spc="-1" dirty="0">
                <a:solidFill>
                  <a:srgbClr val="404040"/>
                </a:solidFill>
                <a:latin typeface="Calisto MT"/>
              </a:rPr>
              <a:t>à l’</a:t>
            </a:r>
            <a:r>
              <a:rPr lang="it-IT" sz="2400" b="1" u="sng" strike="noStrike" spc="-1" dirty="0" err="1">
                <a:solidFill>
                  <a:srgbClr val="404040"/>
                </a:solidFill>
                <a:latin typeface="Calisto MT"/>
              </a:rPr>
              <a:t>oral</a:t>
            </a:r>
            <a:endParaRPr lang="it-IT" sz="2400" b="1" u="sng"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Avec</a:t>
            </a:r>
            <a:r>
              <a:rPr lang="it-IT" sz="2000" b="0" strike="noStrike" spc="-1" dirty="0">
                <a:solidFill>
                  <a:srgbClr val="404040"/>
                </a:solidFill>
                <a:latin typeface="Calisto MT"/>
              </a:rPr>
              <a:t> </a:t>
            </a:r>
            <a:r>
              <a:rPr lang="it-IT" sz="2000" b="0" strike="noStrike" spc="-1" dirty="0" err="1">
                <a:solidFill>
                  <a:srgbClr val="404040"/>
                </a:solidFill>
                <a:latin typeface="Calisto MT"/>
              </a:rPr>
              <a:t>Aurélie</a:t>
            </a:r>
            <a:r>
              <a:rPr lang="it-IT" sz="2000" b="0" strike="noStrike" spc="-1" dirty="0">
                <a:solidFill>
                  <a:srgbClr val="404040"/>
                </a:solidFill>
                <a:latin typeface="Calisto MT"/>
              </a:rPr>
              <a:t>, on va </a:t>
            </a:r>
            <a:r>
              <a:rPr lang="it-IT" sz="2000" b="0" strike="noStrike" spc="-1" dirty="0" err="1">
                <a:solidFill>
                  <a:srgbClr val="404040"/>
                </a:solidFill>
                <a:latin typeface="Calisto MT"/>
              </a:rPr>
              <a:t>au</a:t>
            </a:r>
            <a:r>
              <a:rPr lang="it-IT" sz="2000" b="0" strike="noStrike" spc="-1" dirty="0">
                <a:solidFill>
                  <a:srgbClr val="404040"/>
                </a:solidFill>
                <a:latin typeface="Calisto MT"/>
              </a:rPr>
              <a:t> </a:t>
            </a:r>
            <a:r>
              <a:rPr lang="it-IT" sz="2000" b="0" strike="noStrike" spc="-1" dirty="0" err="1">
                <a:solidFill>
                  <a:srgbClr val="404040"/>
                </a:solidFill>
                <a:latin typeface="Calisto MT"/>
              </a:rPr>
              <a:t>cinéma</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Je </a:t>
            </a:r>
            <a:r>
              <a:rPr lang="it-IT" sz="2000" b="0" strike="noStrike" spc="-1" dirty="0" err="1">
                <a:solidFill>
                  <a:srgbClr val="404040"/>
                </a:solidFill>
                <a:latin typeface="Calisto MT"/>
              </a:rPr>
              <a:t>voudrais</a:t>
            </a:r>
            <a:r>
              <a:rPr lang="it-IT" sz="2000" b="0" strike="noStrike" spc="-1" dirty="0">
                <a:solidFill>
                  <a:srgbClr val="404040"/>
                </a:solidFill>
                <a:latin typeface="Calisto MT"/>
              </a:rPr>
              <a:t> </a:t>
            </a:r>
            <a:r>
              <a:rPr lang="it-IT" sz="2000" b="0" strike="noStrike" spc="-1" dirty="0" err="1">
                <a:solidFill>
                  <a:srgbClr val="404040"/>
                </a:solidFill>
                <a:latin typeface="Calisto MT"/>
              </a:rPr>
              <a:t>qu’on</a:t>
            </a:r>
            <a:r>
              <a:rPr lang="it-IT" sz="2000" b="0" strike="noStrike" spc="-1" dirty="0">
                <a:solidFill>
                  <a:srgbClr val="404040"/>
                </a:solidFill>
                <a:latin typeface="Calisto MT"/>
              </a:rPr>
              <a:t> se </a:t>
            </a:r>
            <a:r>
              <a:rPr lang="it-IT" sz="2000" b="0" strike="noStrike" spc="-1" dirty="0" err="1">
                <a:solidFill>
                  <a:srgbClr val="404040"/>
                </a:solidFill>
                <a:latin typeface="Calisto MT"/>
              </a:rPr>
              <a:t>marie</a:t>
            </a:r>
            <a:r>
              <a:rPr lang="it-IT" sz="2000" b="0" strike="noStrike" spc="-1" dirty="0">
                <a:solidFill>
                  <a:srgbClr val="404040"/>
                </a:solidFill>
                <a:latin typeface="Calisto MT"/>
              </a:rPr>
              <a:t>, </a:t>
            </a:r>
            <a:r>
              <a:rPr lang="it-IT" sz="2000" b="0" strike="noStrike" spc="-1" dirty="0" err="1">
                <a:solidFill>
                  <a:srgbClr val="404040"/>
                </a:solidFill>
                <a:latin typeface="Calisto MT"/>
              </a:rPr>
              <a:t>toi</a:t>
            </a:r>
            <a:r>
              <a:rPr lang="it-IT" sz="2000" b="0" strike="noStrike" spc="-1" dirty="0">
                <a:solidFill>
                  <a:srgbClr val="404040"/>
                </a:solidFill>
                <a:latin typeface="Calisto MT"/>
              </a:rPr>
              <a:t> et </a:t>
            </a:r>
            <a:r>
              <a:rPr lang="it-IT" sz="2000" b="0" strike="noStrike" spc="-1" dirty="0" err="1">
                <a:solidFill>
                  <a:srgbClr val="404040"/>
                </a:solidFill>
                <a:latin typeface="Calisto MT"/>
              </a:rPr>
              <a:t>moi</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Dans</a:t>
            </a:r>
            <a:r>
              <a:rPr lang="it-IT" sz="2000" b="0" strike="noStrike" spc="-1" dirty="0">
                <a:solidFill>
                  <a:srgbClr val="404040"/>
                </a:solidFill>
                <a:latin typeface="Calisto MT"/>
              </a:rPr>
              <a:t> </a:t>
            </a:r>
            <a:r>
              <a:rPr lang="it-IT" sz="2000" b="0" strike="noStrike" spc="-1" dirty="0" err="1">
                <a:solidFill>
                  <a:srgbClr val="404040"/>
                </a:solidFill>
                <a:latin typeface="Calisto MT"/>
              </a:rPr>
              <a:t>cette</a:t>
            </a:r>
            <a:r>
              <a:rPr lang="it-IT" sz="2000" b="0" strike="noStrike" spc="-1" dirty="0">
                <a:solidFill>
                  <a:srgbClr val="404040"/>
                </a:solidFill>
                <a:latin typeface="Calisto MT"/>
              </a:rPr>
              <a:t> </a:t>
            </a:r>
            <a:r>
              <a:rPr lang="it-IT" sz="2000" b="0" strike="noStrike" spc="-1" dirty="0" err="1">
                <a:solidFill>
                  <a:srgbClr val="404040"/>
                </a:solidFill>
                <a:latin typeface="Calisto MT"/>
              </a:rPr>
              <a:t>partie</a:t>
            </a:r>
            <a:r>
              <a:rPr lang="it-IT" sz="2000" b="0" strike="noStrike" spc="-1" dirty="0">
                <a:solidFill>
                  <a:srgbClr val="404040"/>
                </a:solidFill>
                <a:latin typeface="Calisto MT"/>
              </a:rPr>
              <a:t>, on </a:t>
            </a:r>
            <a:r>
              <a:rPr lang="it-IT" sz="2000" b="0" strike="noStrike" spc="-1" dirty="0" err="1">
                <a:solidFill>
                  <a:srgbClr val="404040"/>
                </a:solidFill>
                <a:latin typeface="Calisto MT"/>
              </a:rPr>
              <a:t>arbordera</a:t>
            </a:r>
            <a:r>
              <a:rPr lang="it-IT" sz="2000" b="0" strike="noStrike" spc="-1" dirty="0">
                <a:solidFill>
                  <a:srgbClr val="404040"/>
                </a:solidFill>
                <a:latin typeface="Calisto MT"/>
              </a:rPr>
              <a:t> </a:t>
            </a:r>
            <a:r>
              <a:rPr lang="it-IT" sz="2000" b="0" strike="noStrike" spc="-1" dirty="0" err="1">
                <a:solidFill>
                  <a:srgbClr val="404040"/>
                </a:solidFill>
                <a:latin typeface="Calisto MT"/>
              </a:rPr>
              <a:t>les</a:t>
            </a:r>
            <a:r>
              <a:rPr lang="it-IT" sz="2000" b="0" strike="noStrike" spc="-1" dirty="0">
                <a:solidFill>
                  <a:srgbClr val="404040"/>
                </a:solidFill>
                <a:latin typeface="Calisto MT"/>
              </a:rPr>
              <a:t> </a:t>
            </a:r>
            <a:r>
              <a:rPr lang="it-IT" sz="2000" b="0" strike="noStrike" spc="-1" dirty="0" err="1">
                <a:solidFill>
                  <a:srgbClr val="404040"/>
                </a:solidFill>
                <a:latin typeface="Calisto MT"/>
              </a:rPr>
              <a:t>fonctions</a:t>
            </a:r>
            <a:r>
              <a:rPr lang="it-IT" sz="2000" b="0" strike="noStrike" spc="-1" dirty="0">
                <a:solidFill>
                  <a:srgbClr val="404040"/>
                </a:solidFill>
                <a:latin typeface="Calisto MT"/>
              </a:rPr>
              <a:t> </a:t>
            </a:r>
            <a:r>
              <a:rPr lang="it-IT" sz="2000" b="0" strike="noStrike" spc="-1" dirty="0" err="1">
                <a:solidFill>
                  <a:srgbClr val="404040"/>
                </a:solidFill>
                <a:latin typeface="Calisto MT"/>
              </a:rPr>
              <a:t>des</a:t>
            </a:r>
            <a:r>
              <a:rPr lang="it-IT" sz="2000" b="0" strike="noStrike" spc="-1" dirty="0">
                <a:solidFill>
                  <a:srgbClr val="404040"/>
                </a:solidFill>
                <a:latin typeface="Calisto MT"/>
              </a:rPr>
              <a:t> </a:t>
            </a:r>
            <a:r>
              <a:rPr lang="it-IT" sz="2000" b="0" strike="noStrike" spc="-1" dirty="0" err="1">
                <a:solidFill>
                  <a:srgbClr val="404040"/>
                </a:solidFill>
                <a:latin typeface="Calisto MT"/>
              </a:rPr>
              <a:t>pronoms</a:t>
            </a:r>
            <a:r>
              <a:rPr lang="it-IT" sz="2000" b="0" strike="noStrike" spc="-1" dirty="0">
                <a:solidFill>
                  <a:srgbClr val="404040"/>
                </a:solidFill>
                <a:latin typeface="Calisto MT"/>
              </a:rPr>
              <a:t>.</a:t>
            </a:r>
            <a:endParaRPr lang="it-IT" sz="20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Paradigme</a:t>
            </a:r>
            <a:r>
              <a:rPr lang="it-IT" sz="2400" b="0" strike="noStrike" spc="-1" dirty="0">
                <a:solidFill>
                  <a:srgbClr val="404040"/>
                </a:solidFill>
                <a:latin typeface="Calisto MT"/>
              </a:rPr>
              <a:t>: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Clitique</a:t>
            </a:r>
            <a:r>
              <a:rPr lang="it-IT" sz="2200" b="0" strike="noStrike" spc="-1" dirty="0">
                <a:solidFill>
                  <a:srgbClr val="404040"/>
                </a:solidFill>
                <a:latin typeface="Calisto MT"/>
              </a:rPr>
              <a:t> </a:t>
            </a:r>
            <a:r>
              <a:rPr lang="it-IT" sz="2200" b="0" strike="noStrike" spc="-1" dirty="0" err="1">
                <a:solidFill>
                  <a:srgbClr val="404040"/>
                </a:solidFill>
                <a:latin typeface="Calisto MT"/>
              </a:rPr>
              <a:t>sujet:</a:t>
            </a:r>
            <a:r>
              <a:rPr lang="it-IT" sz="2200" b="0" i="1" strike="noStrike" spc="-1" dirty="0" err="1">
                <a:solidFill>
                  <a:srgbClr val="404040"/>
                </a:solidFill>
                <a:latin typeface="Calisto MT"/>
              </a:rPr>
              <a:t>on</a:t>
            </a:r>
            <a:r>
              <a:rPr lang="it-IT" sz="2200" b="0" strike="noStrike" spc="-1" dirty="0">
                <a:solidFill>
                  <a:srgbClr val="404040"/>
                </a:solidFill>
                <a:latin typeface="Calisto MT"/>
              </a:rPr>
              <a:t>; </a:t>
            </a:r>
            <a:r>
              <a:rPr lang="it-IT" sz="2200" b="0" strike="noStrike" spc="-1" dirty="0" err="1">
                <a:solidFill>
                  <a:srgbClr val="404040"/>
                </a:solidFill>
                <a:latin typeface="Calisto MT"/>
              </a:rPr>
              <a:t>clitique</a:t>
            </a:r>
            <a:r>
              <a:rPr lang="it-IT" sz="2200" b="0" strike="noStrike" spc="-1" dirty="0">
                <a:solidFill>
                  <a:srgbClr val="404040"/>
                </a:solidFill>
                <a:latin typeface="Calisto MT"/>
              </a:rPr>
              <a:t> </a:t>
            </a:r>
            <a:r>
              <a:rPr lang="it-IT" sz="2200" b="0" strike="noStrike" spc="-1" dirty="0" err="1">
                <a:solidFill>
                  <a:srgbClr val="404040"/>
                </a:solidFill>
                <a:latin typeface="Calisto MT"/>
              </a:rPr>
              <a:t>objet</a:t>
            </a:r>
            <a:r>
              <a:rPr lang="it-IT" sz="2200" b="0" strike="noStrike" spc="-1" dirty="0">
                <a:solidFill>
                  <a:srgbClr val="404040"/>
                </a:solidFill>
                <a:latin typeface="Calisto MT"/>
              </a:rPr>
              <a:t>: </a:t>
            </a:r>
            <a:r>
              <a:rPr lang="it-IT" sz="2200" b="0" i="1" strike="noStrike" spc="-1" dirty="0" err="1">
                <a:solidFill>
                  <a:srgbClr val="404040"/>
                </a:solidFill>
                <a:latin typeface="Calisto MT"/>
              </a:rPr>
              <a:t>nous</a:t>
            </a:r>
            <a:r>
              <a:rPr lang="it-IT" sz="2200" b="0" strike="noStrike" spc="-1" dirty="0">
                <a:solidFill>
                  <a:srgbClr val="404040"/>
                </a:solidFill>
                <a:latin typeface="Calisto MT"/>
              </a:rPr>
              <a:t>, </a:t>
            </a:r>
            <a:r>
              <a:rPr lang="it-IT" sz="2200" b="0" strike="noStrike" spc="-1" dirty="0" err="1">
                <a:solidFill>
                  <a:srgbClr val="404040"/>
                </a:solidFill>
                <a:latin typeface="Calisto MT"/>
              </a:rPr>
              <a:t>disjointe</a:t>
            </a:r>
            <a:r>
              <a:rPr lang="it-IT" sz="2200" b="0" strike="noStrike" spc="-1" dirty="0">
                <a:solidFill>
                  <a:srgbClr val="404040"/>
                </a:solidFill>
                <a:latin typeface="Calisto MT"/>
              </a:rPr>
              <a:t> : </a:t>
            </a:r>
            <a:r>
              <a:rPr lang="it-IT" sz="2200" b="0" i="1" strike="noStrike" spc="-1" dirty="0" err="1">
                <a:solidFill>
                  <a:srgbClr val="404040"/>
                </a:solidFill>
                <a:latin typeface="Calisto MT"/>
              </a:rPr>
              <a:t>nous</a:t>
            </a:r>
            <a:endParaRPr lang="it-IT" sz="2200" b="0" i="1"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Nous</a:t>
            </a:r>
            <a:r>
              <a:rPr lang="it-IT" sz="2000" b="0" strike="noStrike" spc="-1" dirty="0">
                <a:solidFill>
                  <a:srgbClr val="404040"/>
                </a:solidFill>
                <a:latin typeface="Calisto MT"/>
              </a:rPr>
              <a:t>, on n’est </a:t>
            </a:r>
            <a:r>
              <a:rPr lang="it-IT" sz="2000" b="0" strike="noStrike" spc="-1" dirty="0" err="1">
                <a:solidFill>
                  <a:srgbClr val="404040"/>
                </a:solidFill>
                <a:latin typeface="Calisto MT"/>
              </a:rPr>
              <a:t>pas</a:t>
            </a:r>
            <a:r>
              <a:rPr lang="it-IT" sz="2000" b="0" strike="noStrike" spc="-1" dirty="0">
                <a:solidFill>
                  <a:srgbClr val="404040"/>
                </a:solidFill>
                <a:latin typeface="Calisto MT"/>
              </a:rPr>
              <a:t> </a:t>
            </a:r>
            <a:r>
              <a:rPr lang="it-IT" sz="2000" b="0" strike="noStrike" spc="-1" dirty="0" err="1">
                <a:solidFill>
                  <a:srgbClr val="404040"/>
                </a:solidFill>
                <a:latin typeface="Calisto MT"/>
              </a:rPr>
              <a:t>d’accord</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Viens</a:t>
            </a:r>
            <a:r>
              <a:rPr lang="it-IT" sz="2000" b="0" strike="noStrike" spc="-1" dirty="0">
                <a:solidFill>
                  <a:srgbClr val="404040"/>
                </a:solidFill>
                <a:latin typeface="Calisto MT"/>
              </a:rPr>
              <a:t> </a:t>
            </a:r>
            <a:r>
              <a:rPr lang="it-IT" sz="2000" b="0" strike="noStrike" spc="-1" dirty="0" err="1">
                <a:solidFill>
                  <a:srgbClr val="404040"/>
                </a:solidFill>
                <a:latin typeface="Calisto MT"/>
              </a:rPr>
              <a:t>avec</a:t>
            </a:r>
            <a:r>
              <a:rPr lang="it-IT" sz="2000" b="0" strike="noStrike" spc="-1" dirty="0">
                <a:solidFill>
                  <a:srgbClr val="404040"/>
                </a:solidFill>
                <a:latin typeface="Calisto MT"/>
              </a:rPr>
              <a:t> </a:t>
            </a:r>
            <a:r>
              <a:rPr lang="it-IT" sz="2000" b="0" strike="noStrike" spc="-1" dirty="0" err="1">
                <a:solidFill>
                  <a:srgbClr val="404040"/>
                </a:solidFill>
                <a:latin typeface="Calisto MT"/>
              </a:rPr>
              <a:t>nous</a:t>
            </a:r>
            <a:r>
              <a:rPr lang="it-IT" sz="2000" b="0" strike="noStrike" spc="-1" dirty="0">
                <a:solidFill>
                  <a:srgbClr val="404040"/>
                </a:solidFill>
                <a:latin typeface="Calisto MT"/>
              </a:rPr>
              <a:t>, on va </a:t>
            </a:r>
            <a:r>
              <a:rPr lang="it-IT" sz="2000" b="0" strike="noStrike" spc="-1" dirty="0" err="1">
                <a:solidFill>
                  <a:srgbClr val="404040"/>
                </a:solidFill>
                <a:latin typeface="Calisto MT"/>
              </a:rPr>
              <a:t>chez</a:t>
            </a:r>
            <a:r>
              <a:rPr lang="it-IT" sz="2000" b="0" strike="noStrike" spc="-1" dirty="0">
                <a:solidFill>
                  <a:srgbClr val="404040"/>
                </a:solidFill>
                <a:latin typeface="Calisto MT"/>
              </a:rPr>
              <a:t> </a:t>
            </a:r>
            <a:r>
              <a:rPr lang="it-IT" sz="2000" b="0" strike="noStrike" spc="-1" dirty="0" err="1">
                <a:solidFill>
                  <a:srgbClr val="404040"/>
                </a:solidFill>
                <a:latin typeface="Calisto MT"/>
              </a:rPr>
              <a:t>Sébastien</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On a </a:t>
            </a:r>
            <a:r>
              <a:rPr lang="it-IT" sz="2000" b="0" strike="noStrike" spc="-1" dirty="0" err="1">
                <a:solidFill>
                  <a:srgbClr val="404040"/>
                </a:solidFill>
                <a:latin typeface="Calisto MT"/>
              </a:rPr>
              <a:t>oublié</a:t>
            </a:r>
            <a:r>
              <a:rPr lang="it-IT" sz="2000" b="0" strike="noStrike" spc="-1" dirty="0">
                <a:solidFill>
                  <a:srgbClr val="404040"/>
                </a:solidFill>
                <a:latin typeface="Calisto MT"/>
              </a:rPr>
              <a:t> nos </a:t>
            </a:r>
            <a:r>
              <a:rPr lang="it-IT" sz="2000" b="0" strike="noStrike" spc="-1" dirty="0" err="1">
                <a:solidFill>
                  <a:srgbClr val="404040"/>
                </a:solidFill>
                <a:latin typeface="Calisto MT"/>
              </a:rPr>
              <a:t>affaires</a:t>
            </a:r>
            <a:r>
              <a:rPr lang="it-IT" sz="2000" b="0" strike="noStrike" spc="-1" dirty="0">
                <a:solidFill>
                  <a:srgbClr val="404040"/>
                </a:solidFill>
                <a:latin typeface="Calisto MT"/>
              </a:rPr>
              <a:t> </a:t>
            </a:r>
            <a:r>
              <a:rPr lang="it-IT" sz="2000" b="0" strike="noStrike" spc="-1" dirty="0" err="1">
                <a:solidFill>
                  <a:srgbClr val="404040"/>
                </a:solidFill>
                <a:latin typeface="Calisto MT"/>
              </a:rPr>
              <a:t>chez</a:t>
            </a:r>
            <a:r>
              <a:rPr lang="it-IT" sz="2000" b="0" strike="noStrike" spc="-1" dirty="0">
                <a:solidFill>
                  <a:srgbClr val="404040"/>
                </a:solidFill>
                <a:latin typeface="Calisto MT"/>
              </a:rPr>
              <a:t> </a:t>
            </a:r>
            <a:r>
              <a:rPr lang="it-IT" sz="2000" b="0" strike="noStrike" spc="-1" dirty="0" err="1">
                <a:solidFill>
                  <a:srgbClr val="404040"/>
                </a:solidFill>
                <a:latin typeface="Calisto MT"/>
              </a:rPr>
              <a:t>Raphaël</a:t>
            </a:r>
            <a:r>
              <a:rPr lang="it-IT" sz="2000" b="0" strike="noStrike" spc="-1" dirty="0">
                <a:solidFill>
                  <a:srgbClr val="404040"/>
                </a:solidFill>
                <a:latin typeface="Calisto MT"/>
              </a:rPr>
              <a:t>. </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On est </a:t>
            </a:r>
            <a:r>
              <a:rPr lang="it-IT" sz="2000" b="0" strike="noStrike" spc="-1" dirty="0" err="1">
                <a:solidFill>
                  <a:srgbClr val="404040"/>
                </a:solidFill>
                <a:latin typeface="Calisto MT"/>
              </a:rPr>
              <a:t>rentrées</a:t>
            </a:r>
            <a:r>
              <a:rPr lang="it-IT" sz="2000" b="0" strike="noStrike" spc="-1" dirty="0">
                <a:solidFill>
                  <a:srgbClr val="404040"/>
                </a:solidFill>
                <a:latin typeface="Calisto MT"/>
              </a:rPr>
              <a:t> </a:t>
            </a:r>
            <a:r>
              <a:rPr lang="it-IT" sz="2000" b="0" strike="noStrike" spc="-1" dirty="0" err="1">
                <a:solidFill>
                  <a:srgbClr val="404040"/>
                </a:solidFill>
                <a:latin typeface="Calisto MT"/>
              </a:rPr>
              <a:t>tard</a:t>
            </a:r>
            <a:r>
              <a:rPr lang="it-IT" sz="2000" b="0" strike="noStrike" spc="-1" dirty="0">
                <a:solidFill>
                  <a:srgbClr val="404040"/>
                </a:solidFill>
                <a:latin typeface="Calisto MT"/>
              </a:rPr>
              <a:t>, Marie et </a:t>
            </a:r>
            <a:r>
              <a:rPr lang="it-IT" sz="2000" b="0" strike="noStrike" spc="-1" dirty="0" err="1">
                <a:solidFill>
                  <a:srgbClr val="404040"/>
                </a:solidFill>
                <a:latin typeface="Calisto MT"/>
              </a:rPr>
              <a:t>moi</a:t>
            </a:r>
            <a:r>
              <a:rPr lang="it-IT" sz="2000" b="0" strike="noStrike" spc="-1" dirty="0">
                <a:solidFill>
                  <a:srgbClr val="404040"/>
                </a:solidFill>
                <a:latin typeface="Calisto MT"/>
              </a:rPr>
              <a:t>.</a:t>
            </a:r>
            <a:endParaRPr lang="it-IT" sz="20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Français</a:t>
            </a:r>
            <a:r>
              <a:rPr lang="it-IT" sz="2400" b="0" strike="noStrike" spc="-1" dirty="0">
                <a:solidFill>
                  <a:srgbClr val="404040"/>
                </a:solidFill>
                <a:latin typeface="Calisto MT"/>
              </a:rPr>
              <a:t> </a:t>
            </a:r>
            <a:r>
              <a:rPr lang="it-IT" sz="2400" b="0" strike="noStrike" spc="-1" dirty="0" err="1">
                <a:solidFill>
                  <a:srgbClr val="404040"/>
                </a:solidFill>
                <a:latin typeface="Calisto MT"/>
              </a:rPr>
              <a:t>parlé</a:t>
            </a:r>
            <a:r>
              <a:rPr lang="it-IT" sz="2400" b="0" strike="noStrike" spc="-1" dirty="0">
                <a:solidFill>
                  <a:srgbClr val="404040"/>
                </a:solidFill>
                <a:latin typeface="Calisto MT"/>
              </a:rPr>
              <a:t>, mais </a:t>
            </a:r>
            <a:r>
              <a:rPr lang="it-IT" sz="2400" b="0" strike="noStrike" spc="-1" dirty="0" err="1">
                <a:solidFill>
                  <a:srgbClr val="404040"/>
                </a:solidFill>
                <a:latin typeface="Calisto MT"/>
              </a:rPr>
              <a:t>emploi</a:t>
            </a:r>
            <a:r>
              <a:rPr lang="it-IT" sz="2400" b="0" strike="noStrike" spc="-1" dirty="0">
                <a:solidFill>
                  <a:srgbClr val="404040"/>
                </a:solidFill>
                <a:latin typeface="Calisto MT"/>
              </a:rPr>
              <a:t> ancien</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a:t>
            </a:r>
            <a:r>
              <a:rPr lang="it-IT" sz="2200" b="0" strike="noStrike" spc="-1" dirty="0" err="1">
                <a:solidFill>
                  <a:srgbClr val="404040"/>
                </a:solidFill>
                <a:latin typeface="Calisto MT"/>
              </a:rPr>
              <a:t>Quand</a:t>
            </a:r>
            <a:r>
              <a:rPr lang="it-IT" sz="2200" b="0" strike="noStrike" spc="-1" dirty="0">
                <a:solidFill>
                  <a:srgbClr val="404040"/>
                </a:solidFill>
                <a:latin typeface="Calisto MT"/>
              </a:rPr>
              <a:t> </a:t>
            </a:r>
            <a:r>
              <a:rPr lang="it-IT" sz="2200" b="0" i="1" strike="noStrike" spc="-1" dirty="0">
                <a:solidFill>
                  <a:srgbClr val="404040"/>
                </a:solidFill>
                <a:latin typeface="Calisto MT"/>
              </a:rPr>
              <a:t>nos</a:t>
            </a:r>
            <a:r>
              <a:rPr lang="it-IT" sz="2200" b="0" strike="noStrike" spc="-1" dirty="0">
                <a:solidFill>
                  <a:srgbClr val="404040"/>
                </a:solidFill>
                <a:latin typeface="Calisto MT"/>
              </a:rPr>
              <a:t> </a:t>
            </a:r>
            <a:r>
              <a:rPr lang="it-IT" sz="2200" b="0" strike="noStrike" spc="-1" dirty="0" err="1">
                <a:solidFill>
                  <a:srgbClr val="404040"/>
                </a:solidFill>
                <a:latin typeface="Calisto MT"/>
              </a:rPr>
              <a:t>amis</a:t>
            </a:r>
            <a:r>
              <a:rPr lang="it-IT" sz="2200" b="0" strike="noStrike" spc="-1" dirty="0">
                <a:solidFill>
                  <a:srgbClr val="404040"/>
                </a:solidFill>
                <a:latin typeface="Calisto MT"/>
              </a:rPr>
              <a:t> </a:t>
            </a:r>
            <a:r>
              <a:rPr lang="it-IT" sz="2200" b="0" i="1" strike="noStrike" spc="-1" dirty="0" err="1">
                <a:solidFill>
                  <a:srgbClr val="404040"/>
                </a:solidFill>
                <a:latin typeface="Calisto MT"/>
              </a:rPr>
              <a:t>nous</a:t>
            </a:r>
            <a:r>
              <a:rPr lang="it-IT" sz="2200" b="0" strike="noStrike" spc="-1" dirty="0">
                <a:solidFill>
                  <a:srgbClr val="404040"/>
                </a:solidFill>
                <a:latin typeface="Calisto MT"/>
              </a:rPr>
              <a:t> </a:t>
            </a:r>
            <a:r>
              <a:rPr lang="it-IT" sz="2200" b="0" strike="noStrike" spc="-1" dirty="0" err="1">
                <a:solidFill>
                  <a:srgbClr val="404040"/>
                </a:solidFill>
                <a:latin typeface="Calisto MT"/>
              </a:rPr>
              <a:t>ont</a:t>
            </a:r>
            <a:r>
              <a:rPr lang="it-IT" sz="2200" b="0" strike="noStrike" spc="-1" dirty="0">
                <a:solidFill>
                  <a:srgbClr val="404040"/>
                </a:solidFill>
                <a:latin typeface="Calisto MT"/>
              </a:rPr>
              <a:t> </a:t>
            </a:r>
            <a:r>
              <a:rPr lang="it-IT" sz="2200" b="0" strike="noStrike" spc="-1" dirty="0" err="1">
                <a:solidFill>
                  <a:srgbClr val="404040"/>
                </a:solidFill>
                <a:latin typeface="Calisto MT"/>
              </a:rPr>
              <a:t>trompés</a:t>
            </a:r>
            <a:r>
              <a:rPr lang="it-IT" sz="2200" b="0" strike="noStrike" spc="-1" dirty="0">
                <a:solidFill>
                  <a:srgbClr val="404040"/>
                </a:solidFill>
                <a:latin typeface="Calisto MT"/>
              </a:rPr>
              <a:t>, </a:t>
            </a:r>
            <a:r>
              <a:rPr lang="it-IT" sz="2200" b="0" i="1" strike="noStrike" spc="-1" dirty="0">
                <a:solidFill>
                  <a:srgbClr val="404040"/>
                </a:solidFill>
                <a:latin typeface="Calisto MT"/>
              </a:rPr>
              <a:t>on</a:t>
            </a:r>
            <a:r>
              <a:rPr lang="it-IT" sz="2200" b="0" strike="noStrike" spc="-1" dirty="0">
                <a:solidFill>
                  <a:srgbClr val="404040"/>
                </a:solidFill>
                <a:latin typeface="Calisto MT"/>
              </a:rPr>
              <a:t> ne </a:t>
            </a:r>
            <a:r>
              <a:rPr lang="it-IT" sz="2200" b="0" strike="noStrike" spc="-1" dirty="0" err="1">
                <a:solidFill>
                  <a:srgbClr val="404040"/>
                </a:solidFill>
                <a:latin typeface="Calisto MT"/>
              </a:rPr>
              <a:t>doit</a:t>
            </a:r>
            <a:r>
              <a:rPr lang="it-IT" sz="2200" b="0" strike="noStrike" spc="-1" dirty="0">
                <a:solidFill>
                  <a:srgbClr val="404040"/>
                </a:solidFill>
                <a:latin typeface="Calisto MT"/>
              </a:rPr>
              <a:t> </a:t>
            </a:r>
            <a:r>
              <a:rPr lang="it-IT" sz="2200" b="0" strike="noStrike" spc="-1" dirty="0" err="1">
                <a:solidFill>
                  <a:srgbClr val="404040"/>
                </a:solidFill>
                <a:latin typeface="Calisto MT"/>
              </a:rPr>
              <a:t>que</a:t>
            </a:r>
            <a:r>
              <a:rPr lang="it-IT" sz="2200" b="0" strike="noStrike" spc="-1" dirty="0">
                <a:solidFill>
                  <a:srgbClr val="404040"/>
                </a:solidFill>
                <a:latin typeface="Calisto MT"/>
              </a:rPr>
              <a:t> de l’</a:t>
            </a:r>
            <a:r>
              <a:rPr lang="it-IT" sz="2200" b="0" strike="noStrike" spc="-1" dirty="0" err="1">
                <a:solidFill>
                  <a:srgbClr val="404040"/>
                </a:solidFill>
                <a:latin typeface="Calisto MT"/>
              </a:rPr>
              <a:t>indifférence</a:t>
            </a:r>
            <a:r>
              <a:rPr lang="it-IT" sz="2200" b="0" strike="noStrike" spc="-1" dirty="0">
                <a:solidFill>
                  <a:srgbClr val="404040"/>
                </a:solidFill>
                <a:latin typeface="Calisto MT"/>
              </a:rPr>
              <a:t> </a:t>
            </a:r>
            <a:r>
              <a:rPr lang="it-IT" sz="2200" b="0" strike="noStrike" spc="-1" dirty="0" err="1">
                <a:solidFill>
                  <a:srgbClr val="404040"/>
                </a:solidFill>
                <a:latin typeface="Calisto MT"/>
              </a:rPr>
              <a:t>aux</a:t>
            </a:r>
            <a:r>
              <a:rPr lang="it-IT" sz="2200" b="0" strike="noStrike" spc="-1" dirty="0">
                <a:solidFill>
                  <a:srgbClr val="404040"/>
                </a:solidFill>
                <a:latin typeface="Calisto MT"/>
              </a:rPr>
              <a:t> </a:t>
            </a:r>
            <a:r>
              <a:rPr lang="it-IT" sz="2200" b="0" strike="noStrike" spc="-1" dirty="0" err="1">
                <a:solidFill>
                  <a:srgbClr val="404040"/>
                </a:solidFill>
                <a:latin typeface="Calisto MT"/>
              </a:rPr>
              <a:t>marques</a:t>
            </a:r>
            <a:r>
              <a:rPr lang="it-IT" sz="2200" b="0" strike="noStrike" spc="-1" dirty="0">
                <a:solidFill>
                  <a:srgbClr val="404040"/>
                </a:solidFill>
                <a:latin typeface="Calisto MT"/>
              </a:rPr>
              <a:t> de </a:t>
            </a:r>
            <a:r>
              <a:rPr lang="it-IT" sz="2200" b="0" strike="noStrike" spc="-1" dirty="0" err="1">
                <a:solidFill>
                  <a:srgbClr val="404040"/>
                </a:solidFill>
                <a:latin typeface="Calisto MT"/>
              </a:rPr>
              <a:t>leur</a:t>
            </a:r>
            <a:r>
              <a:rPr lang="it-IT" sz="2200" b="0" strike="noStrike" spc="-1" dirty="0">
                <a:solidFill>
                  <a:srgbClr val="404040"/>
                </a:solidFill>
                <a:latin typeface="Calisto MT"/>
              </a:rPr>
              <a:t> </a:t>
            </a:r>
            <a:r>
              <a:rPr lang="it-IT" sz="2200" b="0" strike="noStrike" spc="-1" dirty="0" err="1">
                <a:solidFill>
                  <a:srgbClr val="404040"/>
                </a:solidFill>
                <a:latin typeface="Calisto MT"/>
              </a:rPr>
              <a:t>amitié</a:t>
            </a:r>
            <a:r>
              <a:rPr lang="it-IT" sz="2200" b="0" strike="noStrike" spc="-1" dirty="0">
                <a:solidFill>
                  <a:srgbClr val="404040"/>
                </a:solidFill>
                <a:latin typeface="Calisto MT"/>
              </a:rPr>
              <a:t>” (La </a:t>
            </a:r>
            <a:r>
              <a:rPr lang="it-IT" sz="2200" b="0" strike="noStrike" spc="-1" dirty="0" err="1">
                <a:solidFill>
                  <a:srgbClr val="404040"/>
                </a:solidFill>
                <a:latin typeface="Calisto MT"/>
              </a:rPr>
              <a:t>Rochefoucauld</a:t>
            </a:r>
            <a:r>
              <a:rPr lang="it-IT" sz="2200" b="0" strike="noStrike" spc="-1" dirty="0">
                <a:solidFill>
                  <a:srgbClr val="404040"/>
                </a:solidFill>
                <a:latin typeface="Calisto MT"/>
              </a:rPr>
              <a:t>)</a:t>
            </a:r>
            <a:endParaRPr lang="it-IT" sz="22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Comparez</a:t>
            </a:r>
            <a:endParaRPr lang="it-IT" dirty="0"/>
          </a:p>
        </p:txBody>
      </p:sp>
      <p:graphicFrame>
        <p:nvGraphicFramePr>
          <p:cNvPr id="4" name="Table 3"/>
          <p:cNvGraphicFramePr/>
          <p:nvPr>
            <p:extLst>
              <p:ext uri="{D42A27DB-BD31-4B8C-83A1-F6EECF244321}">
                <p14:modId xmlns:p14="http://schemas.microsoft.com/office/powerpoint/2010/main" val="1684878453"/>
              </p:ext>
            </p:extLst>
          </p:nvPr>
        </p:nvGraphicFramePr>
        <p:xfrm>
          <a:off x="351273" y="2243876"/>
          <a:ext cx="8382960" cy="3709983"/>
        </p:xfrm>
        <a:graphic>
          <a:graphicData uri="http://schemas.openxmlformats.org/drawingml/2006/table">
            <a:tbl>
              <a:tblPr/>
              <a:tblGrid>
                <a:gridCol w="4191480">
                  <a:extLst>
                    <a:ext uri="{9D8B030D-6E8A-4147-A177-3AD203B41FA5}">
                      <a16:colId xmlns:a16="http://schemas.microsoft.com/office/drawing/2014/main" val="20000"/>
                    </a:ext>
                  </a:extLst>
                </a:gridCol>
                <a:gridCol w="4191480">
                  <a:extLst>
                    <a:ext uri="{9D8B030D-6E8A-4147-A177-3AD203B41FA5}">
                      <a16:colId xmlns:a16="http://schemas.microsoft.com/office/drawing/2014/main" val="20001"/>
                    </a:ext>
                  </a:extLst>
                </a:gridCol>
              </a:tblGrid>
              <a:tr h="1321093">
                <a:tc>
                  <a:txBody>
                    <a:bodyPr/>
                    <a:lstStyle/>
                    <a:p>
                      <a:pPr>
                        <a:lnSpc>
                          <a:spcPct val="100000"/>
                        </a:lnSpc>
                      </a:pPr>
                      <a:r>
                        <a:rPr lang="it-IT" sz="1800" b="1" strike="noStrike" spc="-1" dirty="0" err="1">
                          <a:solidFill>
                            <a:srgbClr val="FFFFFF"/>
                          </a:solidFill>
                          <a:latin typeface="Calisto MT"/>
                        </a:rPr>
                        <a:t>Réf</a:t>
                      </a:r>
                      <a:r>
                        <a:rPr lang="it-IT" sz="1800" b="1" strike="noStrike" spc="-1" dirty="0">
                          <a:solidFill>
                            <a:srgbClr val="FFFFFF"/>
                          </a:solidFill>
                          <a:latin typeface="Calisto MT"/>
                        </a:rPr>
                        <a:t> </a:t>
                      </a:r>
                      <a:r>
                        <a:rPr lang="it-IT" sz="1800" b="1" strike="noStrike" spc="-1" dirty="0" err="1">
                          <a:solidFill>
                            <a:srgbClr val="FFFFFF"/>
                          </a:solidFill>
                          <a:latin typeface="Calisto MT"/>
                        </a:rPr>
                        <a:t>pluriel</a:t>
                      </a:r>
                      <a:endParaRPr lang="it-IT" sz="1800" b="1" strike="noStrike" spc="-1" dirty="0">
                        <a:solidFill>
                          <a:srgbClr val="FFFFFF"/>
                        </a:solidFill>
                        <a:latin typeface="Calisto MT"/>
                      </a:endParaRPr>
                    </a:p>
                    <a:p>
                      <a:pPr>
                        <a:lnSpc>
                          <a:spcPct val="100000"/>
                        </a:lnSpc>
                      </a:pPr>
                      <a:r>
                        <a:rPr lang="it-IT" sz="1800" b="1" strike="noStrike" spc="-1" dirty="0">
                          <a:solidFill>
                            <a:srgbClr val="FFFFFF"/>
                          </a:solidFill>
                          <a:latin typeface="Calisto MT"/>
                        </a:rPr>
                        <a:t>(</a:t>
                      </a:r>
                      <a:r>
                        <a:rPr lang="it-IT" sz="1800" b="1" strike="noStrike" spc="-1" baseline="0" dirty="0" err="1">
                          <a:solidFill>
                            <a:srgbClr val="FFFFFF"/>
                          </a:solidFill>
                          <a:latin typeface="Calisto MT"/>
                        </a:rPr>
                        <a:t>sujet</a:t>
                      </a:r>
                      <a:r>
                        <a:rPr lang="it-IT" sz="1800" b="1" strike="noStrike" spc="-1" baseline="0" dirty="0">
                          <a:solidFill>
                            <a:srgbClr val="FFFFFF"/>
                          </a:solidFill>
                          <a:latin typeface="Calisto MT"/>
                        </a:rPr>
                        <a:t>: </a:t>
                      </a:r>
                      <a:r>
                        <a:rPr lang="it-IT" sz="1800" b="1" i="1" strike="noStrike" spc="-1" baseline="0" dirty="0">
                          <a:solidFill>
                            <a:srgbClr val="FFFFFF"/>
                          </a:solidFill>
                          <a:latin typeface="Calisto MT"/>
                        </a:rPr>
                        <a:t>on</a:t>
                      </a:r>
                      <a:r>
                        <a:rPr lang="it-IT" sz="1800" b="1" strike="noStrike" spc="-1" baseline="0" dirty="0">
                          <a:solidFill>
                            <a:srgbClr val="FFFFFF"/>
                          </a:solidFill>
                          <a:latin typeface="Calisto MT"/>
                        </a:rPr>
                        <a:t>; </a:t>
                      </a:r>
                      <a:r>
                        <a:rPr lang="it-IT" sz="1800" b="1" strike="noStrike" spc="-1" baseline="0" dirty="0" err="1">
                          <a:solidFill>
                            <a:srgbClr val="FFFFFF"/>
                          </a:solidFill>
                          <a:latin typeface="Calisto MT"/>
                        </a:rPr>
                        <a:t>objet</a:t>
                      </a:r>
                      <a:r>
                        <a:rPr lang="it-IT" sz="1800" b="1" strike="noStrike" spc="-1" baseline="0" dirty="0">
                          <a:solidFill>
                            <a:srgbClr val="FFFFFF"/>
                          </a:solidFill>
                          <a:latin typeface="Calisto MT"/>
                        </a:rPr>
                        <a:t>: </a:t>
                      </a:r>
                      <a:r>
                        <a:rPr lang="it-IT" sz="1800" b="1" i="1" strike="noStrike" spc="-1" baseline="0" dirty="0" err="1">
                          <a:solidFill>
                            <a:srgbClr val="FFFFFF"/>
                          </a:solidFill>
                          <a:latin typeface="Calisto MT"/>
                        </a:rPr>
                        <a:t>nous</a:t>
                      </a:r>
                      <a:r>
                        <a:rPr lang="it-IT" sz="1800" b="1" strike="noStrike" spc="-1" baseline="0" dirty="0">
                          <a:solidFill>
                            <a:srgbClr val="FFFFFF"/>
                          </a:solidFill>
                          <a:latin typeface="Calisto MT"/>
                        </a:rPr>
                        <a:t>; </a:t>
                      </a:r>
                      <a:r>
                        <a:rPr lang="it-IT" sz="1800" b="1" strike="noStrike" spc="-1" baseline="0" dirty="0" err="1">
                          <a:solidFill>
                            <a:srgbClr val="FFFFFF"/>
                          </a:solidFill>
                          <a:latin typeface="Calisto MT"/>
                        </a:rPr>
                        <a:t>disjoint</a:t>
                      </a:r>
                      <a:r>
                        <a:rPr lang="it-IT" sz="1800" b="1" strike="noStrike" spc="-1" baseline="0" dirty="0">
                          <a:solidFill>
                            <a:srgbClr val="FFFFFF"/>
                          </a:solidFill>
                          <a:latin typeface="Calisto MT"/>
                        </a:rPr>
                        <a:t>: </a:t>
                      </a:r>
                      <a:r>
                        <a:rPr lang="it-IT" sz="1800" b="1" i="1" strike="noStrike" spc="-1" baseline="0" dirty="0" err="1">
                          <a:solidFill>
                            <a:srgbClr val="FFFFFF"/>
                          </a:solidFill>
                          <a:latin typeface="Calisto MT"/>
                        </a:rPr>
                        <a:t>nous</a:t>
                      </a:r>
                      <a:r>
                        <a:rPr lang="it-IT" sz="1800" b="1" i="1" strike="noStrike" spc="-1" baseline="0" dirty="0">
                          <a:solidFill>
                            <a:srgbClr val="FFFFFF"/>
                          </a:solidFill>
                          <a:latin typeface="Calisto MT"/>
                        </a:rPr>
                        <a:t>; </a:t>
                      </a:r>
                      <a:r>
                        <a:rPr lang="it-IT" sz="1800" b="1" i="0" strike="noStrike" spc="-1" baseline="0" dirty="0" err="1">
                          <a:solidFill>
                            <a:srgbClr val="FFFFFF"/>
                          </a:solidFill>
                          <a:latin typeface="Calisto MT"/>
                        </a:rPr>
                        <a:t>possessif</a:t>
                      </a:r>
                      <a:r>
                        <a:rPr lang="it-IT" sz="1800" b="1" i="0" strike="noStrike" spc="-1" baseline="0" dirty="0">
                          <a:solidFill>
                            <a:srgbClr val="FFFFFF"/>
                          </a:solidFill>
                          <a:latin typeface="Calisto MT"/>
                        </a:rPr>
                        <a:t>: </a:t>
                      </a:r>
                      <a:r>
                        <a:rPr lang="it-IT" sz="1800" b="1" i="1" strike="noStrike" spc="-1" baseline="0" dirty="0" err="1">
                          <a:solidFill>
                            <a:srgbClr val="FFFFFF"/>
                          </a:solidFill>
                          <a:latin typeface="Calisto MT"/>
                        </a:rPr>
                        <a:t>notre</a:t>
                      </a:r>
                      <a:r>
                        <a:rPr lang="it-IT" sz="1800" b="1" strike="noStrike" spc="-1" baseline="0" dirty="0">
                          <a:solidFill>
                            <a:srgbClr val="FFFFFF"/>
                          </a:solidFill>
                          <a:latin typeface="Calisto MT"/>
                        </a:rPr>
                        <a:t>)</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B5A60"/>
                    </a:solidFill>
                  </a:tcPr>
                </a:tc>
                <a:tc>
                  <a:txBody>
                    <a:bodyPr/>
                    <a:lstStyle/>
                    <a:p>
                      <a:pPr>
                        <a:lnSpc>
                          <a:spcPct val="100000"/>
                        </a:lnSpc>
                      </a:pPr>
                      <a:r>
                        <a:rPr lang="it-IT" sz="1800" b="1" strike="noStrike" spc="-1" dirty="0" err="1">
                          <a:solidFill>
                            <a:srgbClr val="FFFFFF"/>
                          </a:solidFill>
                          <a:latin typeface="Calisto MT"/>
                        </a:rPr>
                        <a:t>Réf</a:t>
                      </a:r>
                      <a:r>
                        <a:rPr lang="it-IT" sz="1800" b="1" strike="noStrike" spc="-1" dirty="0">
                          <a:solidFill>
                            <a:srgbClr val="FFFFFF"/>
                          </a:solidFill>
                          <a:latin typeface="Calisto MT"/>
                        </a:rPr>
                        <a:t> </a:t>
                      </a:r>
                      <a:r>
                        <a:rPr lang="it-IT" sz="1800" b="1" strike="noStrike" spc="-1" dirty="0" err="1">
                          <a:solidFill>
                            <a:srgbClr val="FFFFFF"/>
                          </a:solidFill>
                          <a:latin typeface="Calisto MT"/>
                        </a:rPr>
                        <a:t>singulier</a:t>
                      </a:r>
                      <a:endParaRPr lang="it-IT" sz="1800" b="1" strike="noStrike" spc="-1" dirty="0">
                        <a:solidFill>
                          <a:srgbClr val="FFFFFF"/>
                        </a:solidFill>
                        <a:latin typeface="Calisto MT"/>
                      </a:endParaRPr>
                    </a:p>
                    <a:p>
                      <a:pPr>
                        <a:lnSpc>
                          <a:spcPct val="100000"/>
                        </a:lnSpc>
                      </a:pPr>
                      <a:r>
                        <a:rPr lang="it-IT" sz="1800" b="1" strike="noStrike" spc="-1" dirty="0">
                          <a:solidFill>
                            <a:srgbClr val="FFFFFF"/>
                          </a:solidFill>
                          <a:latin typeface="Calisto MT"/>
                        </a:rPr>
                        <a:t>(</a:t>
                      </a:r>
                      <a:r>
                        <a:rPr lang="it-IT" sz="1800" b="1" strike="noStrike" spc="-1" dirty="0" err="1">
                          <a:solidFill>
                            <a:srgbClr val="FFFFFF"/>
                          </a:solidFill>
                          <a:latin typeface="Calisto MT"/>
                        </a:rPr>
                        <a:t>sujet</a:t>
                      </a:r>
                      <a:r>
                        <a:rPr lang="it-IT" sz="1800" b="1" strike="noStrike" spc="-1" dirty="0">
                          <a:solidFill>
                            <a:srgbClr val="FFFFFF"/>
                          </a:solidFill>
                          <a:latin typeface="Calisto MT"/>
                        </a:rPr>
                        <a:t>: </a:t>
                      </a:r>
                      <a:r>
                        <a:rPr lang="it-IT" sz="1800" b="1" i="1" strike="noStrike" spc="-1" dirty="0">
                          <a:solidFill>
                            <a:srgbClr val="FFFFFF"/>
                          </a:solidFill>
                          <a:latin typeface="Calisto MT"/>
                        </a:rPr>
                        <a:t>on</a:t>
                      </a:r>
                      <a:r>
                        <a:rPr lang="it-IT" sz="1800" b="1" strike="noStrike" spc="-1" dirty="0">
                          <a:solidFill>
                            <a:srgbClr val="FFFFFF"/>
                          </a:solidFill>
                          <a:latin typeface="Calisto MT"/>
                        </a:rPr>
                        <a:t>; </a:t>
                      </a:r>
                      <a:r>
                        <a:rPr lang="it-IT" sz="1800" b="1" strike="noStrike" spc="-1" dirty="0" err="1">
                          <a:solidFill>
                            <a:srgbClr val="FFFFFF"/>
                          </a:solidFill>
                          <a:latin typeface="Calisto MT"/>
                        </a:rPr>
                        <a:t>objet</a:t>
                      </a:r>
                      <a:r>
                        <a:rPr lang="it-IT" sz="1800" b="1" strike="noStrike" spc="-1" dirty="0">
                          <a:solidFill>
                            <a:srgbClr val="FFFFFF"/>
                          </a:solidFill>
                          <a:latin typeface="Calisto MT"/>
                        </a:rPr>
                        <a:t> : </a:t>
                      </a:r>
                      <a:r>
                        <a:rPr lang="it-IT" sz="1800" b="1" i="1" strike="noStrike" spc="-1" dirty="0">
                          <a:solidFill>
                            <a:srgbClr val="FFFFFF"/>
                          </a:solidFill>
                          <a:latin typeface="Calisto MT"/>
                        </a:rPr>
                        <a:t>se</a:t>
                      </a:r>
                      <a:r>
                        <a:rPr lang="it-IT" sz="1800" b="1" strike="noStrike" spc="-1" dirty="0">
                          <a:solidFill>
                            <a:srgbClr val="FFFFFF"/>
                          </a:solidFill>
                          <a:latin typeface="Calisto MT"/>
                        </a:rPr>
                        <a:t>; </a:t>
                      </a:r>
                      <a:r>
                        <a:rPr lang="it-IT" sz="1800" b="1" strike="noStrike" spc="-1" dirty="0" err="1">
                          <a:solidFill>
                            <a:srgbClr val="FFFFFF"/>
                          </a:solidFill>
                          <a:latin typeface="Calisto MT"/>
                        </a:rPr>
                        <a:t>disjoint</a:t>
                      </a:r>
                      <a:r>
                        <a:rPr lang="it-IT" sz="1800" b="1" strike="noStrike" spc="-1" dirty="0">
                          <a:solidFill>
                            <a:srgbClr val="FFFFFF"/>
                          </a:solidFill>
                          <a:latin typeface="Calisto MT"/>
                        </a:rPr>
                        <a:t> : </a:t>
                      </a:r>
                      <a:r>
                        <a:rPr lang="it-IT" sz="1800" b="1" i="1" strike="noStrike" spc="-1" dirty="0" err="1">
                          <a:solidFill>
                            <a:srgbClr val="FFFFFF"/>
                          </a:solidFill>
                          <a:latin typeface="Calisto MT"/>
                        </a:rPr>
                        <a:t>soi</a:t>
                      </a:r>
                      <a:r>
                        <a:rPr lang="it-IT" sz="1800" b="1" strike="noStrike" spc="-1" dirty="0">
                          <a:solidFill>
                            <a:srgbClr val="FFFFFF"/>
                          </a:solidFill>
                          <a:latin typeface="Calisto MT"/>
                        </a:rPr>
                        <a:t>; </a:t>
                      </a:r>
                      <a:r>
                        <a:rPr lang="it-IT" sz="1800" b="1" strike="noStrike" spc="-1" dirty="0" err="1">
                          <a:solidFill>
                            <a:srgbClr val="FFFFFF"/>
                          </a:solidFill>
                          <a:latin typeface="Calisto MT"/>
                        </a:rPr>
                        <a:t>possessif</a:t>
                      </a:r>
                      <a:r>
                        <a:rPr lang="it-IT" sz="1800" b="1" strike="noStrike" spc="-1" dirty="0">
                          <a:solidFill>
                            <a:srgbClr val="FFFFFF"/>
                          </a:solidFill>
                          <a:latin typeface="Calisto MT"/>
                        </a:rPr>
                        <a:t>: son)</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B5A60"/>
                    </a:solidFill>
                  </a:tcPr>
                </a:tc>
                <a:extLst>
                  <a:ext uri="{0D108BD9-81ED-4DB2-BD59-A6C34878D82A}">
                    <a16:rowId xmlns:a16="http://schemas.microsoft.com/office/drawing/2014/main" val="10000"/>
                  </a:ext>
                </a:extLst>
              </a:tr>
              <a:tr h="1350740">
                <a:tc>
                  <a:txBody>
                    <a:bodyPr/>
                    <a:lstStyle/>
                    <a:p>
                      <a:pPr>
                        <a:lnSpc>
                          <a:spcPct val="100000"/>
                        </a:lnSpc>
                      </a:pPr>
                      <a:r>
                        <a:rPr lang="it-IT" sz="1800" b="0" strike="noStrike" spc="-1" dirty="0">
                          <a:solidFill>
                            <a:srgbClr val="000000"/>
                          </a:solidFill>
                          <a:latin typeface="Calisto MT"/>
                        </a:rPr>
                        <a:t>On </a:t>
                      </a:r>
                      <a:r>
                        <a:rPr lang="it-IT" sz="1800" b="0" strike="noStrike" spc="-1" dirty="0" err="1">
                          <a:solidFill>
                            <a:srgbClr val="000000"/>
                          </a:solidFill>
                          <a:latin typeface="Calisto MT"/>
                        </a:rPr>
                        <a:t>était</a:t>
                      </a:r>
                      <a:r>
                        <a:rPr lang="it-IT" sz="1800" b="0" strike="noStrike" spc="-1" dirty="0">
                          <a:solidFill>
                            <a:srgbClr val="000000"/>
                          </a:solidFill>
                          <a:latin typeface="Calisto MT"/>
                        </a:rPr>
                        <a:t> </a:t>
                      </a:r>
                      <a:r>
                        <a:rPr lang="it-IT" sz="1800" b="0" strike="noStrike" spc="-1" dirty="0" err="1">
                          <a:solidFill>
                            <a:srgbClr val="000000"/>
                          </a:solidFill>
                          <a:latin typeface="Calisto MT"/>
                        </a:rPr>
                        <a:t>pressé</a:t>
                      </a:r>
                      <a:r>
                        <a:rPr lang="it-IT" sz="1800" b="0" i="1" strike="noStrike" spc="-1" dirty="0" err="1">
                          <a:solidFill>
                            <a:srgbClr val="000000"/>
                          </a:solidFill>
                          <a:latin typeface="Calisto MT"/>
                        </a:rPr>
                        <a:t>s</a:t>
                      </a:r>
                      <a:r>
                        <a:rPr lang="it-IT" sz="1800" b="0" strike="noStrike" spc="-1" dirty="0">
                          <a:solidFill>
                            <a:srgbClr val="000000"/>
                          </a:solidFill>
                          <a:latin typeface="Calisto MT"/>
                        </a:rPr>
                        <a:t> de partir, et </a:t>
                      </a:r>
                      <a:r>
                        <a:rPr lang="it-IT" sz="1800" b="0" strike="noStrike" spc="-1" dirty="0" err="1">
                          <a:solidFill>
                            <a:srgbClr val="000000"/>
                          </a:solidFill>
                          <a:latin typeface="Calisto MT"/>
                        </a:rPr>
                        <a:t>évidemment</a:t>
                      </a:r>
                      <a:r>
                        <a:rPr lang="it-IT" sz="1800" b="0" strike="noStrike" spc="-1" dirty="0">
                          <a:solidFill>
                            <a:srgbClr val="000000"/>
                          </a:solidFill>
                          <a:latin typeface="Calisto MT"/>
                        </a:rPr>
                        <a:t> on a </a:t>
                      </a:r>
                      <a:r>
                        <a:rPr lang="it-IT" sz="1800" b="0" strike="noStrike" spc="-1" dirty="0" err="1">
                          <a:solidFill>
                            <a:srgbClr val="000000"/>
                          </a:solidFill>
                          <a:latin typeface="Calisto MT"/>
                        </a:rPr>
                        <a:t>oublié</a:t>
                      </a:r>
                      <a:r>
                        <a:rPr lang="it-IT" sz="1800" b="0" strike="noStrike" spc="-1" dirty="0">
                          <a:solidFill>
                            <a:srgbClr val="000000"/>
                          </a:solidFill>
                          <a:latin typeface="Calisto MT"/>
                        </a:rPr>
                        <a:t> la </a:t>
                      </a:r>
                      <a:r>
                        <a:rPr lang="it-IT" sz="1800" b="0" strike="noStrike" spc="-1" dirty="0" err="1">
                          <a:solidFill>
                            <a:srgbClr val="000000"/>
                          </a:solidFill>
                          <a:latin typeface="Calisto MT"/>
                        </a:rPr>
                        <a:t>moitié</a:t>
                      </a:r>
                      <a:r>
                        <a:rPr lang="it-IT" sz="1800" b="0" strike="noStrike" spc="-1" dirty="0">
                          <a:solidFill>
                            <a:srgbClr val="000000"/>
                          </a:solidFill>
                          <a:latin typeface="Calisto MT"/>
                        </a:rPr>
                        <a:t> de </a:t>
                      </a:r>
                      <a:r>
                        <a:rPr lang="it-IT" sz="1800" b="0" i="1" strike="noStrike" spc="-1" dirty="0">
                          <a:solidFill>
                            <a:srgbClr val="000000"/>
                          </a:solidFill>
                          <a:latin typeface="Calisto MT"/>
                        </a:rPr>
                        <a:t>nos</a:t>
                      </a:r>
                      <a:r>
                        <a:rPr lang="it-IT" sz="1800" b="0" strike="noStrike" spc="-1" dirty="0">
                          <a:solidFill>
                            <a:srgbClr val="000000"/>
                          </a:solidFill>
                          <a:latin typeface="Calisto MT"/>
                        </a:rPr>
                        <a:t> </a:t>
                      </a:r>
                      <a:r>
                        <a:rPr lang="it-IT" sz="1800" b="0" strike="noStrike" spc="-1" dirty="0" err="1">
                          <a:solidFill>
                            <a:srgbClr val="000000"/>
                          </a:solidFill>
                          <a:latin typeface="Calisto MT"/>
                        </a:rPr>
                        <a:t>affaires</a:t>
                      </a:r>
                      <a:r>
                        <a:rPr lang="it-IT" sz="1800" b="0" strike="noStrike" spc="-1" dirty="0">
                          <a:solidFill>
                            <a:srgbClr val="000000"/>
                          </a:solidFill>
                          <a:latin typeface="Calisto MT"/>
                        </a:rPr>
                        <a:t>.</a:t>
                      </a:r>
                      <a:endParaRPr lang="it-IT"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1D2"/>
                    </a:solidFill>
                  </a:tcPr>
                </a:tc>
                <a:tc>
                  <a:txBody>
                    <a:bodyPr/>
                    <a:lstStyle/>
                    <a:p>
                      <a:pPr>
                        <a:lnSpc>
                          <a:spcPct val="100000"/>
                        </a:lnSpc>
                      </a:pPr>
                      <a:r>
                        <a:rPr lang="it-IT" sz="1800" b="0" strike="noStrike" spc="-1" dirty="0" err="1">
                          <a:solidFill>
                            <a:srgbClr val="000000"/>
                          </a:solidFill>
                          <a:latin typeface="Calisto MT"/>
                        </a:rPr>
                        <a:t>Quand</a:t>
                      </a:r>
                      <a:r>
                        <a:rPr lang="it-IT" sz="1800" b="0" strike="noStrike" spc="-1" dirty="0">
                          <a:solidFill>
                            <a:srgbClr val="000000"/>
                          </a:solidFill>
                          <a:latin typeface="Calisto MT"/>
                        </a:rPr>
                        <a:t> on est </a:t>
                      </a:r>
                      <a:r>
                        <a:rPr lang="it-IT" sz="1800" b="0" strike="noStrike" spc="-1" dirty="0" err="1">
                          <a:solidFill>
                            <a:srgbClr val="000000"/>
                          </a:solidFill>
                          <a:latin typeface="Calisto MT"/>
                        </a:rPr>
                        <a:t>pressé</a:t>
                      </a:r>
                      <a:r>
                        <a:rPr lang="it-IT" sz="1800" b="0" strike="noStrike" spc="-1" dirty="0">
                          <a:solidFill>
                            <a:srgbClr val="000000"/>
                          </a:solidFill>
                          <a:latin typeface="Calisto MT"/>
                        </a:rPr>
                        <a:t> de partir, on </a:t>
                      </a:r>
                      <a:r>
                        <a:rPr lang="it-IT" sz="1800" b="0" strike="noStrike" spc="-1" dirty="0" err="1">
                          <a:solidFill>
                            <a:srgbClr val="000000"/>
                          </a:solidFill>
                          <a:latin typeface="Calisto MT"/>
                        </a:rPr>
                        <a:t>risque</a:t>
                      </a:r>
                      <a:r>
                        <a:rPr lang="it-IT" sz="1800" b="0" strike="noStrike" spc="-1" dirty="0">
                          <a:solidFill>
                            <a:srgbClr val="000000"/>
                          </a:solidFill>
                          <a:latin typeface="Calisto MT"/>
                        </a:rPr>
                        <a:t> </a:t>
                      </a:r>
                      <a:r>
                        <a:rPr lang="it-IT" sz="1800" b="0" strike="noStrike" spc="-1" dirty="0" err="1">
                          <a:solidFill>
                            <a:srgbClr val="000000"/>
                          </a:solidFill>
                          <a:latin typeface="Calisto MT"/>
                        </a:rPr>
                        <a:t>facilement</a:t>
                      </a:r>
                      <a:r>
                        <a:rPr lang="it-IT" sz="1800" b="0" strike="noStrike" spc="-1" dirty="0">
                          <a:solidFill>
                            <a:srgbClr val="000000"/>
                          </a:solidFill>
                          <a:latin typeface="Calisto MT"/>
                        </a:rPr>
                        <a:t> d’</a:t>
                      </a:r>
                      <a:r>
                        <a:rPr lang="it-IT" sz="1800" b="0" strike="noStrike" spc="-1" dirty="0" err="1">
                          <a:solidFill>
                            <a:srgbClr val="000000"/>
                          </a:solidFill>
                          <a:latin typeface="Calisto MT"/>
                        </a:rPr>
                        <a:t>oublier</a:t>
                      </a:r>
                      <a:r>
                        <a:rPr lang="it-IT" sz="1800" b="0" strike="noStrike" spc="-1" dirty="0">
                          <a:solidFill>
                            <a:srgbClr val="000000"/>
                          </a:solidFill>
                          <a:latin typeface="Calisto MT"/>
                        </a:rPr>
                        <a:t> une </a:t>
                      </a:r>
                      <a:r>
                        <a:rPr lang="it-IT" sz="1800" b="0" strike="noStrike" spc="-1" dirty="0" err="1">
                          <a:solidFill>
                            <a:srgbClr val="000000"/>
                          </a:solidFill>
                          <a:latin typeface="Calisto MT"/>
                        </a:rPr>
                        <a:t>partie</a:t>
                      </a:r>
                      <a:r>
                        <a:rPr lang="it-IT" sz="1800" b="0" strike="noStrike" spc="-1" dirty="0">
                          <a:solidFill>
                            <a:srgbClr val="000000"/>
                          </a:solidFill>
                          <a:latin typeface="Calisto MT"/>
                        </a:rPr>
                        <a:t> de </a:t>
                      </a:r>
                      <a:r>
                        <a:rPr lang="it-IT" sz="1800" b="0" i="1" strike="noStrike" spc="-1" dirty="0" err="1">
                          <a:solidFill>
                            <a:srgbClr val="000000"/>
                          </a:solidFill>
                          <a:latin typeface="Calisto MT"/>
                        </a:rPr>
                        <a:t>ses</a:t>
                      </a:r>
                      <a:r>
                        <a:rPr lang="it-IT" sz="1800" b="0" strike="noStrike" spc="-1" dirty="0">
                          <a:solidFill>
                            <a:srgbClr val="000000"/>
                          </a:solidFill>
                          <a:latin typeface="Calisto MT"/>
                        </a:rPr>
                        <a:t> </a:t>
                      </a:r>
                      <a:r>
                        <a:rPr lang="it-IT" sz="1800" b="0" strike="noStrike" spc="-1" dirty="0" err="1">
                          <a:solidFill>
                            <a:srgbClr val="000000"/>
                          </a:solidFill>
                          <a:latin typeface="Calisto MT"/>
                        </a:rPr>
                        <a:t>affaires</a:t>
                      </a:r>
                      <a:r>
                        <a:rPr lang="it-IT" sz="1800" b="0" strike="noStrike" spc="-1" dirty="0">
                          <a:solidFill>
                            <a:srgbClr val="000000"/>
                          </a:solidFill>
                          <a:latin typeface="Calisto MT"/>
                        </a:rPr>
                        <a:t>.</a:t>
                      </a:r>
                      <a:endParaRPr lang="it-IT"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1D2"/>
                    </a:solidFill>
                  </a:tcPr>
                </a:tc>
                <a:extLst>
                  <a:ext uri="{0D108BD9-81ED-4DB2-BD59-A6C34878D82A}">
                    <a16:rowId xmlns:a16="http://schemas.microsoft.com/office/drawing/2014/main" val="10001"/>
                  </a:ext>
                </a:extLst>
              </a:tr>
              <a:tr h="1038150">
                <a:tc>
                  <a:txBody>
                    <a:bodyPr/>
                    <a:lstStyle/>
                    <a:p>
                      <a:pPr>
                        <a:lnSpc>
                          <a:spcPct val="100000"/>
                        </a:lnSpc>
                      </a:pPr>
                      <a:r>
                        <a:rPr lang="it-IT" sz="1800" b="0" strike="noStrike" spc="-1" dirty="0">
                          <a:solidFill>
                            <a:srgbClr val="000000"/>
                          </a:solidFill>
                          <a:latin typeface="Calisto MT"/>
                        </a:rPr>
                        <a:t>On est </a:t>
                      </a:r>
                      <a:r>
                        <a:rPr lang="it-IT" sz="1800" b="0" strike="noStrike" spc="-1" dirty="0" err="1">
                          <a:solidFill>
                            <a:srgbClr val="000000"/>
                          </a:solidFill>
                          <a:latin typeface="Calisto MT"/>
                        </a:rPr>
                        <a:t>parti</a:t>
                      </a:r>
                      <a:r>
                        <a:rPr lang="it-IT" sz="1800" b="0" i="1" strike="noStrike" spc="-1" dirty="0" err="1">
                          <a:solidFill>
                            <a:srgbClr val="000000"/>
                          </a:solidFill>
                          <a:latin typeface="Calisto MT"/>
                        </a:rPr>
                        <a:t>s</a:t>
                      </a:r>
                      <a:r>
                        <a:rPr lang="it-IT" sz="1800" b="0" strike="noStrike" spc="-1" dirty="0">
                          <a:solidFill>
                            <a:srgbClr val="000000"/>
                          </a:solidFill>
                          <a:latin typeface="Calisto MT"/>
                        </a:rPr>
                        <a:t> </a:t>
                      </a:r>
                      <a:r>
                        <a:rPr lang="it-IT" sz="1800" b="0" strike="noStrike" spc="-1" dirty="0" err="1">
                          <a:solidFill>
                            <a:srgbClr val="000000"/>
                          </a:solidFill>
                          <a:latin typeface="Calisto MT"/>
                        </a:rPr>
                        <a:t>avec</a:t>
                      </a:r>
                      <a:r>
                        <a:rPr lang="it-IT" sz="1800" b="0" strike="noStrike" spc="-1" dirty="0">
                          <a:solidFill>
                            <a:srgbClr val="000000"/>
                          </a:solidFill>
                          <a:latin typeface="Calisto MT"/>
                        </a:rPr>
                        <a:t> </a:t>
                      </a:r>
                      <a:r>
                        <a:rPr lang="it-IT" sz="1800" b="0" strike="noStrike" spc="-1" dirty="0" err="1">
                          <a:solidFill>
                            <a:srgbClr val="000000"/>
                          </a:solidFill>
                          <a:latin typeface="Calisto MT"/>
                        </a:rPr>
                        <a:t>des</a:t>
                      </a:r>
                      <a:r>
                        <a:rPr lang="it-IT" sz="1800" b="0" strike="noStrike" spc="-1" dirty="0">
                          <a:solidFill>
                            <a:srgbClr val="000000"/>
                          </a:solidFill>
                          <a:latin typeface="Calisto MT"/>
                        </a:rPr>
                        <a:t> </a:t>
                      </a:r>
                      <a:r>
                        <a:rPr lang="it-IT" sz="1800" b="0" strike="noStrike" spc="-1" dirty="0" err="1">
                          <a:solidFill>
                            <a:srgbClr val="000000"/>
                          </a:solidFill>
                          <a:latin typeface="Calisto MT"/>
                        </a:rPr>
                        <a:t>amis</a:t>
                      </a:r>
                      <a:r>
                        <a:rPr lang="it-IT" sz="1800" b="0" strike="noStrike" spc="-1" dirty="0">
                          <a:solidFill>
                            <a:srgbClr val="000000"/>
                          </a:solidFill>
                          <a:latin typeface="Calisto MT"/>
                        </a:rPr>
                        <a:t> qui </a:t>
                      </a:r>
                      <a:r>
                        <a:rPr lang="it-IT" sz="1800" b="0" strike="noStrike" spc="-1" dirty="0" err="1">
                          <a:solidFill>
                            <a:srgbClr val="000000"/>
                          </a:solidFill>
                          <a:latin typeface="Calisto MT"/>
                        </a:rPr>
                        <a:t>étaient</a:t>
                      </a:r>
                      <a:r>
                        <a:rPr lang="it-IT" sz="1800" b="0" strike="noStrike" spc="-1" dirty="0">
                          <a:solidFill>
                            <a:srgbClr val="000000"/>
                          </a:solidFill>
                          <a:latin typeface="Calisto MT"/>
                        </a:rPr>
                        <a:t> </a:t>
                      </a:r>
                      <a:r>
                        <a:rPr lang="it-IT" sz="1800" b="0" strike="noStrike" spc="-1" dirty="0" err="1">
                          <a:solidFill>
                            <a:srgbClr val="000000"/>
                          </a:solidFill>
                          <a:latin typeface="Calisto MT"/>
                        </a:rPr>
                        <a:t>nettement</a:t>
                      </a:r>
                      <a:r>
                        <a:rPr lang="it-IT" sz="1800" b="0" strike="noStrike" spc="-1" dirty="0">
                          <a:solidFill>
                            <a:srgbClr val="000000"/>
                          </a:solidFill>
                          <a:latin typeface="Calisto MT"/>
                        </a:rPr>
                        <a:t> plus </a:t>
                      </a:r>
                      <a:r>
                        <a:rPr lang="it-IT" sz="1800" b="0" strike="noStrike" spc="-1" dirty="0" err="1">
                          <a:solidFill>
                            <a:srgbClr val="000000"/>
                          </a:solidFill>
                          <a:latin typeface="Calisto MT"/>
                        </a:rPr>
                        <a:t>jeunes</a:t>
                      </a:r>
                      <a:r>
                        <a:rPr lang="it-IT" sz="1800" b="0" strike="noStrike" spc="-1" dirty="0">
                          <a:solidFill>
                            <a:srgbClr val="000000"/>
                          </a:solidFill>
                          <a:latin typeface="Calisto MT"/>
                        </a:rPr>
                        <a:t> </a:t>
                      </a:r>
                      <a:r>
                        <a:rPr lang="it-IT" sz="1800" b="0" strike="noStrike" spc="-1" dirty="0" err="1">
                          <a:solidFill>
                            <a:srgbClr val="000000"/>
                          </a:solidFill>
                          <a:latin typeface="Calisto MT"/>
                        </a:rPr>
                        <a:t>que</a:t>
                      </a:r>
                      <a:r>
                        <a:rPr lang="it-IT" sz="1800" b="0" strike="noStrike" spc="-1" dirty="0">
                          <a:solidFill>
                            <a:srgbClr val="000000"/>
                          </a:solidFill>
                          <a:latin typeface="Calisto MT"/>
                        </a:rPr>
                        <a:t> </a:t>
                      </a:r>
                      <a:r>
                        <a:rPr lang="it-IT" sz="1800" b="0" i="1" strike="noStrike" spc="-1" dirty="0" err="1">
                          <a:solidFill>
                            <a:srgbClr val="000000"/>
                          </a:solidFill>
                          <a:latin typeface="Calisto MT"/>
                        </a:rPr>
                        <a:t>nous</a:t>
                      </a:r>
                      <a:r>
                        <a:rPr lang="it-IT" sz="1800" b="0" strike="noStrike" spc="-1" dirty="0">
                          <a:solidFill>
                            <a:srgbClr val="000000"/>
                          </a:solidFill>
                          <a:latin typeface="Calisto MT"/>
                        </a:rPr>
                        <a:t>.  </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9EA"/>
                    </a:solidFill>
                  </a:tcPr>
                </a:tc>
                <a:tc>
                  <a:txBody>
                    <a:bodyPr/>
                    <a:lstStyle/>
                    <a:p>
                      <a:pPr>
                        <a:lnSpc>
                          <a:spcPct val="100000"/>
                        </a:lnSpc>
                      </a:pPr>
                      <a:r>
                        <a:rPr lang="it-IT" sz="1800" b="0" strike="noStrike" spc="-1" dirty="0">
                          <a:solidFill>
                            <a:srgbClr val="000000"/>
                          </a:solidFill>
                          <a:latin typeface="Calisto MT"/>
                        </a:rPr>
                        <a:t>On a </a:t>
                      </a:r>
                      <a:r>
                        <a:rPr lang="it-IT" sz="1800" b="0" strike="noStrike" spc="-1" dirty="0" err="1">
                          <a:solidFill>
                            <a:srgbClr val="000000"/>
                          </a:solidFill>
                          <a:latin typeface="Calisto MT"/>
                        </a:rPr>
                        <a:t>toujours</a:t>
                      </a:r>
                      <a:r>
                        <a:rPr lang="it-IT" sz="1800" b="0" strike="noStrike" spc="-1" dirty="0">
                          <a:solidFill>
                            <a:srgbClr val="000000"/>
                          </a:solidFill>
                          <a:latin typeface="Calisto MT"/>
                        </a:rPr>
                        <a:t> </a:t>
                      </a:r>
                      <a:r>
                        <a:rPr lang="it-IT" sz="1800" b="0" strike="noStrike" spc="-1" dirty="0" err="1">
                          <a:solidFill>
                            <a:srgbClr val="000000"/>
                          </a:solidFill>
                          <a:latin typeface="Calisto MT"/>
                        </a:rPr>
                        <a:t>besoin</a:t>
                      </a:r>
                      <a:r>
                        <a:rPr lang="it-IT" sz="1800" b="0" strike="noStrike" spc="-1" dirty="0">
                          <a:solidFill>
                            <a:srgbClr val="000000"/>
                          </a:solidFill>
                          <a:latin typeface="Calisto MT"/>
                        </a:rPr>
                        <a:t> d’un plus petit </a:t>
                      </a:r>
                      <a:r>
                        <a:rPr lang="it-IT" sz="1800" b="0" strike="noStrike" spc="-1" dirty="0" err="1">
                          <a:solidFill>
                            <a:srgbClr val="000000"/>
                          </a:solidFill>
                          <a:latin typeface="Calisto MT"/>
                        </a:rPr>
                        <a:t>que</a:t>
                      </a:r>
                      <a:r>
                        <a:rPr lang="it-IT" sz="1800" b="0" strike="noStrike" spc="-1" dirty="0">
                          <a:solidFill>
                            <a:srgbClr val="000000"/>
                          </a:solidFill>
                          <a:latin typeface="Calisto MT"/>
                        </a:rPr>
                        <a:t> </a:t>
                      </a:r>
                      <a:r>
                        <a:rPr lang="it-IT" sz="1800" b="0" i="1" strike="noStrike" spc="-1" dirty="0" err="1">
                          <a:solidFill>
                            <a:srgbClr val="000000"/>
                          </a:solidFill>
                          <a:latin typeface="Calisto MT"/>
                        </a:rPr>
                        <a:t>soi</a:t>
                      </a:r>
                      <a:r>
                        <a:rPr lang="it-IT" sz="1800" b="0" strike="noStrike" spc="-1" dirty="0">
                          <a:solidFill>
                            <a:srgbClr val="000000"/>
                          </a:solidFill>
                          <a:latin typeface="Calisto MT"/>
                        </a:rPr>
                        <a:t>.</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9E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639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sp>
      <p:sp>
        <p:nvSpPr>
          <p:cNvPr id="120" name="CustomShape 2"/>
          <p:cNvSpPr/>
          <p:nvPr/>
        </p:nvSpPr>
        <p:spPr>
          <a:xfrm>
            <a:off x="306360" y="1937880"/>
            <a:ext cx="8483760" cy="431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500" lnSpcReduction="20000"/>
          </a:bodyPr>
          <a:lstStyle/>
          <a:p>
            <a:pPr marL="343080" indent="-342360">
              <a:lnSpc>
                <a:spcPct val="100000"/>
              </a:lnSpc>
              <a:spcBef>
                <a:spcPts val="2001"/>
              </a:spcBef>
              <a:buClr>
                <a:srgbClr val="404040"/>
              </a:buClr>
              <a:buFont typeface="Arial"/>
              <a:buChar char="•"/>
            </a:pPr>
            <a:r>
              <a:rPr lang="it-IT" sz="2400" b="0" i="1" strike="noStrike" spc="-1" dirty="0">
                <a:solidFill>
                  <a:srgbClr val="404040"/>
                </a:solidFill>
                <a:latin typeface="Calisto MT"/>
              </a:rPr>
              <a:t>On</a:t>
            </a:r>
            <a:r>
              <a:rPr lang="it-IT" sz="2400" b="0" strike="noStrike" spc="-1" dirty="0">
                <a:solidFill>
                  <a:srgbClr val="404040"/>
                </a:solidFill>
                <a:latin typeface="Calisto MT"/>
              </a:rPr>
              <a:t> </a:t>
            </a:r>
            <a:r>
              <a:rPr lang="it-IT" sz="2400" b="0" strike="noStrike" spc="-1" dirty="0" err="1">
                <a:solidFill>
                  <a:srgbClr val="404040"/>
                </a:solidFill>
                <a:latin typeface="Calisto MT"/>
              </a:rPr>
              <a:t>peut</a:t>
            </a:r>
            <a:r>
              <a:rPr lang="it-IT" sz="2400" b="0" strike="noStrike" spc="-1" dirty="0">
                <a:solidFill>
                  <a:srgbClr val="404040"/>
                </a:solidFill>
                <a:latin typeface="Calisto MT"/>
              </a:rPr>
              <a:t> </a:t>
            </a:r>
            <a:r>
              <a:rPr lang="it-IT" sz="2400" b="0" strike="noStrike" spc="-1" dirty="0" err="1">
                <a:solidFill>
                  <a:srgbClr val="404040"/>
                </a:solidFill>
                <a:latin typeface="Calisto MT"/>
              </a:rPr>
              <a:t>aussi</a:t>
            </a:r>
            <a:r>
              <a:rPr lang="it-IT" sz="2400" b="0" strike="noStrike" spc="-1" dirty="0">
                <a:solidFill>
                  <a:srgbClr val="404040"/>
                </a:solidFill>
                <a:latin typeface="Calisto MT"/>
              </a:rPr>
              <a:t> </a:t>
            </a:r>
            <a:r>
              <a:rPr lang="it-IT" sz="2400" b="0" strike="noStrike" spc="-1" dirty="0" err="1">
                <a:solidFill>
                  <a:srgbClr val="404040"/>
                </a:solidFill>
                <a:latin typeface="Calisto MT"/>
              </a:rPr>
              <a:t>désigner</a:t>
            </a:r>
            <a:r>
              <a:rPr lang="it-IT" sz="2400" b="0" strike="noStrike" spc="-1" dirty="0">
                <a:solidFill>
                  <a:srgbClr val="404040"/>
                </a:solidFill>
                <a:latin typeface="Calisto MT"/>
              </a:rPr>
              <a:t> une </a:t>
            </a:r>
            <a:r>
              <a:rPr lang="it-IT" sz="2400" b="0" strike="noStrike" spc="-1" dirty="0" err="1">
                <a:solidFill>
                  <a:srgbClr val="404040"/>
                </a:solidFill>
                <a:latin typeface="Calisto MT"/>
              </a:rPr>
              <a:t>personne</a:t>
            </a:r>
            <a:r>
              <a:rPr lang="it-IT" sz="2400" b="0" strike="noStrike" spc="-1" dirty="0">
                <a:solidFill>
                  <a:srgbClr val="404040"/>
                </a:solidFill>
                <a:latin typeface="Calisto MT"/>
              </a:rPr>
              <a:t> </a:t>
            </a:r>
            <a:r>
              <a:rPr lang="it-IT" sz="2400" b="0" strike="noStrike" spc="-1" dirty="0" err="1">
                <a:solidFill>
                  <a:srgbClr val="404040"/>
                </a:solidFill>
                <a:latin typeface="Calisto MT"/>
              </a:rPr>
              <a:t>indéfinie</a:t>
            </a:r>
            <a:r>
              <a:rPr lang="it-IT" sz="2400" b="0" strike="noStrike" spc="-1" dirty="0">
                <a:solidFill>
                  <a:srgbClr val="404040"/>
                </a:solidFill>
                <a:latin typeface="Calisto MT"/>
              </a:rPr>
              <a:t> </a:t>
            </a:r>
            <a:r>
              <a:rPr lang="it-IT" sz="2400" b="0" strike="noStrike" spc="-1" dirty="0" err="1">
                <a:solidFill>
                  <a:srgbClr val="404040"/>
                </a:solidFill>
                <a:latin typeface="Calisto MT"/>
              </a:rPr>
              <a:t>prise</a:t>
            </a:r>
            <a:r>
              <a:rPr lang="it-IT" sz="2400" b="0" strike="noStrike" spc="-1" dirty="0">
                <a:solidFill>
                  <a:srgbClr val="404040"/>
                </a:solidFill>
                <a:latin typeface="Calisto MT"/>
              </a:rPr>
              <a:t> </a:t>
            </a:r>
            <a:r>
              <a:rPr lang="it-IT" sz="2400" b="0" strike="noStrike" spc="-1" dirty="0" err="1">
                <a:solidFill>
                  <a:srgbClr val="404040"/>
                </a:solidFill>
                <a:latin typeface="Calisto MT"/>
              </a:rPr>
              <a:t>isolément</a:t>
            </a:r>
            <a:r>
              <a:rPr lang="it-IT" sz="2400" b="0" strike="noStrike" spc="-1" dirty="0">
                <a:solidFill>
                  <a:srgbClr val="404040"/>
                </a:solidFill>
                <a:latin typeface="Calisto MT"/>
              </a:rPr>
              <a:t> </a:t>
            </a:r>
            <a:r>
              <a:rPr lang="it-IT" sz="2400" b="0" strike="noStrike" spc="-1" dirty="0" err="1">
                <a:solidFill>
                  <a:srgbClr val="404040"/>
                </a:solidFill>
                <a:latin typeface="Calisto MT"/>
              </a:rPr>
              <a:t>dans</a:t>
            </a:r>
            <a:r>
              <a:rPr lang="it-IT" sz="2400" b="0" strike="noStrike" spc="-1" dirty="0">
                <a:solidFill>
                  <a:srgbClr val="404040"/>
                </a:solidFill>
                <a:latin typeface="Calisto MT"/>
              </a:rPr>
              <a:t> </a:t>
            </a:r>
            <a:r>
              <a:rPr lang="it-IT" sz="2400" b="0" strike="noStrike" spc="-1" dirty="0" err="1">
                <a:solidFill>
                  <a:srgbClr val="404040"/>
                </a:solidFill>
                <a:latin typeface="Calisto MT"/>
              </a:rPr>
              <a:t>cet</a:t>
            </a:r>
            <a:r>
              <a:rPr lang="it-IT" sz="2400" b="0" strike="noStrike" spc="-1" dirty="0">
                <a:solidFill>
                  <a:srgbClr val="404040"/>
                </a:solidFill>
                <a:latin typeface="Calisto MT"/>
              </a:rPr>
              <a:t> ensemble </a:t>
            </a:r>
            <a:r>
              <a:rPr lang="it-IT" sz="2400" b="0" strike="noStrike" spc="-1" dirty="0" err="1">
                <a:solidFill>
                  <a:srgbClr val="404040"/>
                </a:solidFill>
                <a:latin typeface="Calisto MT"/>
              </a:rPr>
              <a:t>collectif</a:t>
            </a:r>
            <a:r>
              <a:rPr lang="it-IT" sz="2400" b="0" strike="noStrike" spc="-1" dirty="0">
                <a:solidFill>
                  <a:srgbClr val="404040"/>
                </a:solidFill>
                <a:latin typeface="Calisto MT"/>
              </a:rPr>
              <a:t>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a:t>
            </a:r>
            <a:r>
              <a:rPr lang="it-IT" sz="2200" b="0" strike="noStrike" spc="-1" dirty="0" err="1">
                <a:solidFill>
                  <a:srgbClr val="404040"/>
                </a:solidFill>
                <a:latin typeface="Calisto MT"/>
              </a:rPr>
              <a:t>sonne</a:t>
            </a:r>
            <a:r>
              <a:rPr lang="it-IT" sz="2200" b="0" strike="noStrike" spc="-1" dirty="0">
                <a:solidFill>
                  <a:srgbClr val="404040"/>
                </a:solidFill>
                <a:latin typeface="Calisto MT"/>
              </a:rPr>
              <a:t> à la porte.</a:t>
            </a:r>
            <a:r>
              <a:rPr lang="it-IT" sz="2200" b="0" i="1" strike="noStrike" spc="-1" dirty="0">
                <a:solidFill>
                  <a:srgbClr val="404040"/>
                </a:solidFill>
                <a:latin typeface="Calisto MT"/>
              </a:rPr>
              <a:t> </a:t>
            </a:r>
            <a:r>
              <a:rPr lang="it-IT" sz="2200" b="0" strike="noStrike" spc="-1" dirty="0">
                <a:solidFill>
                  <a:srgbClr val="404040"/>
                </a:solidFill>
                <a:latin typeface="Calisto MT"/>
              </a:rPr>
              <a:t>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n’est </a:t>
            </a:r>
            <a:r>
              <a:rPr lang="it-IT" sz="2200" b="0" strike="noStrike" spc="-1" dirty="0" err="1">
                <a:solidFill>
                  <a:srgbClr val="404040"/>
                </a:solidFill>
                <a:latin typeface="Calisto MT"/>
              </a:rPr>
              <a:t>pas</a:t>
            </a:r>
            <a:r>
              <a:rPr lang="it-IT" sz="2200" b="0" strike="noStrike" spc="-1" dirty="0">
                <a:solidFill>
                  <a:srgbClr val="404040"/>
                </a:solidFill>
                <a:latin typeface="Calisto MT"/>
              </a:rPr>
              <a:t> </a:t>
            </a:r>
            <a:r>
              <a:rPr lang="it-IT" sz="2200" b="0" strike="noStrike" spc="-1" dirty="0" err="1">
                <a:solidFill>
                  <a:srgbClr val="404040"/>
                </a:solidFill>
                <a:latin typeface="Calisto MT"/>
              </a:rPr>
              <a:t>venu</a:t>
            </a:r>
            <a:r>
              <a:rPr lang="it-IT" sz="2200" b="0" strike="noStrike" spc="-1" dirty="0">
                <a:solidFill>
                  <a:srgbClr val="404040"/>
                </a:solidFill>
                <a:latin typeface="Calisto MT"/>
              </a:rPr>
              <a:t> te </a:t>
            </a:r>
            <a:r>
              <a:rPr lang="it-IT" sz="2200" b="0" strike="noStrike" spc="-1" dirty="0" err="1">
                <a:solidFill>
                  <a:srgbClr val="404040"/>
                </a:solidFill>
                <a:latin typeface="Calisto MT"/>
              </a:rPr>
              <a:t>chercher</a:t>
            </a:r>
            <a:r>
              <a:rPr lang="it-IT" sz="2200" b="0" strike="noStrike" spc="-1" dirty="0">
                <a:solidFill>
                  <a:srgbClr val="404040"/>
                </a:solidFill>
                <a:latin typeface="Calisto MT"/>
              </a:rPr>
              <a:t>?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Cette</a:t>
            </a:r>
            <a:r>
              <a:rPr lang="it-IT" sz="2200" b="0" strike="noStrike" spc="-1" dirty="0">
                <a:solidFill>
                  <a:srgbClr val="404040"/>
                </a:solidFill>
                <a:latin typeface="Calisto MT"/>
              </a:rPr>
              <a:t> </a:t>
            </a:r>
            <a:r>
              <a:rPr lang="it-IT" sz="2200" b="0" strike="noStrike" spc="-1" dirty="0" err="1">
                <a:solidFill>
                  <a:srgbClr val="404040"/>
                </a:solidFill>
                <a:latin typeface="Calisto MT"/>
              </a:rPr>
              <a:t>nuit</a:t>
            </a:r>
            <a:r>
              <a:rPr lang="it-IT" sz="2200" b="0" strike="noStrike" spc="-1" dirty="0">
                <a:solidFill>
                  <a:srgbClr val="404040"/>
                </a:solidFill>
                <a:latin typeface="Calisto MT"/>
              </a:rPr>
              <a:t>, on a </a:t>
            </a:r>
            <a:r>
              <a:rPr lang="it-IT" sz="2200" b="0" strike="noStrike" spc="-1" dirty="0" err="1">
                <a:solidFill>
                  <a:srgbClr val="404040"/>
                </a:solidFill>
                <a:latin typeface="Calisto MT"/>
              </a:rPr>
              <a:t>volé</a:t>
            </a:r>
            <a:r>
              <a:rPr lang="it-IT" sz="2200" b="0" strike="noStrike" spc="-1" dirty="0">
                <a:solidFill>
                  <a:srgbClr val="404040"/>
                </a:solidFill>
                <a:latin typeface="Calisto MT"/>
              </a:rPr>
              <a:t> un tableau de Picasso. </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Paradigme</a:t>
            </a:r>
            <a:r>
              <a:rPr lang="it-IT" sz="2400" b="0" strike="noStrike" spc="-1" dirty="0">
                <a:solidFill>
                  <a:srgbClr val="404040"/>
                </a:solidFill>
                <a:latin typeface="Calisto MT"/>
              </a:rPr>
              <a:t>: </a:t>
            </a:r>
            <a:r>
              <a:rPr lang="it-IT" sz="2400" b="0" strike="noStrike" spc="-1" dirty="0" err="1">
                <a:solidFill>
                  <a:srgbClr val="404040"/>
                </a:solidFill>
                <a:latin typeface="Calisto MT"/>
              </a:rPr>
              <a:t>objet</a:t>
            </a:r>
            <a:r>
              <a:rPr lang="it-IT" sz="2400" b="0" strike="noStrike" spc="-1" dirty="0">
                <a:solidFill>
                  <a:srgbClr val="404040"/>
                </a:solidFill>
                <a:latin typeface="Calisto MT"/>
              </a:rPr>
              <a:t>: </a:t>
            </a:r>
            <a:r>
              <a:rPr lang="it-IT" sz="2400" b="0" strike="noStrike" spc="-1" dirty="0" err="1">
                <a:solidFill>
                  <a:srgbClr val="404040"/>
                </a:solidFill>
                <a:latin typeface="Calisto MT"/>
              </a:rPr>
              <a:t>personne</a:t>
            </a:r>
            <a:r>
              <a:rPr lang="it-IT" sz="2400" b="0" strike="noStrike" spc="-1" dirty="0">
                <a:solidFill>
                  <a:srgbClr val="404040"/>
                </a:solidFill>
                <a:latin typeface="Calisto MT"/>
              </a:rPr>
              <a:t>/</a:t>
            </a:r>
            <a:r>
              <a:rPr lang="it-IT" sz="2400" b="0" strike="noStrike" spc="-1" dirty="0" err="1">
                <a:solidFill>
                  <a:srgbClr val="404040"/>
                </a:solidFill>
                <a:latin typeface="Calisto MT"/>
              </a:rPr>
              <a:t>quelqu’un</a:t>
            </a:r>
            <a:r>
              <a:rPr lang="it-IT" sz="2400" b="0" strike="noStrike" spc="-1" dirty="0">
                <a:solidFill>
                  <a:srgbClr val="404040"/>
                </a:solidFill>
                <a:latin typeface="Calisto MT"/>
              </a:rPr>
              <a:t>/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n’est </a:t>
            </a:r>
            <a:r>
              <a:rPr lang="it-IT" sz="2200" b="0" strike="noStrike" spc="-1" dirty="0" err="1">
                <a:solidFill>
                  <a:srgbClr val="404040"/>
                </a:solidFill>
                <a:latin typeface="Calisto MT"/>
              </a:rPr>
              <a:t>pas</a:t>
            </a:r>
            <a:r>
              <a:rPr lang="it-IT" sz="2200" b="0" strike="noStrike" spc="-1" dirty="0">
                <a:solidFill>
                  <a:srgbClr val="404040"/>
                </a:solidFill>
                <a:latin typeface="Calisto MT"/>
              </a:rPr>
              <a:t> </a:t>
            </a:r>
            <a:r>
              <a:rPr lang="it-IT" sz="2200" b="0" strike="noStrike" spc="-1" dirty="0" err="1">
                <a:solidFill>
                  <a:srgbClr val="404040"/>
                </a:solidFill>
                <a:latin typeface="Calisto MT"/>
              </a:rPr>
              <a:t>venu</a:t>
            </a:r>
            <a:r>
              <a:rPr lang="it-IT" sz="2200" b="0" strike="noStrike" spc="-1" dirty="0">
                <a:solidFill>
                  <a:srgbClr val="404040"/>
                </a:solidFill>
                <a:latin typeface="Calisto MT"/>
              </a:rPr>
              <a:t>?- Non, </a:t>
            </a:r>
            <a:r>
              <a:rPr lang="it-IT" sz="2200" b="0" strike="noStrike" spc="-1" dirty="0" err="1">
                <a:solidFill>
                  <a:srgbClr val="404040"/>
                </a:solidFill>
                <a:latin typeface="Calisto MT"/>
              </a:rPr>
              <a:t>pourquoi</a:t>
            </a:r>
            <a:r>
              <a:rPr lang="it-IT" sz="2200" b="0" strike="noStrike" spc="-1" dirty="0">
                <a:solidFill>
                  <a:srgbClr val="404040"/>
                </a:solidFill>
                <a:latin typeface="Calisto MT"/>
              </a:rPr>
              <a:t>? Tu </a:t>
            </a:r>
            <a:r>
              <a:rPr lang="it-IT" sz="2200" b="0" strike="noStrike" spc="-1" dirty="0" err="1">
                <a:solidFill>
                  <a:srgbClr val="404040"/>
                </a:solidFill>
                <a:latin typeface="Calisto MT"/>
              </a:rPr>
              <a:t>attendais</a:t>
            </a:r>
            <a:r>
              <a:rPr lang="it-IT" sz="2200" b="0" strike="noStrike" spc="-1" dirty="0">
                <a:solidFill>
                  <a:srgbClr val="404040"/>
                </a:solidFill>
                <a:latin typeface="Calisto MT"/>
              </a:rPr>
              <a:t> </a:t>
            </a:r>
            <a:r>
              <a:rPr lang="it-IT" sz="2200" b="0" strike="noStrike" spc="-1" dirty="0" err="1">
                <a:solidFill>
                  <a:srgbClr val="404040"/>
                </a:solidFill>
                <a:latin typeface="Calisto MT"/>
              </a:rPr>
              <a:t>quelqu’un</a:t>
            </a:r>
            <a:r>
              <a:rPr lang="it-IT" sz="2200" b="0"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t’a </a:t>
            </a:r>
            <a:r>
              <a:rPr lang="it-IT" sz="2200" b="0" strike="noStrike" spc="-1" dirty="0" err="1">
                <a:solidFill>
                  <a:srgbClr val="404040"/>
                </a:solidFill>
                <a:latin typeface="Calisto MT"/>
              </a:rPr>
              <a:t>aidé</a:t>
            </a:r>
            <a:r>
              <a:rPr lang="it-IT" sz="2200" b="0" strike="noStrike" spc="-1" dirty="0">
                <a:solidFill>
                  <a:srgbClr val="404040"/>
                </a:solidFill>
                <a:latin typeface="Calisto MT"/>
              </a:rPr>
              <a:t>? - Non, je n’ai </a:t>
            </a:r>
            <a:r>
              <a:rPr lang="it-IT" sz="2200" b="0" strike="noStrike" spc="-1" dirty="0" err="1">
                <a:solidFill>
                  <a:srgbClr val="404040"/>
                </a:solidFill>
                <a:latin typeface="Calisto MT"/>
              </a:rPr>
              <a:t>reçu</a:t>
            </a:r>
            <a:r>
              <a:rPr lang="it-IT" sz="2200" b="0" strike="noStrike" spc="-1" dirty="0">
                <a:solidFill>
                  <a:srgbClr val="404040"/>
                </a:solidFill>
                <a:latin typeface="Calisto MT"/>
              </a:rPr>
              <a:t> de </a:t>
            </a:r>
            <a:r>
              <a:rPr lang="it-IT" sz="2200" b="0" strike="noStrike" spc="-1" dirty="0" err="1">
                <a:solidFill>
                  <a:srgbClr val="404040"/>
                </a:solidFill>
                <a:latin typeface="Calisto MT"/>
              </a:rPr>
              <a:t>l’aide</a:t>
            </a:r>
            <a:r>
              <a:rPr lang="it-IT" sz="2200" b="0" strike="noStrike" spc="-1" dirty="0">
                <a:solidFill>
                  <a:srgbClr val="404040"/>
                </a:solidFill>
                <a:latin typeface="Calisto MT"/>
              </a:rPr>
              <a:t> de </a:t>
            </a:r>
            <a:r>
              <a:rPr lang="it-IT" sz="2200" b="0" strike="noStrike" spc="-1" dirty="0" err="1">
                <a:solidFill>
                  <a:srgbClr val="404040"/>
                </a:solidFill>
                <a:latin typeface="Calisto MT"/>
              </a:rPr>
              <a:t>personne</a:t>
            </a:r>
            <a:r>
              <a:rPr lang="it-IT" sz="2200" b="0" strike="noStrike" spc="-1" dirty="0">
                <a:solidFill>
                  <a:srgbClr val="404040"/>
                </a:solidFill>
                <a:latin typeface="Calisto MT"/>
              </a:rPr>
              <a:t>.</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À la </a:t>
            </a:r>
            <a:r>
              <a:rPr lang="it-IT" sz="2400" b="0" strike="noStrike" spc="-1" dirty="0" err="1">
                <a:solidFill>
                  <a:srgbClr val="404040"/>
                </a:solidFill>
                <a:latin typeface="Calisto MT"/>
              </a:rPr>
              <a:t>place</a:t>
            </a:r>
            <a:r>
              <a:rPr lang="it-IT" sz="2400" b="0" strike="noStrike" spc="-1" dirty="0">
                <a:solidFill>
                  <a:srgbClr val="404040"/>
                </a:solidFill>
                <a:latin typeface="Calisto MT"/>
              </a:rPr>
              <a:t> de </a:t>
            </a:r>
            <a:r>
              <a:rPr lang="it-IT" sz="2400" b="0" i="1" strike="noStrike" spc="-1" dirty="0">
                <a:solidFill>
                  <a:srgbClr val="404040"/>
                </a:solidFill>
                <a:latin typeface="Calisto MT"/>
              </a:rPr>
              <a:t>tu</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de </a:t>
            </a:r>
            <a:r>
              <a:rPr lang="it-IT" sz="2400" b="0" i="1" strike="noStrike" spc="-1" dirty="0" err="1">
                <a:solidFill>
                  <a:srgbClr val="404040"/>
                </a:solidFill>
                <a:latin typeface="Calisto MT"/>
              </a:rPr>
              <a:t>vous</a:t>
            </a:r>
            <a:r>
              <a:rPr lang="it-IT" sz="2400" b="0" strike="noStrike" spc="-1" dirty="0">
                <a:solidFill>
                  <a:srgbClr val="404040"/>
                </a:solidFill>
                <a:latin typeface="Calisto MT"/>
              </a:rPr>
              <a:t>: </a:t>
            </a:r>
            <a:r>
              <a:rPr lang="it-IT" sz="2400" b="0" strike="noStrike" spc="-1" dirty="0" err="1">
                <a:solidFill>
                  <a:srgbClr val="404040"/>
                </a:solidFill>
                <a:latin typeface="Calisto MT"/>
              </a:rPr>
              <a:t>ironique</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a:t>
            </a:r>
            <a:r>
              <a:rPr lang="it-IT" sz="2400" b="0" strike="noStrike" spc="-1" dirty="0" err="1">
                <a:solidFill>
                  <a:srgbClr val="404040"/>
                </a:solidFill>
                <a:latin typeface="Calisto MT"/>
              </a:rPr>
              <a:t>affectueux</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Alors</a:t>
            </a:r>
            <a:r>
              <a:rPr lang="it-IT" sz="2200" b="0" strike="noStrike" spc="-1" dirty="0">
                <a:solidFill>
                  <a:srgbClr val="404040"/>
                </a:solidFill>
                <a:latin typeface="Calisto MT"/>
              </a:rPr>
              <a:t>, on </a:t>
            </a:r>
            <a:r>
              <a:rPr lang="it-IT" sz="2200" b="0" strike="noStrike" spc="-1" dirty="0" err="1">
                <a:solidFill>
                  <a:srgbClr val="404040"/>
                </a:solidFill>
                <a:latin typeface="Calisto MT"/>
              </a:rPr>
              <a:t>dort</a:t>
            </a:r>
            <a:r>
              <a:rPr lang="it-IT" sz="2200" b="0" strike="noStrike" spc="-1" dirty="0">
                <a:solidFill>
                  <a:srgbClr val="404040"/>
                </a:solidFill>
                <a:latin typeface="Calisto MT"/>
              </a:rPr>
              <a:t> </a:t>
            </a:r>
            <a:r>
              <a:rPr lang="it-IT" sz="2200" b="0" strike="noStrike" spc="-1" dirty="0" err="1">
                <a:solidFill>
                  <a:srgbClr val="404040"/>
                </a:solidFill>
                <a:latin typeface="Calisto MT"/>
              </a:rPr>
              <a:t>encore</a:t>
            </a:r>
            <a:r>
              <a:rPr lang="it-IT" sz="2200" b="0" strike="noStrike" spc="-1" dirty="0">
                <a:solidFill>
                  <a:srgbClr val="404040"/>
                </a:solidFill>
                <a:latin typeface="Calisto MT"/>
              </a:rPr>
              <a:t> ?</a:t>
            </a:r>
            <a:r>
              <a:rPr lang="it-IT" sz="2200" b="0" i="1" strike="noStrike" spc="-1" dirty="0">
                <a:solidFill>
                  <a:srgbClr val="404040"/>
                </a:solidFill>
                <a:latin typeface="Calisto MT"/>
              </a:rPr>
              <a:t> </a:t>
            </a:r>
            <a:r>
              <a:rPr lang="it-IT" sz="2200" b="0" strike="noStrike" spc="-1" dirty="0">
                <a:solidFill>
                  <a:srgbClr val="404040"/>
                </a:solidFill>
                <a:latin typeface="Calisto MT"/>
              </a:rPr>
              <a:t>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Eh </a:t>
            </a:r>
            <a:r>
              <a:rPr lang="it-IT" sz="2200" b="0" strike="noStrike" spc="-1" dirty="0" err="1">
                <a:solidFill>
                  <a:srgbClr val="404040"/>
                </a:solidFill>
                <a:latin typeface="Calisto MT"/>
              </a:rPr>
              <a:t>bien</a:t>
            </a:r>
            <a:r>
              <a:rPr lang="it-IT" sz="2200" b="0" strike="noStrike" spc="-1" dirty="0">
                <a:solidFill>
                  <a:srgbClr val="404040"/>
                </a:solidFill>
                <a:latin typeface="Calisto MT"/>
              </a:rPr>
              <a:t>, on a </a:t>
            </a:r>
            <a:r>
              <a:rPr lang="it-IT" sz="2200" b="0" strike="noStrike" spc="-1" dirty="0" err="1">
                <a:solidFill>
                  <a:srgbClr val="404040"/>
                </a:solidFill>
                <a:latin typeface="Calisto MT"/>
              </a:rPr>
              <a:t>faim</a:t>
            </a:r>
            <a:r>
              <a:rPr lang="it-IT" sz="2200" b="0" strike="noStrike" spc="-1" dirty="0">
                <a:solidFill>
                  <a:srgbClr val="404040"/>
                </a:solidFill>
                <a:latin typeface="Calisto MT"/>
              </a:rPr>
              <a:t>, on </a:t>
            </a:r>
            <a:r>
              <a:rPr lang="it-IT" sz="2200" b="0" strike="noStrike" spc="-1" dirty="0" err="1">
                <a:solidFill>
                  <a:srgbClr val="404040"/>
                </a:solidFill>
                <a:latin typeface="Calisto MT"/>
              </a:rPr>
              <a:t>dirait</a:t>
            </a:r>
            <a:r>
              <a:rPr lang="it-IT" sz="2200" b="0" strike="noStrike" spc="-1" dirty="0">
                <a:solidFill>
                  <a:srgbClr val="404040"/>
                </a:solidFill>
                <a:latin typeface="Calisto MT"/>
              </a:rPr>
              <a:t> ?</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 </a:t>
            </a:r>
            <a:r>
              <a:rPr lang="it-IT" sz="2200" b="0" strike="noStrike" spc="-1" dirty="0" err="1">
                <a:solidFill>
                  <a:srgbClr val="404040"/>
                </a:solidFill>
                <a:latin typeface="Calisto MT"/>
              </a:rPr>
              <a:t>Alors</a:t>
            </a:r>
            <a:r>
              <a:rPr lang="it-IT" sz="2200" b="0" strike="noStrike" spc="-1" dirty="0">
                <a:solidFill>
                  <a:srgbClr val="404040"/>
                </a:solidFill>
                <a:latin typeface="Calisto MT"/>
              </a:rPr>
              <a:t> </a:t>
            </a:r>
            <a:r>
              <a:rPr lang="it-IT" sz="2200" b="0" strike="noStrike" spc="-1" dirty="0" err="1">
                <a:solidFill>
                  <a:srgbClr val="404040"/>
                </a:solidFill>
                <a:latin typeface="Calisto MT"/>
              </a:rPr>
              <a:t>les</a:t>
            </a:r>
            <a:r>
              <a:rPr lang="it-IT" sz="2200" b="0" strike="noStrike" spc="-1" dirty="0">
                <a:solidFill>
                  <a:srgbClr val="404040"/>
                </a:solidFill>
                <a:latin typeface="Calisto MT"/>
              </a:rPr>
              <a:t> </a:t>
            </a:r>
            <a:r>
              <a:rPr lang="it-IT" sz="2200" b="0" strike="noStrike" spc="-1" dirty="0" err="1">
                <a:solidFill>
                  <a:srgbClr val="404040"/>
                </a:solidFill>
                <a:latin typeface="Calisto MT"/>
              </a:rPr>
              <a:t>filles</a:t>
            </a:r>
            <a:r>
              <a:rPr lang="it-IT" sz="2200" b="0" strike="noStrike" spc="-1" dirty="0">
                <a:solidFill>
                  <a:srgbClr val="404040"/>
                </a:solidFill>
                <a:latin typeface="Calisto MT"/>
              </a:rPr>
              <a:t>, on est </a:t>
            </a:r>
            <a:r>
              <a:rPr lang="it-IT" sz="2200" b="0" strike="noStrike" spc="-1" dirty="0" err="1">
                <a:solidFill>
                  <a:srgbClr val="404040"/>
                </a:solidFill>
                <a:latin typeface="Calisto MT"/>
              </a:rPr>
              <a:t>contentes</a:t>
            </a:r>
            <a:r>
              <a:rPr lang="it-IT" sz="2200" b="0" strike="noStrike" spc="-1" dirty="0">
                <a:solidFill>
                  <a:srgbClr val="404040"/>
                </a:solidFill>
                <a:latin typeface="Calisto MT"/>
              </a:rPr>
              <a:t> ?</a:t>
            </a:r>
            <a:r>
              <a:rPr lang="it-IT" sz="2200" b="0" i="1" strike="noStrike" spc="-1" dirty="0">
                <a:solidFill>
                  <a:srgbClr val="404040"/>
                </a:solidFill>
                <a:latin typeface="Calisto MT"/>
              </a:rPr>
              <a:t> </a:t>
            </a:r>
            <a:endParaRPr lang="it-IT" sz="2200" b="0" strike="noStrike" spc="-1" dirty="0">
              <a:latin typeface="Arial"/>
            </a:endParaRPr>
          </a:p>
          <a:p>
            <a:pPr>
              <a:lnSpc>
                <a:spcPct val="100000"/>
              </a:lnSpc>
              <a:spcBef>
                <a:spcPts val="2001"/>
              </a:spcBef>
            </a:pPr>
            <a:endParaRPr lang="it-IT" sz="2200" b="0" strike="noStrike" spc="-1" dirty="0">
              <a:latin typeface="Arial"/>
            </a:endParaRPr>
          </a:p>
          <a:p>
            <a:pPr>
              <a:lnSpc>
                <a:spcPct val="100000"/>
              </a:lnSpc>
            </a:pPr>
            <a:endParaRPr lang="it-IT" sz="2200" b="0" strike="noStrike" spc="-1" dirty="0">
              <a:latin typeface="Arial"/>
            </a:endParaRPr>
          </a:p>
        </p:txBody>
      </p:sp>
      <p:sp>
        <p:nvSpPr>
          <p:cNvPr id="2" name="CasellaDiTesto 1"/>
          <p:cNvSpPr txBox="1"/>
          <p:nvPr/>
        </p:nvSpPr>
        <p:spPr>
          <a:xfrm>
            <a:off x="900000" y="801384"/>
            <a:ext cx="7114293" cy="584776"/>
          </a:xfrm>
          <a:prstGeom prst="rect">
            <a:avLst/>
          </a:prstGeom>
          <a:noFill/>
        </p:spPr>
        <p:txBody>
          <a:bodyPr wrap="square" rtlCol="0">
            <a:spAutoFit/>
          </a:bodyPr>
          <a:lstStyle/>
          <a:p>
            <a:pPr algn="ctr"/>
            <a:r>
              <a:rPr lang="it-IT" sz="3200" dirty="0"/>
              <a:t>AUTRES VALEURS DE “ON”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317520" y="2057602"/>
            <a:ext cx="8417880" cy="459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Substitut</a:t>
            </a:r>
            <a:r>
              <a:rPr lang="it-IT" sz="2400" b="0" strike="noStrike" spc="-1" dirty="0">
                <a:solidFill>
                  <a:srgbClr val="404040"/>
                </a:solidFill>
                <a:latin typeface="Calisto MT"/>
              </a:rPr>
              <a:t> de </a:t>
            </a:r>
            <a:r>
              <a:rPr lang="it-IT" sz="2400" b="0" strike="noStrike" spc="-1" dirty="0" err="1">
                <a:solidFill>
                  <a:srgbClr val="404040"/>
                </a:solidFill>
                <a:latin typeface="Calisto MT"/>
              </a:rPr>
              <a:t>ils</a:t>
            </a:r>
            <a:r>
              <a:rPr lang="it-IT" sz="2400" b="0" strike="noStrike" spc="-1" dirty="0">
                <a:solidFill>
                  <a:srgbClr val="404040"/>
                </a:solidFill>
                <a:latin typeface="Calisto MT"/>
              </a:rPr>
              <a:t>/</a:t>
            </a:r>
            <a:r>
              <a:rPr lang="it-IT" sz="2400" b="0" strike="noStrike" spc="-1" dirty="0" err="1">
                <a:solidFill>
                  <a:srgbClr val="404040"/>
                </a:solidFill>
                <a:latin typeface="Calisto MT"/>
              </a:rPr>
              <a:t>elles</a:t>
            </a:r>
            <a:r>
              <a:rPr lang="it-IT" sz="2400" b="0" strike="noStrike" spc="-1" dirty="0">
                <a:solidFill>
                  <a:srgbClr val="404040"/>
                </a:solidFill>
                <a:latin typeface="Calisto MT"/>
              </a:rPr>
              <a:t> </a:t>
            </a:r>
            <a:r>
              <a:rPr lang="it-IT" sz="2400" b="0" strike="noStrike" spc="-1" dirty="0" err="1">
                <a:solidFill>
                  <a:srgbClr val="404040"/>
                </a:solidFill>
                <a:latin typeface="Calisto MT"/>
              </a:rPr>
              <a:t>anaphoriques</a:t>
            </a:r>
            <a:r>
              <a:rPr lang="it-IT" sz="2400" b="0" strike="noStrike" spc="-1" dirty="0">
                <a:solidFill>
                  <a:srgbClr val="404040"/>
                </a:solidFill>
                <a:latin typeface="Calisto MT"/>
              </a:rPr>
              <a:t>: </a:t>
            </a:r>
            <a:r>
              <a:rPr lang="it-IT" sz="2400" b="0" strike="noStrike" spc="-1" dirty="0" err="1">
                <a:solidFill>
                  <a:srgbClr val="404040"/>
                </a:solidFill>
                <a:latin typeface="Calisto MT"/>
              </a:rPr>
              <a:t>distance</a:t>
            </a:r>
            <a:r>
              <a:rPr lang="it-IT" sz="2400" b="0" strike="noStrike" spc="-1" dirty="0">
                <a:solidFill>
                  <a:srgbClr val="404040"/>
                </a:solidFill>
                <a:latin typeface="Calisto MT"/>
              </a:rPr>
              <a:t>, ironie</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Je </a:t>
            </a:r>
            <a:r>
              <a:rPr lang="it-IT" sz="2200" b="0" strike="noStrike" spc="-1" dirty="0" err="1">
                <a:solidFill>
                  <a:srgbClr val="404040"/>
                </a:solidFill>
                <a:latin typeface="Calisto MT"/>
              </a:rPr>
              <a:t>les</a:t>
            </a:r>
            <a:r>
              <a:rPr lang="it-IT" sz="2200" b="0" strike="noStrike" spc="-1" dirty="0">
                <a:solidFill>
                  <a:srgbClr val="404040"/>
                </a:solidFill>
                <a:latin typeface="Calisto MT"/>
              </a:rPr>
              <a:t> </a:t>
            </a:r>
            <a:r>
              <a:rPr lang="it-IT" sz="2200" b="0" strike="noStrike" spc="-1" dirty="0" err="1">
                <a:solidFill>
                  <a:srgbClr val="404040"/>
                </a:solidFill>
                <a:latin typeface="Calisto MT"/>
              </a:rPr>
              <a:t>avais</a:t>
            </a:r>
            <a:r>
              <a:rPr lang="it-IT" sz="2200" b="0" strike="noStrike" spc="-1" dirty="0">
                <a:solidFill>
                  <a:srgbClr val="404040"/>
                </a:solidFill>
                <a:latin typeface="Calisto MT"/>
              </a:rPr>
              <a:t> </a:t>
            </a:r>
            <a:r>
              <a:rPr lang="it-IT" sz="2200" b="0" strike="noStrike" spc="-1" dirty="0" err="1">
                <a:solidFill>
                  <a:srgbClr val="404040"/>
                </a:solidFill>
                <a:latin typeface="Calisto MT"/>
              </a:rPr>
              <a:t>prévenues</a:t>
            </a:r>
            <a:r>
              <a:rPr lang="it-IT" sz="2200" b="0" strike="noStrike" spc="-1" dirty="0">
                <a:solidFill>
                  <a:srgbClr val="404040"/>
                </a:solidFill>
                <a:latin typeface="Calisto MT"/>
              </a:rPr>
              <a:t>, mais on n’a </a:t>
            </a:r>
            <a:r>
              <a:rPr lang="it-IT" sz="2200" b="0" strike="noStrike" spc="-1" dirty="0" err="1">
                <a:solidFill>
                  <a:srgbClr val="404040"/>
                </a:solidFill>
                <a:latin typeface="Calisto MT"/>
              </a:rPr>
              <a:t>pas</a:t>
            </a:r>
            <a:r>
              <a:rPr lang="it-IT" sz="2200" b="0" strike="noStrike" spc="-1" dirty="0">
                <a:solidFill>
                  <a:srgbClr val="404040"/>
                </a:solidFill>
                <a:latin typeface="Calisto MT"/>
              </a:rPr>
              <a:t> </a:t>
            </a:r>
            <a:r>
              <a:rPr lang="it-IT" sz="2200" b="0" strike="noStrike" spc="-1" dirty="0" err="1">
                <a:solidFill>
                  <a:srgbClr val="404040"/>
                </a:solidFill>
                <a:latin typeface="Calisto MT"/>
              </a:rPr>
              <a:t>voulu</a:t>
            </a:r>
            <a:r>
              <a:rPr lang="it-IT" sz="2200" b="0" strike="noStrike" spc="-1" dirty="0">
                <a:solidFill>
                  <a:srgbClr val="404040"/>
                </a:solidFill>
                <a:latin typeface="Calisto MT"/>
              </a:rPr>
              <a:t> m’</a:t>
            </a:r>
            <a:r>
              <a:rPr lang="it-IT" sz="2200" b="0" strike="noStrike" spc="-1" dirty="0" err="1">
                <a:solidFill>
                  <a:srgbClr val="404040"/>
                </a:solidFill>
                <a:latin typeface="Calisto MT"/>
              </a:rPr>
              <a:t>écouter</a:t>
            </a:r>
            <a:r>
              <a:rPr lang="it-IT" sz="2200" b="0"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On </a:t>
            </a:r>
            <a:r>
              <a:rPr lang="it-IT" sz="2200" b="0" strike="noStrike" spc="-1" dirty="0" err="1">
                <a:solidFill>
                  <a:srgbClr val="404040"/>
                </a:solidFill>
                <a:latin typeface="Calisto MT"/>
              </a:rPr>
              <a:t>nous</a:t>
            </a:r>
            <a:r>
              <a:rPr lang="it-IT" sz="2200" b="0" strike="noStrike" spc="-1" dirty="0">
                <a:solidFill>
                  <a:srgbClr val="404040"/>
                </a:solidFill>
                <a:latin typeface="Calisto MT"/>
              </a:rPr>
              <a:t> cache tout, on </a:t>
            </a:r>
            <a:r>
              <a:rPr lang="it-IT" sz="2200" b="0" strike="noStrike" spc="-1" dirty="0" err="1">
                <a:solidFill>
                  <a:srgbClr val="404040"/>
                </a:solidFill>
                <a:latin typeface="Calisto MT"/>
              </a:rPr>
              <a:t>nous</a:t>
            </a:r>
            <a:r>
              <a:rPr lang="it-IT" sz="2200" b="0" strike="noStrike" spc="-1" dirty="0">
                <a:solidFill>
                  <a:srgbClr val="404040"/>
                </a:solidFill>
                <a:latin typeface="Calisto MT"/>
              </a:rPr>
              <a:t> </a:t>
            </a:r>
            <a:r>
              <a:rPr lang="it-IT" sz="2200" b="0" strike="noStrike" spc="-1" dirty="0" err="1">
                <a:solidFill>
                  <a:srgbClr val="404040"/>
                </a:solidFill>
                <a:latin typeface="Calisto MT"/>
              </a:rPr>
              <a:t>dit</a:t>
            </a:r>
            <a:r>
              <a:rPr lang="it-IT" sz="2200" b="0" strike="noStrike" spc="-1" dirty="0">
                <a:solidFill>
                  <a:srgbClr val="404040"/>
                </a:solidFill>
                <a:latin typeface="Calisto MT"/>
              </a:rPr>
              <a:t> </a:t>
            </a:r>
            <a:r>
              <a:rPr lang="it-IT" sz="2200" b="0" strike="noStrike" spc="-1" dirty="0" err="1">
                <a:solidFill>
                  <a:srgbClr val="404040"/>
                </a:solidFill>
                <a:latin typeface="Calisto MT"/>
              </a:rPr>
              <a:t>rien</a:t>
            </a:r>
            <a:r>
              <a:rPr lang="it-IT" sz="2200" b="0" strike="noStrike" spc="-1" dirty="0">
                <a:solidFill>
                  <a:srgbClr val="404040"/>
                </a:solidFill>
                <a:latin typeface="Calisto MT"/>
              </a:rPr>
              <a:t>.</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a:t>
            </a:r>
            <a:r>
              <a:rPr lang="it-IT" sz="2000" b="0" strike="noStrike" spc="-1" dirty="0" err="1">
                <a:solidFill>
                  <a:srgbClr val="404040"/>
                </a:solidFill>
                <a:latin typeface="Calisto MT"/>
              </a:rPr>
              <a:t>ils</a:t>
            </a:r>
            <a:r>
              <a:rPr lang="it-IT" sz="2000" b="0" strike="noStrike" spc="-1" dirty="0">
                <a:solidFill>
                  <a:srgbClr val="404040"/>
                </a:solidFill>
                <a:latin typeface="Calisto MT"/>
              </a:rPr>
              <a:t>” </a:t>
            </a:r>
            <a:r>
              <a:rPr lang="it-IT" sz="2000" b="0" strike="noStrike" spc="-1" dirty="0" err="1">
                <a:solidFill>
                  <a:srgbClr val="404040"/>
                </a:solidFill>
                <a:latin typeface="Calisto MT"/>
              </a:rPr>
              <a:t>les</a:t>
            </a:r>
            <a:r>
              <a:rPr lang="it-IT" sz="2000" b="0" strike="noStrike" spc="-1" dirty="0">
                <a:solidFill>
                  <a:srgbClr val="404040"/>
                </a:solidFill>
                <a:latin typeface="Calisto MT"/>
              </a:rPr>
              <a:t> </a:t>
            </a:r>
            <a:r>
              <a:rPr lang="it-IT" sz="2000" b="0" strike="noStrike" spc="-1" dirty="0" err="1">
                <a:solidFill>
                  <a:srgbClr val="404040"/>
                </a:solidFill>
                <a:latin typeface="Calisto MT"/>
              </a:rPr>
              <a:t>puissants</a:t>
            </a:r>
            <a:r>
              <a:rPr lang="it-IT" sz="2000" b="0" strike="noStrike" spc="-1" dirty="0">
                <a:solidFill>
                  <a:srgbClr val="404040"/>
                </a:solidFill>
                <a:latin typeface="Calisto MT"/>
              </a:rPr>
              <a:t>, </a:t>
            </a:r>
            <a:r>
              <a:rPr lang="it-IT" sz="2000" b="0" strike="noStrike" spc="-1" dirty="0" err="1">
                <a:solidFill>
                  <a:srgbClr val="404040"/>
                </a:solidFill>
                <a:latin typeface="Calisto MT"/>
              </a:rPr>
              <a:t>ceux</a:t>
            </a:r>
            <a:r>
              <a:rPr lang="it-IT" sz="2000" b="0" strike="noStrike" spc="-1" dirty="0">
                <a:solidFill>
                  <a:srgbClr val="404040"/>
                </a:solidFill>
                <a:latin typeface="Calisto MT"/>
              </a:rPr>
              <a:t> qui nous </a:t>
            </a:r>
            <a:r>
              <a:rPr lang="it-IT" sz="2000" b="0" strike="noStrike" spc="-1" dirty="0" err="1">
                <a:solidFill>
                  <a:srgbClr val="404040"/>
                </a:solidFill>
                <a:latin typeface="Calisto MT"/>
              </a:rPr>
              <a:t>gouvernent</a:t>
            </a:r>
            <a:r>
              <a:rPr lang="it-IT" sz="2000" b="0" strike="noStrike" spc="-1" dirty="0">
                <a:solidFill>
                  <a:srgbClr val="404040"/>
                </a:solidFill>
                <a:latin typeface="Calisto MT"/>
              </a:rPr>
              <a:t>, </a:t>
            </a:r>
            <a:r>
              <a:rPr lang="it-IT" sz="2000" b="0" strike="noStrike" spc="-1" dirty="0" err="1">
                <a:solidFill>
                  <a:srgbClr val="404040"/>
                </a:solidFill>
                <a:latin typeface="Calisto MT"/>
              </a:rPr>
              <a:t>les</a:t>
            </a:r>
            <a:r>
              <a:rPr lang="it-IT" sz="2000" b="0" strike="noStrike" spc="-1" dirty="0">
                <a:solidFill>
                  <a:srgbClr val="404040"/>
                </a:solidFill>
                <a:latin typeface="Calisto MT"/>
              </a:rPr>
              <a:t> «</a:t>
            </a:r>
            <a:r>
              <a:rPr lang="it-IT" sz="2000" b="0" strike="noStrike" spc="-1" dirty="0" err="1">
                <a:solidFill>
                  <a:srgbClr val="404040"/>
                </a:solidFill>
                <a:latin typeface="Calisto MT"/>
              </a:rPr>
              <a:t>ennemis</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endParaRPr lang="it-IT" sz="2000" b="0" strike="noStrike" spc="-1" dirty="0">
              <a:latin typeface="Arial"/>
            </a:endParaRPr>
          </a:p>
          <a:p>
            <a:pPr marL="351000" lvl="1" indent="-227880">
              <a:spcBef>
                <a:spcPts val="601"/>
              </a:spcBef>
              <a:buClr>
                <a:srgbClr val="404040"/>
              </a:buClr>
              <a:buFont typeface="Arial"/>
              <a:buChar char="•"/>
            </a:pPr>
            <a:r>
              <a:rPr lang="it-IT" sz="2800" b="0" strike="noStrike" spc="-1" dirty="0">
                <a:solidFill>
                  <a:srgbClr val="404040"/>
                </a:solidFill>
                <a:latin typeface="Calisto MT"/>
              </a:rPr>
              <a:t>On : </a:t>
            </a:r>
            <a:r>
              <a:rPr lang="it-IT" sz="2800" b="0" strike="noStrike" spc="-1" dirty="0" err="1">
                <a:solidFill>
                  <a:srgbClr val="404040"/>
                </a:solidFill>
                <a:latin typeface="Calisto MT"/>
              </a:rPr>
              <a:t>inclut</a:t>
            </a:r>
            <a:r>
              <a:rPr lang="it-IT" sz="2800" b="0" strike="noStrike" spc="-1" dirty="0">
                <a:solidFill>
                  <a:srgbClr val="404040"/>
                </a:solidFill>
                <a:latin typeface="Calisto MT"/>
              </a:rPr>
              <a:t> </a:t>
            </a:r>
            <a:r>
              <a:rPr lang="it-IT" sz="2800" b="0" strike="noStrike" spc="-1" dirty="0" err="1">
                <a:solidFill>
                  <a:srgbClr val="404040"/>
                </a:solidFill>
                <a:latin typeface="Calisto MT"/>
              </a:rPr>
              <a:t>ou</a:t>
            </a:r>
            <a:r>
              <a:rPr lang="it-IT" sz="2800" b="0" strike="noStrike" spc="-1" dirty="0">
                <a:solidFill>
                  <a:srgbClr val="404040"/>
                </a:solidFill>
                <a:latin typeface="Calisto MT"/>
              </a:rPr>
              <a:t> </a:t>
            </a:r>
            <a:r>
              <a:rPr lang="it-IT" sz="2800" b="0" strike="noStrike" spc="-1" dirty="0" err="1">
                <a:solidFill>
                  <a:srgbClr val="404040"/>
                </a:solidFill>
                <a:latin typeface="Calisto MT"/>
              </a:rPr>
              <a:t>exclut</a:t>
            </a:r>
            <a:r>
              <a:rPr lang="it-IT" sz="2800" b="0" strike="noStrike" spc="-1" dirty="0">
                <a:solidFill>
                  <a:srgbClr val="404040"/>
                </a:solidFill>
                <a:latin typeface="Calisto MT"/>
              </a:rPr>
              <a:t> le </a:t>
            </a:r>
            <a:r>
              <a:rPr lang="it-IT" sz="2800" b="0" strike="noStrike" spc="-1" dirty="0" err="1">
                <a:solidFill>
                  <a:srgbClr val="404040"/>
                </a:solidFill>
                <a:latin typeface="Calisto MT"/>
              </a:rPr>
              <a:t>locuteur</a:t>
            </a:r>
            <a:r>
              <a:rPr lang="it-IT" sz="2800" b="0" strike="noStrike" spc="-1" dirty="0">
                <a:solidFill>
                  <a:srgbClr val="404040"/>
                </a:solidFill>
                <a:latin typeface="Calisto MT"/>
              </a:rPr>
              <a:t> </a:t>
            </a:r>
            <a:r>
              <a:rPr lang="it-IT" sz="2800" b="0" strike="noStrike" spc="-1" dirty="0" err="1">
                <a:solidFill>
                  <a:srgbClr val="404040"/>
                </a:solidFill>
                <a:latin typeface="Calisto MT"/>
              </a:rPr>
              <a:t>dans</a:t>
            </a:r>
            <a:r>
              <a:rPr lang="it-IT" sz="2800" b="0" strike="noStrike" spc="-1" dirty="0">
                <a:solidFill>
                  <a:srgbClr val="404040"/>
                </a:solidFill>
                <a:latin typeface="Calisto MT"/>
              </a:rPr>
              <a:t> </a:t>
            </a:r>
            <a:r>
              <a:rPr lang="it-IT" sz="2800" b="0" strike="noStrike" spc="-1" dirty="0" err="1">
                <a:solidFill>
                  <a:srgbClr val="404040"/>
                </a:solidFill>
                <a:latin typeface="Calisto MT"/>
              </a:rPr>
              <a:t>ses</a:t>
            </a:r>
            <a:r>
              <a:rPr lang="it-IT" sz="2800" b="0" strike="noStrike" spc="-1" dirty="0">
                <a:solidFill>
                  <a:srgbClr val="404040"/>
                </a:solidFill>
                <a:latin typeface="Calisto MT"/>
              </a:rPr>
              <a:t> </a:t>
            </a:r>
            <a:r>
              <a:rPr lang="it-IT" sz="2800" b="0" strike="noStrike" spc="-1" dirty="0" err="1">
                <a:solidFill>
                  <a:srgbClr val="404040"/>
                </a:solidFill>
                <a:latin typeface="Calisto MT"/>
              </a:rPr>
              <a:t>référents</a:t>
            </a:r>
            <a:endParaRPr lang="it-IT" sz="2800" b="0" strike="noStrike" spc="-1" dirty="0">
              <a:solidFill>
                <a:srgbClr val="404040"/>
              </a:solidFill>
              <a:latin typeface="Calisto MT"/>
            </a:endParaRPr>
          </a:p>
          <a:p>
            <a:pPr marL="580320" lvl="2">
              <a:lnSpc>
                <a:spcPct val="100000"/>
              </a:lnSpc>
              <a:spcBef>
                <a:spcPts val="601"/>
              </a:spcBef>
              <a:buClr>
                <a:srgbClr val="404040"/>
              </a:buClr>
            </a:pPr>
            <a:endParaRPr lang="it-IT" sz="2000" b="0" strike="noStrike" spc="-1" dirty="0">
              <a:latin typeface="Arial"/>
            </a:endParaRPr>
          </a:p>
          <a:p>
            <a:pPr marL="580320" lvl="2">
              <a:lnSpc>
                <a:spcPct val="100000"/>
              </a:lnSpc>
              <a:spcBef>
                <a:spcPts val="601"/>
              </a:spcBef>
              <a:buClr>
                <a:srgbClr val="404040"/>
              </a:buClr>
            </a:pPr>
            <a:endParaRPr lang="it-IT" sz="2000" spc="-1" dirty="0">
              <a:latin typeface="Arial"/>
            </a:endParaRPr>
          </a:p>
          <a:p>
            <a:pPr marL="580320" lvl="2">
              <a:lnSpc>
                <a:spcPct val="100000"/>
              </a:lnSpc>
              <a:spcBef>
                <a:spcPts val="601"/>
              </a:spcBef>
              <a:buClr>
                <a:srgbClr val="404040"/>
              </a:buClr>
            </a:pPr>
            <a:r>
              <a:rPr lang="it-IT" sz="2000" b="0" strike="noStrike" spc="-1" dirty="0">
                <a:latin typeface="Arial"/>
              </a:rPr>
              <a:t>(cf.</a:t>
            </a:r>
            <a:r>
              <a:rPr lang="it-IT" sz="2000" spc="-1" dirty="0">
                <a:latin typeface="Arial"/>
              </a:rPr>
              <a:t> La </a:t>
            </a:r>
            <a:r>
              <a:rPr lang="it-IT" sz="2000" spc="-1" dirty="0" err="1">
                <a:latin typeface="Arial"/>
              </a:rPr>
              <a:t>traduction</a:t>
            </a:r>
            <a:r>
              <a:rPr lang="it-IT" sz="2000" spc="-1" dirty="0">
                <a:latin typeface="Arial"/>
              </a:rPr>
              <a:t> </a:t>
            </a:r>
            <a:r>
              <a:rPr lang="it-IT" sz="2000" spc="-1" dirty="0" err="1">
                <a:latin typeface="Arial"/>
              </a:rPr>
              <a:t>du</a:t>
            </a:r>
            <a:r>
              <a:rPr lang="it-IT" sz="2000" spc="-1" dirty="0">
                <a:latin typeface="Arial"/>
              </a:rPr>
              <a:t> </a:t>
            </a:r>
            <a:r>
              <a:rPr lang="it-IT" sz="2000" spc="-1" dirty="0" err="1">
                <a:latin typeface="Arial"/>
              </a:rPr>
              <a:t>pronom</a:t>
            </a:r>
            <a:r>
              <a:rPr lang="it-IT" sz="2000" spc="-1" dirty="0">
                <a:latin typeface="Arial"/>
              </a:rPr>
              <a:t> on)</a:t>
            </a:r>
            <a:endParaRPr lang="it-IT" sz="2000" b="0" strike="noStrike" spc="-1" dirty="0">
              <a:latin typeface="Arial"/>
            </a:endParaRPr>
          </a:p>
          <a:p>
            <a:pPr>
              <a:lnSpc>
                <a:spcPct val="100000"/>
              </a:lnSpc>
            </a:pPr>
            <a:endParaRPr lang="it-IT"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10000"/>
          </a:bodyPr>
          <a:lstStyle/>
          <a:p>
            <a:pPr algn="ctr">
              <a:lnSpc>
                <a:spcPct val="100000"/>
              </a:lnSpc>
            </a:pPr>
            <a:r>
              <a:rPr lang="it-IT" sz="4800" b="0" strike="noStrike" spc="-1">
                <a:solidFill>
                  <a:srgbClr val="404040"/>
                </a:solidFill>
                <a:latin typeface="Calisto MT"/>
              </a:rPr>
              <a:t>Le phénomène linguistique de la substitution</a:t>
            </a:r>
            <a:endParaRPr lang="it-IT" sz="4800" b="0" strike="noStrike" spc="-1">
              <a:latin typeface="Arial"/>
            </a:endParaRPr>
          </a:p>
        </p:txBody>
      </p:sp>
      <p:sp>
        <p:nvSpPr>
          <p:cNvPr id="90" name="CustomShape 2"/>
          <p:cNvSpPr/>
          <p:nvPr/>
        </p:nvSpPr>
        <p:spPr>
          <a:xfrm>
            <a:off x="254160" y="1733040"/>
            <a:ext cx="8754840" cy="470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Principe de l’</a:t>
            </a:r>
            <a:r>
              <a:rPr lang="it-IT" sz="2400" b="0" strike="noStrike" spc="-1" dirty="0" err="1">
                <a:solidFill>
                  <a:srgbClr val="404040"/>
                </a:solidFill>
                <a:latin typeface="Calisto MT"/>
              </a:rPr>
              <a:t>économie</a:t>
            </a:r>
            <a:r>
              <a:rPr lang="it-IT" sz="2400" b="0" strike="noStrike" spc="-1" dirty="0">
                <a:solidFill>
                  <a:srgbClr val="404040"/>
                </a:solidFill>
                <a:latin typeface="Calisto MT"/>
              </a:rPr>
              <a:t> </a:t>
            </a:r>
            <a:r>
              <a:rPr lang="it-IT" sz="2400" b="0" strike="noStrike" spc="-1" dirty="0" err="1">
                <a:solidFill>
                  <a:srgbClr val="404040"/>
                </a:solidFill>
                <a:latin typeface="Calisto MT"/>
              </a:rPr>
              <a:t>linguistique</a:t>
            </a:r>
            <a:r>
              <a:rPr lang="it-IT" sz="2400" b="0" strike="noStrike" spc="-1" dirty="0">
                <a:solidFill>
                  <a:srgbClr val="404040"/>
                </a:solidFill>
                <a:latin typeface="Calisto MT"/>
              </a:rPr>
              <a:t>, de la </a:t>
            </a:r>
            <a:r>
              <a:rPr lang="it-IT" sz="2400" b="0" strike="noStrike" spc="-1" dirty="0" err="1">
                <a:solidFill>
                  <a:srgbClr val="404040"/>
                </a:solidFill>
                <a:latin typeface="Calisto MT"/>
              </a:rPr>
              <a:t>réduction</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coût</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message</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Exemple</a:t>
            </a:r>
            <a:r>
              <a:rPr lang="it-IT" sz="2400" b="0" strike="noStrike" spc="-1" dirty="0">
                <a:solidFill>
                  <a:srgbClr val="404040"/>
                </a:solidFill>
                <a:latin typeface="Calisto MT"/>
              </a:rPr>
              <a:t> d’un </a:t>
            </a:r>
            <a:r>
              <a:rPr lang="it-IT" sz="2400" b="0" strike="noStrike" spc="-1" dirty="0" err="1">
                <a:solidFill>
                  <a:srgbClr val="404040"/>
                </a:solidFill>
                <a:latin typeface="Calisto MT"/>
              </a:rPr>
              <a:t>énoncé</a:t>
            </a:r>
            <a:r>
              <a:rPr lang="it-IT" sz="2400" b="0" strike="noStrike" spc="-1" dirty="0">
                <a:solidFill>
                  <a:srgbClr val="404040"/>
                </a:solidFill>
                <a:latin typeface="Calisto MT"/>
              </a:rPr>
              <a:t> sans </a:t>
            </a:r>
            <a:r>
              <a:rPr lang="it-IT" sz="2400" b="0" strike="noStrike" spc="-1" dirty="0" err="1">
                <a:solidFill>
                  <a:srgbClr val="404040"/>
                </a:solidFill>
                <a:latin typeface="Calisto MT"/>
              </a:rPr>
              <a:t>substitution</a:t>
            </a:r>
            <a:r>
              <a:rPr lang="it-IT" sz="2400" b="0" strike="noStrike" spc="-1" dirty="0">
                <a:solidFill>
                  <a:srgbClr val="404040"/>
                </a:solidFill>
                <a:latin typeface="Calisto MT"/>
              </a:rPr>
              <a:t>:</a:t>
            </a:r>
            <a:endParaRPr lang="it-IT" sz="2400" b="0" strike="noStrike" spc="-1" dirty="0">
              <a:latin typeface="Arial"/>
            </a:endParaRPr>
          </a:p>
          <a:p>
            <a:pPr>
              <a:lnSpc>
                <a:spcPct val="100000"/>
              </a:lnSpc>
              <a:spcBef>
                <a:spcPts val="2001"/>
              </a:spcBef>
            </a:pPr>
            <a:r>
              <a:rPr lang="it-IT" sz="2400" b="0" i="1" strike="noStrike" spc="-1" dirty="0">
                <a:solidFill>
                  <a:srgbClr val="404040"/>
                </a:solidFill>
                <a:latin typeface="Calisto MT"/>
              </a:rPr>
              <a:t>Le dernier </a:t>
            </a:r>
            <a:r>
              <a:rPr lang="it-IT" sz="2400" b="0" i="1" strike="noStrike" spc="-1" dirty="0" err="1">
                <a:solidFill>
                  <a:srgbClr val="404040"/>
                </a:solidFill>
                <a:latin typeface="Calisto MT"/>
              </a:rPr>
              <a:t>livre</a:t>
            </a:r>
            <a:r>
              <a:rPr lang="it-IT" sz="2400" b="0" i="1" strike="noStrike" spc="-1" dirty="0">
                <a:solidFill>
                  <a:srgbClr val="404040"/>
                </a:solidFill>
                <a:latin typeface="Calisto MT"/>
              </a:rPr>
              <a:t> d’un </a:t>
            </a:r>
            <a:r>
              <a:rPr lang="it-IT" sz="2400" b="0" i="1" strike="noStrike" spc="-1" dirty="0" err="1">
                <a:solidFill>
                  <a:srgbClr val="404040"/>
                </a:solidFill>
                <a:latin typeface="Calisto MT"/>
              </a:rPr>
              <a:t>romancier</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américain</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connu</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vient</a:t>
            </a:r>
            <a:r>
              <a:rPr lang="it-IT" sz="2400" b="0" i="1" strike="noStrike" spc="-1" dirty="0">
                <a:solidFill>
                  <a:srgbClr val="404040"/>
                </a:solidFill>
                <a:latin typeface="Calisto MT"/>
              </a:rPr>
              <a:t> de </a:t>
            </a:r>
            <a:r>
              <a:rPr lang="it-IT" sz="2400" b="0" i="1" strike="noStrike" spc="-1" dirty="0" err="1">
                <a:solidFill>
                  <a:srgbClr val="404040"/>
                </a:solidFill>
                <a:latin typeface="Calisto MT"/>
              </a:rPr>
              <a:t>paraître</a:t>
            </a:r>
            <a:r>
              <a:rPr lang="it-IT" sz="2400" b="0" i="1" strike="noStrike" spc="-1" dirty="0">
                <a:solidFill>
                  <a:srgbClr val="404040"/>
                </a:solidFill>
                <a:latin typeface="Calisto MT"/>
              </a:rPr>
              <a:t>; est-ce </a:t>
            </a:r>
            <a:r>
              <a:rPr lang="it-IT" sz="2400" b="0" i="1" strike="noStrike" spc="-1" dirty="0" err="1">
                <a:solidFill>
                  <a:srgbClr val="404040"/>
                </a:solidFill>
                <a:latin typeface="Calisto MT"/>
              </a:rPr>
              <a:t>que</a:t>
            </a:r>
            <a:r>
              <a:rPr lang="it-IT" sz="2400" b="0" i="1" strike="noStrike" spc="-1" dirty="0">
                <a:solidFill>
                  <a:srgbClr val="404040"/>
                </a:solidFill>
                <a:latin typeface="Calisto MT"/>
              </a:rPr>
              <a:t> de </a:t>
            </a:r>
            <a:r>
              <a:rPr lang="it-IT" sz="2400" b="0" i="1" strike="noStrike" spc="-1" dirty="0" err="1">
                <a:solidFill>
                  <a:srgbClr val="404040"/>
                </a:solidFill>
                <a:latin typeface="Calisto MT"/>
              </a:rPr>
              <a:t>nombreux</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lecteurs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ont</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lu</a:t>
            </a:r>
            <a:r>
              <a:rPr lang="it-IT" sz="2400" b="0" i="1" strike="noStrike" spc="-1" dirty="0">
                <a:solidFill>
                  <a:srgbClr val="404040"/>
                </a:solidFill>
                <a:latin typeface="Calisto MT"/>
              </a:rPr>
              <a:t> le dernier </a:t>
            </a:r>
            <a:r>
              <a:rPr lang="it-IT" sz="2400" b="0" i="1" strike="noStrike" spc="-1" dirty="0" err="1">
                <a:solidFill>
                  <a:srgbClr val="404040"/>
                </a:solidFill>
                <a:latin typeface="Calisto MT"/>
              </a:rPr>
              <a:t>livre</a:t>
            </a:r>
            <a:r>
              <a:rPr lang="it-IT" sz="2400" b="0" i="1" strike="noStrike" spc="-1" dirty="0">
                <a:solidFill>
                  <a:srgbClr val="404040"/>
                </a:solidFill>
                <a:latin typeface="Calisto MT"/>
              </a:rPr>
              <a:t> d’un </a:t>
            </a:r>
            <a:r>
              <a:rPr lang="it-IT" sz="2400" b="0" i="1" strike="noStrike" spc="-1" dirty="0" err="1">
                <a:solidFill>
                  <a:srgbClr val="404040"/>
                </a:solidFill>
                <a:latin typeface="Calisto MT"/>
              </a:rPr>
              <a:t>romancier</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américain</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connu</a:t>
            </a:r>
            <a:r>
              <a:rPr lang="it-IT" sz="2400" b="0" i="1" strike="noStrike" spc="-1" dirty="0">
                <a:solidFill>
                  <a:srgbClr val="404040"/>
                </a:solidFill>
                <a:latin typeface="Calisto MT"/>
              </a:rPr>
              <a:t>? Est-ce </a:t>
            </a:r>
            <a:r>
              <a:rPr lang="it-IT" sz="2400" b="0" i="1" strike="noStrike" spc="-1" dirty="0" err="1">
                <a:solidFill>
                  <a:srgbClr val="404040"/>
                </a:solidFill>
                <a:latin typeface="Calisto MT"/>
              </a:rPr>
              <a:t>que</a:t>
            </a:r>
            <a:r>
              <a:rPr lang="it-IT" sz="2400" b="0" i="1" strike="noStrike" spc="-1" dirty="0">
                <a:solidFill>
                  <a:srgbClr val="404040"/>
                </a:solidFill>
                <a:latin typeface="Calisto MT"/>
              </a:rPr>
              <a:t> de </a:t>
            </a:r>
            <a:r>
              <a:rPr lang="it-IT" sz="2400" b="0" i="1" strike="noStrike" spc="-1" dirty="0" err="1">
                <a:solidFill>
                  <a:srgbClr val="404040"/>
                </a:solidFill>
                <a:latin typeface="Calisto MT"/>
              </a:rPr>
              <a:t>nombreux</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lecteurs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ont</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pensé</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du</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bien</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du</a:t>
            </a:r>
            <a:r>
              <a:rPr lang="it-IT" sz="2400" b="0" i="1" strike="noStrike" spc="-1" dirty="0">
                <a:solidFill>
                  <a:srgbClr val="404040"/>
                </a:solidFill>
                <a:latin typeface="Calisto MT"/>
              </a:rPr>
              <a:t> dernier </a:t>
            </a:r>
            <a:r>
              <a:rPr lang="it-IT" sz="2400" b="0" i="1" strike="noStrike" spc="-1" dirty="0" err="1">
                <a:solidFill>
                  <a:srgbClr val="404040"/>
                </a:solidFill>
                <a:latin typeface="Calisto MT"/>
              </a:rPr>
              <a:t>livre</a:t>
            </a:r>
            <a:r>
              <a:rPr lang="it-IT" sz="2400" b="0" i="1" strike="noStrike" spc="-1" dirty="0">
                <a:solidFill>
                  <a:srgbClr val="404040"/>
                </a:solidFill>
                <a:latin typeface="Calisto MT"/>
              </a:rPr>
              <a:t> d’un </a:t>
            </a:r>
            <a:r>
              <a:rPr lang="it-IT" sz="2400" b="0" i="1" strike="noStrike" spc="-1" dirty="0" err="1">
                <a:solidFill>
                  <a:srgbClr val="404040"/>
                </a:solidFill>
                <a:latin typeface="Calisto MT"/>
              </a:rPr>
              <a:t>romancier</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américain</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connu</a:t>
            </a:r>
            <a:r>
              <a:rPr lang="it-IT" sz="2400" b="0" i="1" strike="noStrike" spc="-1" dirty="0">
                <a:solidFill>
                  <a:srgbClr val="404040"/>
                </a:solidFill>
                <a:latin typeface="Calisto MT"/>
              </a:rPr>
              <a:t>?</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Réduction</a:t>
            </a:r>
            <a:r>
              <a:rPr lang="it-IT" sz="2400" b="0" strike="noStrike" spc="-1" dirty="0">
                <a:solidFill>
                  <a:srgbClr val="404040"/>
                </a:solidFill>
                <a:latin typeface="Calisto MT"/>
              </a:rPr>
              <a:t> de la </a:t>
            </a:r>
            <a:r>
              <a:rPr lang="it-IT" sz="2400" b="0" strike="noStrike" spc="-1" dirty="0" err="1">
                <a:solidFill>
                  <a:srgbClr val="404040"/>
                </a:solidFill>
                <a:latin typeface="Calisto MT"/>
              </a:rPr>
              <a:t>longeur</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message</a:t>
            </a:r>
            <a:r>
              <a:rPr lang="it-IT" sz="2400" b="0" strike="noStrike" spc="-1" dirty="0">
                <a:solidFill>
                  <a:srgbClr val="404040"/>
                </a:solidFill>
                <a:latin typeface="Calisto MT"/>
              </a:rPr>
              <a:t> &gt; </a:t>
            </a:r>
            <a:r>
              <a:rPr lang="it-IT" sz="2400" b="0" strike="noStrike" spc="-1" dirty="0" err="1">
                <a:solidFill>
                  <a:srgbClr val="404040"/>
                </a:solidFill>
                <a:latin typeface="Calisto MT"/>
              </a:rPr>
              <a:t>perte</a:t>
            </a:r>
            <a:r>
              <a:rPr lang="it-IT" sz="2400" b="0" strike="noStrike" spc="-1" dirty="0">
                <a:solidFill>
                  <a:srgbClr val="404040"/>
                </a:solidFill>
                <a:latin typeface="Calisto MT"/>
              </a:rPr>
              <a:t> +/- grande d’</a:t>
            </a:r>
            <a:r>
              <a:rPr lang="it-IT" sz="2400" b="0" strike="noStrike" spc="-1" dirty="0" err="1">
                <a:solidFill>
                  <a:srgbClr val="404040"/>
                </a:solidFill>
                <a:latin typeface="Calisto MT"/>
              </a:rPr>
              <a:t>informations</a:t>
            </a:r>
            <a:endParaRPr lang="it-IT" sz="2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sz="4800" dirty="0">
                <a:latin typeface="Calisto MT"/>
                <a:cs typeface="Calisto MT"/>
              </a:rPr>
              <a:t>Tableau </a:t>
            </a:r>
            <a:r>
              <a:rPr lang="it-IT" sz="4800" dirty="0" err="1">
                <a:latin typeface="Calisto MT"/>
                <a:cs typeface="Calisto MT"/>
              </a:rPr>
              <a:t>récapitulatif</a:t>
            </a:r>
            <a:r>
              <a:rPr lang="it-IT" sz="4800" dirty="0">
                <a:latin typeface="Calisto MT"/>
                <a:cs typeface="Calisto MT"/>
              </a:rPr>
              <a:t> </a:t>
            </a:r>
            <a:r>
              <a:rPr lang="it-IT" sz="4800" dirty="0" err="1">
                <a:latin typeface="Calisto MT"/>
                <a:cs typeface="Calisto MT"/>
              </a:rPr>
              <a:t>des</a:t>
            </a:r>
            <a:r>
              <a:rPr lang="it-IT" sz="4800" dirty="0">
                <a:latin typeface="Calisto MT"/>
                <a:cs typeface="Calisto MT"/>
              </a:rPr>
              <a:t> </a:t>
            </a:r>
            <a:r>
              <a:rPr lang="it-IT" sz="4800" dirty="0" err="1">
                <a:latin typeface="Calisto MT"/>
                <a:cs typeface="Calisto MT"/>
              </a:rPr>
              <a:t>emplois</a:t>
            </a:r>
            <a:r>
              <a:rPr lang="it-IT" sz="4800" dirty="0">
                <a:latin typeface="Calisto MT"/>
                <a:cs typeface="Calisto MT"/>
              </a:rPr>
              <a:t> de “on”</a:t>
            </a:r>
          </a:p>
        </p:txBody>
      </p:sp>
      <p:sp>
        <p:nvSpPr>
          <p:cNvPr id="6" name="Segnaposto testo 5"/>
          <p:cNvSpPr>
            <a:spLocks noGrp="1"/>
          </p:cNvSpPr>
          <p:nvPr>
            <p:ph sz="half" idx="1"/>
          </p:nvPr>
        </p:nvSpPr>
        <p:spPr>
          <a:xfrm>
            <a:off x="4302672" y="2052754"/>
            <a:ext cx="4587028" cy="4185714"/>
          </a:xfrm>
        </p:spPr>
        <p:txBody>
          <a:bodyPr>
            <a:normAutofit fontScale="25000" lnSpcReduction="20000"/>
          </a:bodyPr>
          <a:lstStyle/>
          <a:p>
            <a:pPr marL="0" indent="0">
              <a:buNone/>
            </a:pPr>
            <a:r>
              <a:rPr lang="it-IT" sz="9600" dirty="0" err="1">
                <a:latin typeface="Calisto MT"/>
                <a:cs typeface="Calisto MT"/>
              </a:rPr>
              <a:t>Emploi</a:t>
            </a:r>
            <a:r>
              <a:rPr lang="it-IT" sz="9600" dirty="0">
                <a:latin typeface="Calisto MT"/>
                <a:cs typeface="Calisto MT"/>
              </a:rPr>
              <a:t> de “on” </a:t>
            </a:r>
            <a:r>
              <a:rPr lang="it-IT" sz="9600" dirty="0" err="1">
                <a:latin typeface="Calisto MT"/>
                <a:cs typeface="Calisto MT"/>
              </a:rPr>
              <a:t>excluant</a:t>
            </a:r>
            <a:r>
              <a:rPr lang="it-IT" sz="9600" dirty="0">
                <a:latin typeface="Calisto MT"/>
                <a:cs typeface="Calisto MT"/>
              </a:rPr>
              <a:t> le </a:t>
            </a:r>
            <a:r>
              <a:rPr lang="it-IT" sz="9600" dirty="0" err="1">
                <a:latin typeface="Calisto MT"/>
                <a:cs typeface="Calisto MT"/>
              </a:rPr>
              <a:t>locuteur</a:t>
            </a:r>
            <a:endParaRPr lang="it-IT" sz="9600" dirty="0">
              <a:latin typeface="Calisto MT"/>
              <a:cs typeface="Calisto MT"/>
            </a:endParaRPr>
          </a:p>
          <a:p>
            <a:r>
              <a:rPr lang="it-IT" sz="7200" dirty="0">
                <a:latin typeface="Calisto MT"/>
                <a:cs typeface="Calisto MT"/>
              </a:rPr>
              <a:t>1.Indéfini </a:t>
            </a:r>
            <a:r>
              <a:rPr lang="it-IT" sz="7200" dirty="0" err="1">
                <a:latin typeface="Calisto MT"/>
                <a:cs typeface="Calisto MT"/>
              </a:rPr>
              <a:t>spécifique</a:t>
            </a:r>
            <a:endParaRPr lang="it-IT" sz="7200" dirty="0">
              <a:latin typeface="Calisto MT"/>
              <a:cs typeface="Calisto MT"/>
            </a:endParaRPr>
          </a:p>
          <a:p>
            <a:pPr lvl="1"/>
            <a:r>
              <a:rPr lang="it-IT" sz="7200" dirty="0">
                <a:latin typeface="Calisto MT"/>
                <a:cs typeface="Calisto MT"/>
              </a:rPr>
              <a:t>   </a:t>
            </a:r>
            <a:r>
              <a:rPr lang="it-IT" sz="7200" i="1" dirty="0">
                <a:latin typeface="Calisto MT"/>
                <a:cs typeface="Calisto MT"/>
              </a:rPr>
              <a:t>On frappe à la porte.</a:t>
            </a:r>
          </a:p>
          <a:p>
            <a:r>
              <a:rPr lang="it-IT" sz="7200" dirty="0">
                <a:latin typeface="Calisto MT"/>
                <a:cs typeface="Calisto MT"/>
              </a:rPr>
              <a:t>2. </a:t>
            </a:r>
            <a:r>
              <a:rPr lang="it-IT" sz="7200" dirty="0" err="1">
                <a:latin typeface="Calisto MT"/>
                <a:cs typeface="Calisto MT"/>
              </a:rPr>
              <a:t>Emploi</a:t>
            </a:r>
            <a:r>
              <a:rPr lang="it-IT" sz="7200" dirty="0">
                <a:latin typeface="Calisto MT"/>
                <a:cs typeface="Calisto MT"/>
              </a:rPr>
              <a:t> </a:t>
            </a:r>
            <a:r>
              <a:rPr lang="it-IT" sz="7200" dirty="0" err="1">
                <a:latin typeface="Calisto MT"/>
                <a:cs typeface="Calisto MT"/>
              </a:rPr>
              <a:t>stylistique</a:t>
            </a:r>
            <a:r>
              <a:rPr lang="it-IT" sz="7200" dirty="0">
                <a:latin typeface="Calisto MT"/>
                <a:cs typeface="Calisto MT"/>
              </a:rPr>
              <a:t>:</a:t>
            </a:r>
          </a:p>
          <a:p>
            <a:pPr lvl="1"/>
            <a:r>
              <a:rPr lang="it-IT" sz="7200" dirty="0">
                <a:latin typeface="Calisto MT"/>
                <a:cs typeface="Calisto MT"/>
              </a:rPr>
              <a:t> = “tu”/”</a:t>
            </a:r>
            <a:r>
              <a:rPr lang="it-IT" sz="7200" dirty="0" err="1">
                <a:latin typeface="Calisto MT"/>
                <a:cs typeface="Calisto MT"/>
              </a:rPr>
              <a:t>vous</a:t>
            </a:r>
            <a:r>
              <a:rPr lang="it-IT" sz="7200" dirty="0">
                <a:latin typeface="Calisto MT"/>
                <a:cs typeface="Calisto MT"/>
              </a:rPr>
              <a:t>” :</a:t>
            </a:r>
          </a:p>
          <a:p>
            <a:pPr marL="350838" lvl="1" indent="0">
              <a:buNone/>
            </a:pPr>
            <a:r>
              <a:rPr lang="it-IT" sz="7200" dirty="0">
                <a:latin typeface="Calisto MT"/>
                <a:cs typeface="Calisto MT"/>
              </a:rPr>
              <a:t>  	</a:t>
            </a:r>
            <a:r>
              <a:rPr lang="it-IT" sz="7200" i="1" dirty="0">
                <a:latin typeface="Calisto MT"/>
                <a:cs typeface="Calisto MT"/>
              </a:rPr>
              <a:t>On a </a:t>
            </a:r>
            <a:r>
              <a:rPr lang="it-IT" sz="7200" i="1" dirty="0" err="1">
                <a:latin typeface="Calisto MT"/>
                <a:cs typeface="Calisto MT"/>
              </a:rPr>
              <a:t>bien</a:t>
            </a:r>
            <a:r>
              <a:rPr lang="it-IT" sz="7200" i="1" dirty="0">
                <a:latin typeface="Calisto MT"/>
                <a:cs typeface="Calisto MT"/>
              </a:rPr>
              <a:t> dormi?</a:t>
            </a:r>
          </a:p>
          <a:p>
            <a:pPr marL="350838" lvl="1" indent="0">
              <a:buNone/>
            </a:pPr>
            <a:r>
              <a:rPr lang="it-IT" sz="7200" i="1" dirty="0">
                <a:latin typeface="Calisto MT"/>
                <a:cs typeface="Calisto MT"/>
              </a:rPr>
              <a:t>  	On s’est </a:t>
            </a:r>
            <a:r>
              <a:rPr lang="it-IT" sz="7200" i="1" dirty="0" err="1">
                <a:latin typeface="Calisto MT"/>
                <a:cs typeface="Calisto MT"/>
              </a:rPr>
              <a:t>encore</a:t>
            </a:r>
            <a:r>
              <a:rPr lang="it-IT" sz="7200" i="1" dirty="0">
                <a:latin typeface="Calisto MT"/>
                <a:cs typeface="Calisto MT"/>
              </a:rPr>
              <a:t> </a:t>
            </a:r>
            <a:r>
              <a:rPr lang="it-IT" sz="7200" i="1" dirty="0" err="1">
                <a:latin typeface="Calisto MT"/>
                <a:cs typeface="Calisto MT"/>
              </a:rPr>
              <a:t>disputés</a:t>
            </a:r>
            <a:r>
              <a:rPr lang="it-IT" sz="7200" i="1" dirty="0">
                <a:latin typeface="Calisto MT"/>
                <a:cs typeface="Calisto MT"/>
              </a:rPr>
              <a:t>, </a:t>
            </a:r>
            <a:r>
              <a:rPr lang="it-IT" sz="7200" i="1" dirty="0" err="1">
                <a:latin typeface="Calisto MT"/>
                <a:cs typeface="Calisto MT"/>
              </a:rPr>
              <a:t>tous</a:t>
            </a:r>
            <a:r>
              <a:rPr lang="it-IT" sz="7200" i="1" dirty="0">
                <a:latin typeface="Calisto MT"/>
                <a:cs typeface="Calisto MT"/>
              </a:rPr>
              <a:t> </a:t>
            </a:r>
            <a:r>
              <a:rPr lang="it-IT" sz="7200" i="1" dirty="0" err="1">
                <a:latin typeface="Calisto MT"/>
                <a:cs typeface="Calisto MT"/>
              </a:rPr>
              <a:t>les</a:t>
            </a:r>
            <a:r>
              <a:rPr lang="it-IT" sz="7200" i="1" dirty="0">
                <a:latin typeface="Calisto MT"/>
                <a:cs typeface="Calisto MT"/>
              </a:rPr>
              <a:t> </a:t>
            </a:r>
            <a:r>
              <a:rPr lang="it-IT" sz="7200" i="1" dirty="0" err="1">
                <a:latin typeface="Calisto MT"/>
                <a:cs typeface="Calisto MT"/>
              </a:rPr>
              <a:t>deux</a:t>
            </a:r>
            <a:r>
              <a:rPr lang="it-IT" sz="7200" i="1" dirty="0">
                <a:latin typeface="Calisto MT"/>
                <a:cs typeface="Calisto MT"/>
              </a:rPr>
              <a:t>?</a:t>
            </a:r>
            <a:endParaRPr lang="it-IT" sz="7200" dirty="0">
              <a:latin typeface="Calisto MT"/>
              <a:cs typeface="Calisto MT"/>
            </a:endParaRPr>
          </a:p>
          <a:p>
            <a:pPr lvl="1"/>
            <a:r>
              <a:rPr lang="it-IT" sz="7200" dirty="0">
                <a:latin typeface="Calisto MT"/>
                <a:cs typeface="Calisto MT"/>
              </a:rPr>
              <a:t>= “il/elle”; “</a:t>
            </a:r>
            <a:r>
              <a:rPr lang="it-IT" sz="7200" dirty="0" err="1">
                <a:latin typeface="Calisto MT"/>
                <a:cs typeface="Calisto MT"/>
              </a:rPr>
              <a:t>ils</a:t>
            </a:r>
            <a:r>
              <a:rPr lang="it-IT" sz="7200" dirty="0">
                <a:latin typeface="Calisto MT"/>
                <a:cs typeface="Calisto MT"/>
              </a:rPr>
              <a:t>/</a:t>
            </a:r>
            <a:r>
              <a:rPr lang="it-IT" sz="7200" dirty="0" err="1">
                <a:latin typeface="Calisto MT"/>
                <a:cs typeface="Calisto MT"/>
              </a:rPr>
              <a:t>elles</a:t>
            </a:r>
            <a:r>
              <a:rPr lang="it-IT" sz="7200" dirty="0">
                <a:latin typeface="Calisto MT"/>
                <a:cs typeface="Calisto MT"/>
              </a:rPr>
              <a:t>”</a:t>
            </a:r>
          </a:p>
          <a:p>
            <a:pPr marL="579438" lvl="2" indent="0">
              <a:buNone/>
            </a:pPr>
            <a:r>
              <a:rPr lang="it-IT" sz="7200" dirty="0">
                <a:latin typeface="Calisto MT"/>
                <a:cs typeface="Calisto MT"/>
              </a:rPr>
              <a:t>  </a:t>
            </a:r>
            <a:r>
              <a:rPr lang="it-IT" sz="7200" i="1" dirty="0">
                <a:latin typeface="Calisto MT"/>
                <a:cs typeface="Calisto MT"/>
              </a:rPr>
              <a:t>Pendant le </a:t>
            </a:r>
            <a:r>
              <a:rPr lang="it-IT" sz="7200" i="1" dirty="0" err="1">
                <a:latin typeface="Calisto MT"/>
                <a:cs typeface="Calisto MT"/>
              </a:rPr>
              <a:t>dîner</a:t>
            </a:r>
            <a:r>
              <a:rPr lang="it-IT" sz="7200" i="1" dirty="0">
                <a:latin typeface="Calisto MT"/>
                <a:cs typeface="Calisto MT"/>
              </a:rPr>
              <a:t>, on a </a:t>
            </a:r>
            <a:r>
              <a:rPr lang="it-IT" sz="7200" i="1" dirty="0" err="1">
                <a:latin typeface="Calisto MT"/>
                <a:cs typeface="Calisto MT"/>
              </a:rPr>
              <a:t>encore</a:t>
            </a:r>
            <a:r>
              <a:rPr lang="it-IT" sz="7200" i="1" dirty="0">
                <a:latin typeface="Calisto MT"/>
                <a:cs typeface="Calisto MT"/>
              </a:rPr>
              <a:t> </a:t>
            </a:r>
            <a:r>
              <a:rPr lang="it-IT" sz="7200" i="1" dirty="0" err="1">
                <a:latin typeface="Calisto MT"/>
                <a:cs typeface="Calisto MT"/>
              </a:rPr>
              <a:t>fait</a:t>
            </a:r>
            <a:r>
              <a:rPr lang="it-IT" sz="7200" i="1" dirty="0">
                <a:latin typeface="Calisto MT"/>
                <a:cs typeface="Calisto MT"/>
              </a:rPr>
              <a:t> une </a:t>
            </a:r>
            <a:r>
              <a:rPr lang="it-IT" sz="7200" i="1" dirty="0" err="1">
                <a:latin typeface="Calisto MT"/>
                <a:cs typeface="Calisto MT"/>
              </a:rPr>
              <a:t>scène</a:t>
            </a:r>
            <a:r>
              <a:rPr lang="it-IT" sz="7200" i="1" dirty="0">
                <a:latin typeface="Calisto MT"/>
                <a:cs typeface="Calisto MT"/>
              </a:rPr>
              <a:t> </a:t>
            </a:r>
            <a:r>
              <a:rPr lang="it-IT" sz="7200" i="1" dirty="0" err="1">
                <a:latin typeface="Calisto MT"/>
                <a:cs typeface="Calisto MT"/>
              </a:rPr>
              <a:t>hier</a:t>
            </a:r>
            <a:r>
              <a:rPr lang="mr-IN" sz="7200" i="1" dirty="0">
                <a:latin typeface="Calisto MT"/>
                <a:cs typeface="Calisto MT"/>
              </a:rPr>
              <a:t>…</a:t>
            </a:r>
            <a:r>
              <a:rPr lang="fr-FR" sz="7200" i="1" dirty="0">
                <a:latin typeface="Calisto MT"/>
                <a:cs typeface="Calisto MT"/>
              </a:rPr>
              <a:t>.</a:t>
            </a:r>
          </a:p>
          <a:p>
            <a:pPr marL="579438" lvl="2" indent="0">
              <a:buNone/>
            </a:pPr>
            <a:r>
              <a:rPr lang="it-IT" sz="7200" dirty="0">
                <a:latin typeface="Calisto MT"/>
                <a:cs typeface="Calisto MT"/>
              </a:rPr>
              <a:t> </a:t>
            </a:r>
            <a:r>
              <a:rPr lang="it-IT" sz="7200" i="1" dirty="0" err="1">
                <a:latin typeface="Calisto MT"/>
                <a:cs typeface="Calisto MT"/>
              </a:rPr>
              <a:t>Ils</a:t>
            </a:r>
            <a:r>
              <a:rPr lang="it-IT" sz="7200" i="1" dirty="0">
                <a:latin typeface="Calisto MT"/>
                <a:cs typeface="Calisto MT"/>
              </a:rPr>
              <a:t> </a:t>
            </a:r>
            <a:r>
              <a:rPr lang="it-IT" sz="7200" i="1" dirty="0" err="1">
                <a:latin typeface="Calisto MT"/>
                <a:cs typeface="Calisto MT"/>
              </a:rPr>
              <a:t>allèrent</a:t>
            </a:r>
            <a:r>
              <a:rPr lang="it-IT" sz="7200" i="1" dirty="0">
                <a:latin typeface="Calisto MT"/>
                <a:cs typeface="Calisto MT"/>
              </a:rPr>
              <a:t> </a:t>
            </a:r>
            <a:r>
              <a:rPr lang="it-IT" sz="7200" i="1" dirty="0" err="1">
                <a:latin typeface="Calisto MT"/>
                <a:cs typeface="Calisto MT"/>
              </a:rPr>
              <a:t>au</a:t>
            </a:r>
            <a:r>
              <a:rPr lang="it-IT" sz="7200" i="1" dirty="0">
                <a:latin typeface="Calisto MT"/>
                <a:cs typeface="Calisto MT"/>
              </a:rPr>
              <a:t> </a:t>
            </a:r>
            <a:r>
              <a:rPr lang="it-IT" sz="7200" i="1" dirty="0" err="1">
                <a:latin typeface="Calisto MT"/>
                <a:cs typeface="Calisto MT"/>
              </a:rPr>
              <a:t>café</a:t>
            </a:r>
            <a:r>
              <a:rPr lang="it-IT" sz="7200" i="1" dirty="0">
                <a:latin typeface="Calisto MT"/>
                <a:cs typeface="Calisto MT"/>
              </a:rPr>
              <a:t>. On discuta. </a:t>
            </a:r>
            <a:r>
              <a:rPr lang="it-IT" sz="7200" dirty="0">
                <a:latin typeface="Calisto MT"/>
                <a:cs typeface="Calisto MT"/>
              </a:rPr>
              <a:t> </a:t>
            </a:r>
          </a:p>
          <a:p>
            <a:pPr marL="579438" lvl="2" indent="0">
              <a:buNone/>
            </a:pPr>
            <a:r>
              <a:rPr lang="it-IT" sz="7200" dirty="0">
                <a:latin typeface="Calisto MT"/>
                <a:cs typeface="Calisto MT"/>
              </a:rPr>
              <a:t>(on </a:t>
            </a:r>
            <a:r>
              <a:rPr lang="it-IT" sz="7200" dirty="0" err="1">
                <a:latin typeface="Calisto MT"/>
                <a:cs typeface="Calisto MT"/>
              </a:rPr>
              <a:t>reprend</a:t>
            </a:r>
            <a:r>
              <a:rPr lang="it-IT" sz="7200" dirty="0">
                <a:latin typeface="Calisto MT"/>
                <a:cs typeface="Calisto MT"/>
              </a:rPr>
              <a:t> “</a:t>
            </a:r>
            <a:r>
              <a:rPr lang="it-IT" sz="7200" dirty="0" err="1">
                <a:latin typeface="Calisto MT"/>
                <a:cs typeface="Calisto MT"/>
              </a:rPr>
              <a:t>ils</a:t>
            </a:r>
            <a:r>
              <a:rPr lang="it-IT" sz="7200" dirty="0">
                <a:latin typeface="Calisto MT"/>
                <a:cs typeface="Calisto MT"/>
              </a:rPr>
              <a:t>”) </a:t>
            </a:r>
          </a:p>
          <a:p>
            <a:pPr marL="579438" lvl="2" indent="0">
              <a:buNone/>
            </a:pPr>
            <a:endParaRPr lang="it-IT" sz="7200" i="1" dirty="0">
              <a:latin typeface="Calisto MT"/>
              <a:cs typeface="Calisto MT"/>
            </a:endParaRPr>
          </a:p>
        </p:txBody>
      </p:sp>
      <p:sp>
        <p:nvSpPr>
          <p:cNvPr id="5" name="Segnaposto testo 4"/>
          <p:cNvSpPr>
            <a:spLocks noGrp="1"/>
          </p:cNvSpPr>
          <p:nvPr>
            <p:ph sz="half" idx="2"/>
          </p:nvPr>
        </p:nvSpPr>
        <p:spPr>
          <a:xfrm>
            <a:off x="286872" y="2052755"/>
            <a:ext cx="4015800" cy="3977280"/>
          </a:xfrm>
        </p:spPr>
        <p:txBody>
          <a:bodyPr>
            <a:normAutofit fontScale="25000" lnSpcReduction="20000"/>
          </a:bodyPr>
          <a:lstStyle/>
          <a:p>
            <a:pPr marL="0" indent="0">
              <a:buNone/>
            </a:pPr>
            <a:r>
              <a:rPr lang="it-IT" sz="8600" dirty="0" err="1">
                <a:latin typeface="Calisto MT"/>
                <a:cs typeface="Calisto MT"/>
              </a:rPr>
              <a:t>Emplois</a:t>
            </a:r>
            <a:r>
              <a:rPr lang="it-IT" sz="8600" dirty="0">
                <a:latin typeface="Calisto MT"/>
                <a:cs typeface="Calisto MT"/>
              </a:rPr>
              <a:t> de “on” </a:t>
            </a:r>
            <a:r>
              <a:rPr lang="it-IT" sz="8600" dirty="0" err="1">
                <a:latin typeface="Calisto MT"/>
                <a:cs typeface="Calisto MT"/>
              </a:rPr>
              <a:t>incluant</a:t>
            </a:r>
            <a:r>
              <a:rPr lang="it-IT" sz="8600" dirty="0">
                <a:latin typeface="Calisto MT"/>
                <a:cs typeface="Calisto MT"/>
              </a:rPr>
              <a:t> le </a:t>
            </a:r>
            <a:r>
              <a:rPr lang="it-IT" sz="8600" dirty="0" err="1">
                <a:latin typeface="Calisto MT"/>
                <a:cs typeface="Calisto MT"/>
              </a:rPr>
              <a:t>locuteur</a:t>
            </a:r>
            <a:endParaRPr lang="it-IT" sz="8600" dirty="0">
              <a:latin typeface="Calisto MT"/>
              <a:cs typeface="Calisto MT"/>
            </a:endParaRPr>
          </a:p>
          <a:p>
            <a:r>
              <a:rPr lang="it-IT" sz="7200" dirty="0">
                <a:latin typeface="Calisto MT"/>
                <a:cs typeface="Calisto MT"/>
              </a:rPr>
              <a:t>1. </a:t>
            </a:r>
            <a:r>
              <a:rPr lang="it-IT" sz="7200" dirty="0" err="1">
                <a:latin typeface="Calisto MT"/>
                <a:cs typeface="Calisto MT"/>
              </a:rPr>
              <a:t>Indéfini</a:t>
            </a:r>
            <a:r>
              <a:rPr lang="it-IT" sz="7200" dirty="0">
                <a:latin typeface="Calisto MT"/>
                <a:cs typeface="Calisto MT"/>
              </a:rPr>
              <a:t> </a:t>
            </a:r>
            <a:r>
              <a:rPr lang="it-IT" sz="7200" dirty="0" err="1">
                <a:solidFill>
                  <a:schemeClr val="tx1"/>
                </a:solidFill>
                <a:latin typeface="Calisto MT"/>
                <a:cs typeface="Calisto MT"/>
              </a:rPr>
              <a:t>générique</a:t>
            </a:r>
            <a:endParaRPr lang="it-IT" sz="7200" dirty="0">
              <a:solidFill>
                <a:schemeClr val="tx1"/>
              </a:solidFill>
              <a:latin typeface="Calisto MT"/>
              <a:cs typeface="Calisto MT"/>
            </a:endParaRPr>
          </a:p>
          <a:p>
            <a:pPr lvl="1"/>
            <a:r>
              <a:rPr lang="it-IT" sz="7200" i="1" dirty="0">
                <a:latin typeface="Calisto MT"/>
                <a:cs typeface="Calisto MT"/>
              </a:rPr>
              <a:t>On n’a </a:t>
            </a:r>
            <a:r>
              <a:rPr lang="it-IT" sz="7200" i="1" dirty="0" err="1">
                <a:latin typeface="Calisto MT"/>
                <a:cs typeface="Calisto MT"/>
              </a:rPr>
              <a:t>pas</a:t>
            </a:r>
            <a:r>
              <a:rPr lang="it-IT" sz="7200" i="1" dirty="0">
                <a:latin typeface="Calisto MT"/>
                <a:cs typeface="Calisto MT"/>
              </a:rPr>
              <a:t> le </a:t>
            </a:r>
            <a:r>
              <a:rPr lang="it-IT" sz="7200" i="1" dirty="0" err="1">
                <a:latin typeface="Calisto MT"/>
                <a:cs typeface="Calisto MT"/>
              </a:rPr>
              <a:t>droit</a:t>
            </a:r>
            <a:r>
              <a:rPr lang="it-IT" sz="7200" i="1" dirty="0">
                <a:latin typeface="Calisto MT"/>
                <a:cs typeface="Calisto MT"/>
              </a:rPr>
              <a:t> d’</a:t>
            </a:r>
            <a:r>
              <a:rPr lang="it-IT" sz="7200" i="1" dirty="0" err="1">
                <a:latin typeface="Calisto MT"/>
                <a:cs typeface="Calisto MT"/>
              </a:rPr>
              <a:t>insulter</a:t>
            </a:r>
            <a:r>
              <a:rPr lang="it-IT" sz="7200" i="1" dirty="0">
                <a:latin typeface="Calisto MT"/>
                <a:cs typeface="Calisto MT"/>
              </a:rPr>
              <a:t> </a:t>
            </a:r>
            <a:r>
              <a:rPr lang="it-IT" sz="7200" i="1" dirty="0" err="1">
                <a:latin typeface="Calisto MT"/>
                <a:cs typeface="Calisto MT"/>
              </a:rPr>
              <a:t>ses</a:t>
            </a:r>
            <a:r>
              <a:rPr lang="it-IT" sz="7200" i="1" dirty="0">
                <a:latin typeface="Calisto MT"/>
                <a:cs typeface="Calisto MT"/>
              </a:rPr>
              <a:t> </a:t>
            </a:r>
            <a:r>
              <a:rPr lang="it-IT" sz="7200" i="1" dirty="0" err="1">
                <a:latin typeface="Calisto MT"/>
                <a:cs typeface="Calisto MT"/>
              </a:rPr>
              <a:t>collègues</a:t>
            </a:r>
            <a:r>
              <a:rPr lang="it-IT" sz="7200" i="1" dirty="0">
                <a:latin typeface="Calisto MT"/>
                <a:cs typeface="Calisto MT"/>
              </a:rPr>
              <a:t>.</a:t>
            </a:r>
            <a:endParaRPr lang="it-IT" sz="7200" dirty="0">
              <a:latin typeface="Calisto MT"/>
              <a:cs typeface="Calisto MT"/>
            </a:endParaRPr>
          </a:p>
          <a:p>
            <a:r>
              <a:rPr lang="it-IT" sz="7200" dirty="0">
                <a:latin typeface="Calisto MT"/>
                <a:cs typeface="Calisto MT"/>
              </a:rPr>
              <a:t>2. “</a:t>
            </a:r>
            <a:r>
              <a:rPr lang="it-IT" sz="7200" dirty="0" err="1">
                <a:latin typeface="Calisto MT"/>
                <a:cs typeface="Calisto MT"/>
              </a:rPr>
              <a:t>nous</a:t>
            </a:r>
            <a:r>
              <a:rPr lang="it-IT" sz="7200" dirty="0">
                <a:latin typeface="Calisto MT"/>
                <a:cs typeface="Calisto MT"/>
              </a:rPr>
              <a:t>” neutre </a:t>
            </a:r>
            <a:r>
              <a:rPr lang="it-IT" sz="7200" dirty="0" err="1">
                <a:latin typeface="Calisto MT"/>
                <a:cs typeface="Calisto MT"/>
              </a:rPr>
              <a:t>stylistiquement</a:t>
            </a:r>
            <a:endParaRPr lang="it-IT" sz="7200" dirty="0">
              <a:latin typeface="Calisto MT"/>
              <a:cs typeface="Calisto MT"/>
            </a:endParaRPr>
          </a:p>
          <a:p>
            <a:pPr lvl="1"/>
            <a:r>
              <a:rPr lang="it-IT" sz="7200" dirty="0">
                <a:latin typeface="Calisto MT"/>
                <a:cs typeface="Calisto MT"/>
              </a:rPr>
              <a:t> </a:t>
            </a:r>
            <a:r>
              <a:rPr lang="it-IT" sz="7200" i="1" dirty="0" err="1">
                <a:latin typeface="Calisto MT"/>
                <a:cs typeface="Calisto MT"/>
              </a:rPr>
              <a:t>Mon</a:t>
            </a:r>
            <a:r>
              <a:rPr lang="it-IT" sz="7200" i="1" dirty="0">
                <a:latin typeface="Calisto MT"/>
                <a:cs typeface="Calisto MT"/>
              </a:rPr>
              <a:t> </a:t>
            </a:r>
            <a:r>
              <a:rPr lang="it-IT" sz="7200" i="1" dirty="0" err="1">
                <a:latin typeface="Calisto MT"/>
                <a:cs typeface="Calisto MT"/>
              </a:rPr>
              <a:t>chéri</a:t>
            </a:r>
            <a:r>
              <a:rPr lang="it-IT" sz="7200" i="1" dirty="0">
                <a:latin typeface="Calisto MT"/>
                <a:cs typeface="Calisto MT"/>
              </a:rPr>
              <a:t>, on va </a:t>
            </a:r>
            <a:r>
              <a:rPr lang="it-IT" sz="7200" i="1" dirty="0" err="1">
                <a:latin typeface="Calisto MT"/>
                <a:cs typeface="Calisto MT"/>
              </a:rPr>
              <a:t>aller</a:t>
            </a:r>
            <a:r>
              <a:rPr lang="it-IT" sz="7200" i="1" dirty="0">
                <a:latin typeface="Calisto MT"/>
                <a:cs typeface="Calisto MT"/>
              </a:rPr>
              <a:t> dormir </a:t>
            </a:r>
            <a:r>
              <a:rPr lang="it-IT" sz="7200" i="1" dirty="0" err="1">
                <a:latin typeface="Calisto MT"/>
                <a:cs typeface="Calisto MT"/>
              </a:rPr>
              <a:t>maintenant</a:t>
            </a:r>
            <a:r>
              <a:rPr lang="it-IT" sz="7200" i="1" dirty="0">
                <a:latin typeface="Calisto MT"/>
                <a:cs typeface="Calisto MT"/>
              </a:rPr>
              <a:t>.</a:t>
            </a:r>
            <a:endParaRPr lang="it-IT" sz="7200" dirty="0">
              <a:latin typeface="Calisto MT"/>
              <a:cs typeface="Calisto MT"/>
            </a:endParaRPr>
          </a:p>
          <a:p>
            <a:pPr marL="0" indent="0">
              <a:buNone/>
            </a:pPr>
            <a:endParaRPr lang="it-IT" sz="6400" dirty="0">
              <a:latin typeface="Calisto MT"/>
              <a:cs typeface="Calisto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err="1"/>
              <a:t>Observer</a:t>
            </a:r>
            <a:r>
              <a:rPr lang="it-IT" dirty="0"/>
              <a:t>. </a:t>
            </a:r>
            <a:br>
              <a:rPr lang="it-IT" dirty="0"/>
            </a:br>
            <a:r>
              <a:rPr lang="it-IT" sz="3100" dirty="0"/>
              <a:t>Quelle est la </a:t>
            </a:r>
            <a:r>
              <a:rPr lang="it-IT" sz="3100" dirty="0" err="1"/>
              <a:t>valeur</a:t>
            </a:r>
            <a:r>
              <a:rPr lang="it-IT" sz="3100" dirty="0"/>
              <a:t> de “on” </a:t>
            </a:r>
            <a:r>
              <a:rPr lang="it-IT" sz="3100" dirty="0" err="1"/>
              <a:t>dans</a:t>
            </a:r>
            <a:r>
              <a:rPr lang="it-IT" sz="3100" dirty="0"/>
              <a:t> </a:t>
            </a:r>
            <a:r>
              <a:rPr lang="it-IT" sz="3100" dirty="0" err="1"/>
              <a:t>cet</a:t>
            </a:r>
            <a:r>
              <a:rPr lang="it-IT" sz="3100" dirty="0"/>
              <a:t> </a:t>
            </a:r>
            <a:r>
              <a:rPr lang="it-IT" sz="3100" dirty="0" err="1"/>
              <a:t>extrait</a:t>
            </a:r>
            <a:r>
              <a:rPr lang="it-IT" sz="3100" dirty="0"/>
              <a:t>?</a:t>
            </a:r>
          </a:p>
        </p:txBody>
      </p:sp>
      <p:sp>
        <p:nvSpPr>
          <p:cNvPr id="8" name="Segnaposto contenuto 7"/>
          <p:cNvSpPr>
            <a:spLocks noGrp="1"/>
          </p:cNvSpPr>
          <p:nvPr>
            <p:ph idx="1"/>
          </p:nvPr>
        </p:nvSpPr>
        <p:spPr>
          <a:xfrm>
            <a:off x="542506" y="1738387"/>
            <a:ext cx="8223898" cy="4487752"/>
          </a:xfrm>
        </p:spPr>
        <p:txBody>
          <a:bodyPr>
            <a:normAutofit fontScale="92500"/>
          </a:bodyPr>
          <a:lstStyle/>
          <a:p>
            <a:pPr marL="0" indent="0" algn="just">
              <a:buNone/>
            </a:pPr>
            <a:r>
              <a:rPr lang="fr-FR" dirty="0"/>
              <a:t>La première leçon du coronavirus est aussi la plus stupéfiante : la preuve est faite, en effet, qu’il est possible, en quelques semaines, de suspendre partout dans le monde et au même moment, un système économique dont </a:t>
            </a:r>
            <a:r>
              <a:rPr lang="fr-FR" b="1" dirty="0"/>
              <a:t>on</a:t>
            </a:r>
            <a:r>
              <a:rPr lang="fr-FR" dirty="0"/>
              <a:t> nous disait jusqu’ici qu’il était impossible à ralentir ou à rediriger. À tous les arguments des écologiques sur l’infléchissement de nos modes de vie, </a:t>
            </a:r>
            <a:r>
              <a:rPr lang="fr-FR" b="1" dirty="0"/>
              <a:t>on</a:t>
            </a:r>
            <a:r>
              <a:rPr lang="fr-FR" dirty="0"/>
              <a:t> opposait toujours l’argument de la force irréversible du « train du progrès » que rien ne pouvait faire sortir de ses rails, « à cause », disait-</a:t>
            </a:r>
            <a:r>
              <a:rPr lang="fr-FR" b="1" dirty="0"/>
              <a:t>on</a:t>
            </a:r>
            <a:r>
              <a:rPr lang="fr-FR" dirty="0"/>
              <a:t>, « de la globalisation ». Or, c’est justement son caractère globalisé qui rend si fragile ce fameux développement, susceptible au contraire de freiner puis de s’arrêter d’un coup.</a:t>
            </a:r>
            <a:endParaRPr lang="it-IT" dirty="0"/>
          </a:p>
          <a:p>
            <a:pPr marL="0" indent="0" algn="r">
              <a:buNone/>
            </a:pPr>
            <a:r>
              <a:rPr lang="it-IT" dirty="0"/>
              <a:t>Bruno </a:t>
            </a:r>
            <a:r>
              <a:rPr lang="it-IT" dirty="0" err="1"/>
              <a:t>Latour</a:t>
            </a:r>
            <a:endParaRPr lang="it-IT" dirty="0"/>
          </a:p>
        </p:txBody>
      </p:sp>
    </p:spTree>
    <p:extLst>
      <p:ext uri="{BB962C8B-B14F-4D97-AF65-F5344CB8AC3E}">
        <p14:creationId xmlns:p14="http://schemas.microsoft.com/office/powerpoint/2010/main" val="101906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878E1-0B10-3179-68C9-6BB52D23B3A2}"/>
              </a:ext>
            </a:extLst>
          </p:cNvPr>
          <p:cNvSpPr>
            <a:spLocks noGrp="1"/>
          </p:cNvSpPr>
          <p:nvPr>
            <p:ph type="title"/>
          </p:nvPr>
        </p:nvSpPr>
        <p:spPr>
          <a:xfrm>
            <a:off x="900113" y="244158"/>
            <a:ext cx="7345362" cy="1036002"/>
          </a:xfrm>
        </p:spPr>
        <p:txBody>
          <a:bodyPr/>
          <a:lstStyle/>
          <a:p>
            <a:endParaRPr lang="it-IT" dirty="0"/>
          </a:p>
        </p:txBody>
      </p:sp>
      <p:sp>
        <p:nvSpPr>
          <p:cNvPr id="3" name="Segnaposto contenuto 2">
            <a:extLst>
              <a:ext uri="{FF2B5EF4-FFF2-40B4-BE49-F238E27FC236}">
                <a16:creationId xmlns:a16="http://schemas.microsoft.com/office/drawing/2014/main" id="{A8CBFAE7-98A5-74C4-C00F-2A24B140E0B9}"/>
              </a:ext>
            </a:extLst>
          </p:cNvPr>
          <p:cNvSpPr>
            <a:spLocks noGrp="1"/>
          </p:cNvSpPr>
          <p:nvPr>
            <p:ph idx="1"/>
          </p:nvPr>
        </p:nvSpPr>
        <p:spPr>
          <a:xfrm>
            <a:off x="415636" y="1820487"/>
            <a:ext cx="8412480" cy="4245034"/>
          </a:xfrm>
        </p:spPr>
        <p:txBody>
          <a:bodyPr>
            <a:normAutofit fontScale="92500"/>
          </a:bodyPr>
          <a:lstStyle/>
          <a:p>
            <a:pPr algn="just"/>
            <a:r>
              <a:rPr lang="fr-FR" sz="1800" dirty="0">
                <a:effectLst/>
                <a:latin typeface="Times New Roman" panose="02020603050405020304" pitchFamily="18" charset="0"/>
                <a:ea typeface="MS Mincho"/>
                <a:cs typeface="Times New Roman" panose="02020603050405020304" pitchFamily="18" charset="0"/>
              </a:rPr>
              <a:t>Ce fut la terreur. On n’osa plus rester seul dans sa cabine, et pas davantage s’aventurer aux endroits trop écartés. Prudemment on se groupait entre gens sûrs les uns des autres. Et encore, une défiance instinctive divisait les plus intimes. C’est que la menace ne provenait pas d’un individu isolé, et par là même moins dangereux. Arsène Lupin maintenant c’était… c’était tout le monde. On le supposait capable de prendre les déguisements les plus inattendus, d’être tour à tour le respectable major Rawson ou le noble marquis de </a:t>
            </a:r>
            <a:r>
              <a:rPr lang="fr-FR" sz="1800" dirty="0" err="1">
                <a:effectLst/>
                <a:latin typeface="Times New Roman" panose="02020603050405020304" pitchFamily="18" charset="0"/>
                <a:ea typeface="MS Mincho"/>
                <a:cs typeface="Times New Roman" panose="02020603050405020304" pitchFamily="18" charset="0"/>
              </a:rPr>
              <a:t>Raverdan</a:t>
            </a:r>
            <a:r>
              <a:rPr lang="fr-FR" sz="1800" dirty="0">
                <a:effectLst/>
                <a:latin typeface="Times New Roman" panose="02020603050405020304" pitchFamily="18" charset="0"/>
                <a:ea typeface="MS Mincho"/>
                <a:cs typeface="Times New Roman" panose="02020603050405020304" pitchFamily="18" charset="0"/>
              </a:rPr>
              <a:t>, ou même, car on ne s’arrêtait plus à l’initiale accusatrice, ou même telle ou telle personne connue de tous, ayant femme, enfants, domestiques.</a:t>
            </a:r>
            <a:endParaRPr lang="it-IT" sz="1800" dirty="0">
              <a:effectLst/>
              <a:latin typeface="Cambria" panose="02040503050406030204" pitchFamily="18" charset="0"/>
              <a:ea typeface="MS Mincho"/>
              <a:cs typeface="Times New Roman" panose="02020603050405020304" pitchFamily="18" charset="0"/>
            </a:endParaRPr>
          </a:p>
          <a:p>
            <a:pPr algn="just"/>
            <a:r>
              <a:rPr lang="fr-FR" sz="1800" dirty="0">
                <a:effectLst/>
                <a:latin typeface="Times New Roman" panose="02020603050405020304" pitchFamily="18" charset="0"/>
                <a:ea typeface="MS Mincho"/>
                <a:cs typeface="Times New Roman" panose="02020603050405020304" pitchFamily="18" charset="0"/>
              </a:rPr>
              <a:t>Aussi, le dernier jour parut-il interminable. On vivait dans l’attente anxieuse d’un malheur. Cette fois, ce ne serait plus un vol, ce ne serait plus une simple agression, ce serait le crime, le meurtre. On n’admettait pas qu’Arsène Lupin s’en tiendrait à ces deux larcins insignifiants. Maître absolu du navire, les autorités réduites à l’impuissance, il n’avait qu’à vouloir, tout lui était permis, il disposait des biens et des existences. </a:t>
            </a:r>
            <a:endParaRPr lang="it-IT" sz="1800" dirty="0">
              <a:effectLst/>
              <a:latin typeface="Cambria" panose="02040503050406030204" pitchFamily="18" charset="0"/>
              <a:ea typeface="MS Mincho"/>
              <a:cs typeface="Times New Roman" panose="02020603050405020304" pitchFamily="18" charset="0"/>
            </a:endParaRPr>
          </a:p>
          <a:p>
            <a:r>
              <a:rPr lang="fr-FR" sz="1800" dirty="0">
                <a:effectLst/>
                <a:latin typeface="Times New Roman" panose="02020603050405020304" pitchFamily="18" charset="0"/>
                <a:ea typeface="MS Mincho"/>
              </a:rPr>
              <a:t>Maurice Leblanc, </a:t>
            </a:r>
            <a:r>
              <a:rPr lang="fr-FR" sz="1800" i="1" dirty="0">
                <a:effectLst/>
                <a:latin typeface="Times New Roman" panose="02020603050405020304" pitchFamily="18" charset="0"/>
                <a:ea typeface="MS Mincho"/>
              </a:rPr>
              <a:t>Arsène Lupin gentleman cambrioleur</a:t>
            </a:r>
            <a:endParaRPr lang="it-IT" dirty="0"/>
          </a:p>
        </p:txBody>
      </p:sp>
    </p:spTree>
    <p:extLst>
      <p:ext uri="{BB962C8B-B14F-4D97-AF65-F5344CB8AC3E}">
        <p14:creationId xmlns:p14="http://schemas.microsoft.com/office/powerpoint/2010/main" val="127061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Les</a:t>
            </a:r>
            <a:r>
              <a:rPr lang="it-IT" dirty="0"/>
              <a:t> </a:t>
            </a:r>
            <a:r>
              <a:rPr lang="it-IT" dirty="0" err="1"/>
              <a:t>pronoms</a:t>
            </a:r>
            <a:r>
              <a:rPr lang="it-IT" dirty="0"/>
              <a:t> de 3° </a:t>
            </a:r>
            <a:r>
              <a:rPr lang="it-IT" dirty="0" err="1"/>
              <a:t>personne</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172848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a:bodyPr>
          <a:lstStyle/>
          <a:p>
            <a:pPr algn="ctr">
              <a:lnSpc>
                <a:spcPct val="100000"/>
              </a:lnSpc>
            </a:pPr>
            <a:r>
              <a:rPr lang="it-IT" sz="4800" b="0" strike="noStrike" spc="-1">
                <a:solidFill>
                  <a:srgbClr val="404040"/>
                </a:solidFill>
                <a:latin typeface="Calisto MT"/>
              </a:rPr>
              <a:t>Les pronoms de 3</a:t>
            </a:r>
            <a:r>
              <a:rPr lang="it-IT" sz="4800" b="0" strike="noStrike" spc="-1" baseline="30000">
                <a:solidFill>
                  <a:srgbClr val="404040"/>
                </a:solidFill>
                <a:latin typeface="Calisto MT"/>
              </a:rPr>
              <a:t>e</a:t>
            </a:r>
            <a:r>
              <a:rPr lang="it-IT" sz="4800" b="0" strike="noStrike" spc="-1">
                <a:solidFill>
                  <a:srgbClr val="404040"/>
                </a:solidFill>
                <a:latin typeface="Calisto MT"/>
              </a:rPr>
              <a:t> personne</a:t>
            </a:r>
            <a:endParaRPr lang="it-IT" sz="4800" b="0" strike="noStrike" spc="-1">
              <a:latin typeface="Arial"/>
            </a:endParaRPr>
          </a:p>
        </p:txBody>
      </p:sp>
      <p:sp>
        <p:nvSpPr>
          <p:cNvPr id="105" name="CustomShape 2"/>
          <p:cNvSpPr/>
          <p:nvPr/>
        </p:nvSpPr>
        <p:spPr>
          <a:xfrm>
            <a:off x="486360" y="1796760"/>
            <a:ext cx="8241480" cy="453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Il/elle : </a:t>
            </a:r>
            <a:r>
              <a:rPr lang="it-IT" sz="2400" b="0" strike="noStrike" spc="-1" dirty="0" err="1">
                <a:solidFill>
                  <a:srgbClr val="404040"/>
                </a:solidFill>
                <a:latin typeface="Calisto MT"/>
              </a:rPr>
              <a:t>pronom</a:t>
            </a:r>
            <a:r>
              <a:rPr lang="it-IT" sz="2400" b="0" strike="noStrike" spc="-1" dirty="0">
                <a:solidFill>
                  <a:srgbClr val="404040"/>
                </a:solidFill>
                <a:latin typeface="Calisto MT"/>
              </a:rPr>
              <a:t> à </a:t>
            </a:r>
            <a:r>
              <a:rPr lang="it-IT" sz="2400" b="0" strike="noStrike" spc="-1" dirty="0" err="1">
                <a:solidFill>
                  <a:srgbClr val="404040"/>
                </a:solidFill>
                <a:latin typeface="Calisto MT"/>
              </a:rPr>
              <a:t>valeur</a:t>
            </a:r>
            <a:r>
              <a:rPr lang="it-IT" sz="2400" b="0" strike="noStrike" spc="-1" dirty="0">
                <a:solidFill>
                  <a:srgbClr val="404040"/>
                </a:solidFill>
                <a:latin typeface="Calisto MT"/>
              </a:rPr>
              <a:t> </a:t>
            </a:r>
            <a:r>
              <a:rPr lang="it-IT" sz="2400" b="0" strike="noStrike" spc="-1" dirty="0" err="1">
                <a:solidFill>
                  <a:srgbClr val="404040"/>
                </a:solidFill>
                <a:latin typeface="Calisto MT"/>
              </a:rPr>
              <a:t>anaphorique</a:t>
            </a:r>
            <a:r>
              <a:rPr lang="it-IT" sz="2400" b="0" strike="noStrike" spc="-1" dirty="0">
                <a:solidFill>
                  <a:srgbClr val="404040"/>
                </a:solidFill>
                <a:latin typeface="Calisto MT"/>
              </a:rPr>
              <a:t> (“</a:t>
            </a:r>
            <a:r>
              <a:rPr lang="it-IT" sz="2400" b="0" strike="noStrike" spc="-1" dirty="0" err="1">
                <a:solidFill>
                  <a:srgbClr val="404040"/>
                </a:solidFill>
                <a:latin typeface="Calisto MT"/>
              </a:rPr>
              <a:t>représentant</a:t>
            </a:r>
            <a:r>
              <a:rPr lang="it-IT" sz="2400" b="0"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Renvoie</a:t>
            </a:r>
            <a:r>
              <a:rPr lang="it-IT" sz="2200" b="0" strike="noStrike" spc="-1" dirty="0">
                <a:solidFill>
                  <a:srgbClr val="404040"/>
                </a:solidFill>
                <a:latin typeface="Calisto MT"/>
              </a:rPr>
              <a:t> à n’</a:t>
            </a:r>
            <a:r>
              <a:rPr lang="it-IT" sz="2200" b="0" strike="noStrike" spc="-1" dirty="0" err="1">
                <a:solidFill>
                  <a:srgbClr val="404040"/>
                </a:solidFill>
                <a:latin typeface="Calisto MT"/>
              </a:rPr>
              <a:t>importe</a:t>
            </a:r>
            <a:r>
              <a:rPr lang="it-IT" sz="2200" b="0" strike="noStrike" spc="-1" dirty="0">
                <a:solidFill>
                  <a:srgbClr val="404040"/>
                </a:solidFill>
                <a:latin typeface="Calisto MT"/>
              </a:rPr>
              <a:t> quel </a:t>
            </a:r>
            <a:r>
              <a:rPr lang="it-IT" sz="2200" b="0" strike="noStrike" spc="-1" dirty="0" err="1">
                <a:solidFill>
                  <a:srgbClr val="404040"/>
                </a:solidFill>
                <a:latin typeface="Calisto MT"/>
              </a:rPr>
              <a:t>objet</a:t>
            </a:r>
            <a:r>
              <a:rPr lang="it-IT" sz="2200" b="0" strike="noStrike" spc="-1" dirty="0">
                <a:solidFill>
                  <a:srgbClr val="404040"/>
                </a:solidFill>
                <a:latin typeface="Calisto MT"/>
              </a:rPr>
              <a:t> de pensée </a:t>
            </a:r>
            <a:r>
              <a:rPr lang="it-IT" sz="2200" b="0" strike="noStrike" spc="-1" dirty="0" err="1">
                <a:solidFill>
                  <a:srgbClr val="404040"/>
                </a:solidFill>
                <a:latin typeface="Calisto MT"/>
              </a:rPr>
              <a:t>cad</a:t>
            </a:r>
            <a:r>
              <a:rPr lang="it-IT" sz="2200" b="0" strike="noStrike" spc="-1" dirty="0">
                <a:solidFill>
                  <a:srgbClr val="404040"/>
                </a:solidFill>
                <a:latin typeface="Calisto MT"/>
              </a:rPr>
              <a:t> se </a:t>
            </a:r>
            <a:r>
              <a:rPr lang="it-IT" sz="2200" b="0" strike="noStrike" spc="-1" dirty="0" err="1">
                <a:solidFill>
                  <a:srgbClr val="404040"/>
                </a:solidFill>
                <a:latin typeface="Calisto MT"/>
              </a:rPr>
              <a:t>substitue</a:t>
            </a:r>
            <a:r>
              <a:rPr lang="it-IT" sz="2200" b="0" strike="noStrike" spc="-1" dirty="0">
                <a:solidFill>
                  <a:srgbClr val="404040"/>
                </a:solidFill>
                <a:latin typeface="Calisto MT"/>
              </a:rPr>
              <a:t> à n’</a:t>
            </a:r>
            <a:r>
              <a:rPr lang="it-IT" sz="2200" b="0" strike="noStrike" spc="-1" dirty="0" err="1">
                <a:solidFill>
                  <a:srgbClr val="404040"/>
                </a:solidFill>
                <a:latin typeface="Calisto MT"/>
              </a:rPr>
              <a:t>importe</a:t>
            </a:r>
            <a:r>
              <a:rPr lang="it-IT" sz="2200" b="0" strike="noStrike" spc="-1" dirty="0">
                <a:solidFill>
                  <a:srgbClr val="404040"/>
                </a:solidFill>
                <a:latin typeface="Calisto MT"/>
              </a:rPr>
              <a:t> quel SN (</a:t>
            </a:r>
            <a:r>
              <a:rPr lang="it-IT" sz="2200" b="0" strike="noStrike" spc="-1" dirty="0" err="1">
                <a:solidFill>
                  <a:srgbClr val="404040"/>
                </a:solidFill>
                <a:latin typeface="Calisto MT"/>
              </a:rPr>
              <a:t>animé</a:t>
            </a:r>
            <a:r>
              <a:rPr lang="it-IT" sz="2200" b="0" strike="noStrike" spc="-1" dirty="0">
                <a:solidFill>
                  <a:srgbClr val="404040"/>
                </a:solidFill>
                <a:latin typeface="Calisto MT"/>
              </a:rPr>
              <a:t> </a:t>
            </a:r>
            <a:r>
              <a:rPr lang="it-IT" sz="2200" b="0" strike="noStrike" spc="-1" dirty="0" err="1">
                <a:solidFill>
                  <a:srgbClr val="404040"/>
                </a:solidFill>
                <a:latin typeface="Calisto MT"/>
              </a:rPr>
              <a:t>ou</a:t>
            </a:r>
            <a:r>
              <a:rPr lang="it-IT" sz="2200" b="0" strike="noStrike" spc="-1" dirty="0">
                <a:solidFill>
                  <a:srgbClr val="404040"/>
                </a:solidFill>
                <a:latin typeface="Calisto MT"/>
              </a:rPr>
              <a:t> </a:t>
            </a:r>
            <a:r>
              <a:rPr lang="it-IT" sz="2200" b="0" strike="noStrike" spc="-1" dirty="0" err="1">
                <a:solidFill>
                  <a:srgbClr val="404040"/>
                </a:solidFill>
                <a:latin typeface="Calisto MT"/>
              </a:rPr>
              <a:t>inanimé</a:t>
            </a:r>
            <a:r>
              <a:rPr lang="it-IT" sz="2200" b="0"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Dans</a:t>
            </a:r>
            <a:r>
              <a:rPr lang="it-IT" sz="2200" b="0" strike="noStrike" spc="-1" dirty="0">
                <a:solidFill>
                  <a:srgbClr val="404040"/>
                </a:solidFill>
                <a:latin typeface="Calisto MT"/>
              </a:rPr>
              <a:t> la situation d’</a:t>
            </a:r>
            <a:r>
              <a:rPr lang="it-IT" sz="2200" b="0" strike="noStrike" spc="-1" dirty="0" err="1">
                <a:solidFill>
                  <a:srgbClr val="404040"/>
                </a:solidFill>
                <a:latin typeface="Calisto MT"/>
              </a:rPr>
              <a:t>énonciation</a:t>
            </a:r>
            <a:r>
              <a:rPr lang="it-IT" sz="2200" b="0" strike="noStrike" spc="-1" dirty="0">
                <a:solidFill>
                  <a:srgbClr val="404040"/>
                </a:solidFill>
                <a:latin typeface="Calisto MT"/>
              </a:rPr>
              <a:t>, </a:t>
            </a:r>
            <a:r>
              <a:rPr lang="it-IT" sz="2200" b="0" strike="noStrike" spc="-1" dirty="0" err="1">
                <a:solidFill>
                  <a:srgbClr val="404040"/>
                </a:solidFill>
                <a:latin typeface="Calisto MT"/>
              </a:rPr>
              <a:t>renvoie</a:t>
            </a:r>
            <a:r>
              <a:rPr lang="it-IT" sz="2200" b="0" strike="noStrike" spc="-1" dirty="0">
                <a:solidFill>
                  <a:srgbClr val="404040"/>
                </a:solidFill>
                <a:latin typeface="Calisto MT"/>
              </a:rPr>
              <a:t> à la “non-</a:t>
            </a:r>
            <a:r>
              <a:rPr lang="it-IT" sz="2200" b="0" strike="noStrike" spc="-1" dirty="0" err="1">
                <a:solidFill>
                  <a:srgbClr val="404040"/>
                </a:solidFill>
                <a:latin typeface="Calisto MT"/>
              </a:rPr>
              <a:t>personne</a:t>
            </a:r>
            <a:r>
              <a:rPr lang="it-IT" sz="2200" b="0" strike="noStrike" spc="-1" dirty="0">
                <a:solidFill>
                  <a:srgbClr val="404040"/>
                </a:solidFill>
                <a:latin typeface="Calisto MT"/>
              </a:rPr>
              <a:t>” (</a:t>
            </a:r>
            <a:r>
              <a:rPr lang="it-IT" sz="2200" b="0" strike="noStrike" spc="-1" dirty="0" err="1">
                <a:solidFill>
                  <a:srgbClr val="404040"/>
                </a:solidFill>
                <a:latin typeface="Calisto MT"/>
              </a:rPr>
              <a:t>Benveniste</a:t>
            </a:r>
            <a:r>
              <a:rPr lang="it-IT" sz="2200" b="0" strike="noStrike" spc="-1" dirty="0">
                <a:solidFill>
                  <a:srgbClr val="404040"/>
                </a:solidFill>
                <a:latin typeface="Calisto MT"/>
              </a:rPr>
              <a:t>), c’est-à-dire qui </a:t>
            </a:r>
            <a:r>
              <a:rPr lang="it-IT" sz="2200" spc="-1" dirty="0">
                <a:solidFill>
                  <a:srgbClr val="404040"/>
                </a:solidFill>
                <a:latin typeface="Calisto MT"/>
              </a:rPr>
              <a:t>la “</a:t>
            </a:r>
            <a:r>
              <a:rPr lang="it-IT" sz="2200" spc="-1" dirty="0" err="1">
                <a:solidFill>
                  <a:srgbClr val="404040"/>
                </a:solidFill>
                <a:latin typeface="Calisto MT"/>
              </a:rPr>
              <a:t>personne</a:t>
            </a:r>
            <a:r>
              <a:rPr lang="it-IT" sz="2200" spc="-1" dirty="0">
                <a:solidFill>
                  <a:srgbClr val="404040"/>
                </a:solidFill>
                <a:latin typeface="Calisto MT"/>
              </a:rPr>
              <a:t>” qui est </a:t>
            </a:r>
            <a:r>
              <a:rPr lang="it-IT" sz="2200" spc="-1" dirty="0" err="1">
                <a:solidFill>
                  <a:srgbClr val="404040"/>
                </a:solidFill>
                <a:latin typeface="Calisto MT"/>
              </a:rPr>
              <a:t>absente</a:t>
            </a:r>
            <a:r>
              <a:rPr lang="it-IT" sz="2200" spc="-1" dirty="0">
                <a:solidFill>
                  <a:srgbClr val="404040"/>
                </a:solidFill>
                <a:latin typeface="Calisto MT"/>
              </a:rPr>
              <a:t> de la </a:t>
            </a:r>
            <a:r>
              <a:rPr lang="it-IT" sz="2200" spc="-1" dirty="0" err="1">
                <a:solidFill>
                  <a:srgbClr val="404040"/>
                </a:solidFill>
                <a:latin typeface="Calisto MT"/>
              </a:rPr>
              <a:t>communication</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P3: </a:t>
            </a:r>
            <a:r>
              <a:rPr lang="it-IT" sz="2400" b="0" strike="noStrike" spc="-1" dirty="0" err="1">
                <a:solidFill>
                  <a:srgbClr val="404040"/>
                </a:solidFill>
                <a:latin typeface="Calisto MT"/>
              </a:rPr>
              <a:t>Variation</a:t>
            </a:r>
            <a:r>
              <a:rPr lang="it-IT" sz="2400" b="0" strike="noStrike" spc="-1" dirty="0">
                <a:solidFill>
                  <a:srgbClr val="404040"/>
                </a:solidFill>
                <a:latin typeface="Calisto MT"/>
              </a:rPr>
              <a:t> </a:t>
            </a:r>
            <a:r>
              <a:rPr lang="it-IT" sz="2400" b="0" strike="noStrike" spc="-1" dirty="0" err="1">
                <a:solidFill>
                  <a:srgbClr val="404040"/>
                </a:solidFill>
                <a:latin typeface="Calisto MT"/>
              </a:rPr>
              <a:t>morphologique</a:t>
            </a:r>
            <a:r>
              <a:rPr lang="it-IT" sz="2400" b="0" strike="noStrike" spc="-1" dirty="0">
                <a:solidFill>
                  <a:srgbClr val="404040"/>
                </a:solidFill>
                <a:latin typeface="Calisto MT"/>
              </a:rPr>
              <a:t> importante &gt;</a:t>
            </a:r>
            <a:endParaRPr lang="it-IT" sz="2400" b="0" strike="noStrike" spc="-1" dirty="0">
              <a:latin typeface="Arial"/>
            </a:endParaRPr>
          </a:p>
          <a:p>
            <a:pPr marL="351000">
              <a:lnSpc>
                <a:spcPct val="100000"/>
              </a:lnSpc>
              <a:spcBef>
                <a:spcPts val="601"/>
              </a:spcBef>
            </a:pPr>
            <a:endParaRPr lang="it-IT" sz="2400" b="0" strike="noStrike" spc="-1" dirty="0">
              <a:latin typeface="Arial"/>
            </a:endParaRPr>
          </a:p>
          <a:p>
            <a:pPr marL="351000">
              <a:lnSpc>
                <a:spcPct val="100000"/>
              </a:lnSpc>
            </a:pPr>
            <a:endParaRPr lang="it-IT" sz="2400" b="0" strike="noStrike" spc="-1" dirty="0">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10000"/>
          </a:bodyPr>
          <a:lstStyle/>
          <a:p>
            <a:pPr algn="ctr">
              <a:lnSpc>
                <a:spcPct val="100000"/>
              </a:lnSpc>
            </a:pPr>
            <a:r>
              <a:rPr lang="it-IT" sz="4800" b="0" strike="noStrike" spc="-1" dirty="0" err="1">
                <a:solidFill>
                  <a:srgbClr val="404040"/>
                </a:solidFill>
                <a:latin typeface="Calisto MT"/>
              </a:rPr>
              <a:t>Formes</a:t>
            </a:r>
            <a:r>
              <a:rPr lang="it-IT" sz="4800" b="0" strike="noStrike" spc="-1" dirty="0">
                <a:solidFill>
                  <a:srgbClr val="404040"/>
                </a:solidFill>
                <a:latin typeface="Calisto MT"/>
              </a:rPr>
              <a:t> </a:t>
            </a:r>
            <a:r>
              <a:rPr lang="it-IT" sz="4800" b="0" strike="noStrike" spc="-1" dirty="0" err="1">
                <a:solidFill>
                  <a:srgbClr val="404040"/>
                </a:solidFill>
                <a:latin typeface="Calisto MT"/>
              </a:rPr>
              <a:t>du</a:t>
            </a:r>
            <a:r>
              <a:rPr lang="it-IT" sz="4800" b="0" strike="noStrike" spc="-1" dirty="0">
                <a:solidFill>
                  <a:srgbClr val="404040"/>
                </a:solidFill>
                <a:latin typeface="Calisto MT"/>
              </a:rPr>
              <a:t> </a:t>
            </a:r>
            <a:r>
              <a:rPr lang="it-IT" sz="4800" b="0" strike="noStrike" spc="-1" dirty="0" err="1">
                <a:solidFill>
                  <a:srgbClr val="404040"/>
                </a:solidFill>
                <a:latin typeface="Calisto MT"/>
              </a:rPr>
              <a:t>pronom</a:t>
            </a:r>
            <a:r>
              <a:rPr lang="it-IT" sz="4800" b="0" strike="noStrike" spc="-1" dirty="0">
                <a:solidFill>
                  <a:srgbClr val="404040"/>
                </a:solidFill>
                <a:latin typeface="Calisto MT"/>
              </a:rPr>
              <a:t> P3 </a:t>
            </a:r>
            <a:r>
              <a:rPr lang="it-IT" sz="4800" b="0" strike="noStrike" spc="-1" dirty="0" err="1">
                <a:solidFill>
                  <a:srgbClr val="404040"/>
                </a:solidFill>
                <a:latin typeface="Calisto MT"/>
              </a:rPr>
              <a:t>substitut</a:t>
            </a:r>
            <a:r>
              <a:rPr lang="it-IT" sz="4800" b="0" strike="noStrike" spc="-1" dirty="0">
                <a:solidFill>
                  <a:srgbClr val="404040"/>
                </a:solidFill>
                <a:latin typeface="Calisto MT"/>
              </a:rPr>
              <a:t> d’un SN</a:t>
            </a:r>
            <a:endParaRPr lang="it-IT" sz="4800" b="0" strike="noStrike" spc="-1" dirty="0">
              <a:latin typeface="Arial"/>
            </a:endParaRPr>
          </a:p>
        </p:txBody>
      </p:sp>
      <p:graphicFrame>
        <p:nvGraphicFramePr>
          <p:cNvPr id="107" name="Table 2"/>
          <p:cNvGraphicFramePr/>
          <p:nvPr>
            <p:extLst>
              <p:ext uri="{D42A27DB-BD31-4B8C-83A1-F6EECF244321}">
                <p14:modId xmlns:p14="http://schemas.microsoft.com/office/powerpoint/2010/main" val="2587147215"/>
              </p:ext>
            </p:extLst>
          </p:nvPr>
        </p:nvGraphicFramePr>
        <p:xfrm>
          <a:off x="345236" y="2009628"/>
          <a:ext cx="8371619" cy="3894157"/>
        </p:xfrm>
        <a:graphic>
          <a:graphicData uri="http://schemas.openxmlformats.org/drawingml/2006/table">
            <a:tbl>
              <a:tblPr>
                <a:tableStyleId>{D7AC3CCA-C797-4891-BE02-D94E43425B78}</a:tableStyleId>
              </a:tblPr>
              <a:tblGrid>
                <a:gridCol w="255765">
                  <a:extLst>
                    <a:ext uri="{9D8B030D-6E8A-4147-A177-3AD203B41FA5}">
                      <a16:colId xmlns:a16="http://schemas.microsoft.com/office/drawing/2014/main" val="20000"/>
                    </a:ext>
                  </a:extLst>
                </a:gridCol>
                <a:gridCol w="997888">
                  <a:extLst>
                    <a:ext uri="{9D8B030D-6E8A-4147-A177-3AD203B41FA5}">
                      <a16:colId xmlns:a16="http://schemas.microsoft.com/office/drawing/2014/main" val="20001"/>
                    </a:ext>
                  </a:extLst>
                </a:gridCol>
                <a:gridCol w="771095">
                  <a:extLst>
                    <a:ext uri="{9D8B030D-6E8A-4147-A177-3AD203B41FA5}">
                      <a16:colId xmlns:a16="http://schemas.microsoft.com/office/drawing/2014/main" val="20002"/>
                    </a:ext>
                  </a:extLst>
                </a:gridCol>
                <a:gridCol w="861813">
                  <a:extLst>
                    <a:ext uri="{9D8B030D-6E8A-4147-A177-3AD203B41FA5}">
                      <a16:colId xmlns:a16="http://schemas.microsoft.com/office/drawing/2014/main" val="20003"/>
                    </a:ext>
                  </a:extLst>
                </a:gridCol>
                <a:gridCol w="986548">
                  <a:extLst>
                    <a:ext uri="{9D8B030D-6E8A-4147-A177-3AD203B41FA5}">
                      <a16:colId xmlns:a16="http://schemas.microsoft.com/office/drawing/2014/main" val="20004"/>
                    </a:ext>
                  </a:extLst>
                </a:gridCol>
                <a:gridCol w="901729">
                  <a:extLst>
                    <a:ext uri="{9D8B030D-6E8A-4147-A177-3AD203B41FA5}">
                      <a16:colId xmlns:a16="http://schemas.microsoft.com/office/drawing/2014/main" val="20005"/>
                    </a:ext>
                  </a:extLst>
                </a:gridCol>
                <a:gridCol w="1036673">
                  <a:extLst>
                    <a:ext uri="{9D8B030D-6E8A-4147-A177-3AD203B41FA5}">
                      <a16:colId xmlns:a16="http://schemas.microsoft.com/office/drawing/2014/main" val="20006"/>
                    </a:ext>
                  </a:extLst>
                </a:gridCol>
                <a:gridCol w="1302874">
                  <a:extLst>
                    <a:ext uri="{9D8B030D-6E8A-4147-A177-3AD203B41FA5}">
                      <a16:colId xmlns:a16="http://schemas.microsoft.com/office/drawing/2014/main" val="20007"/>
                    </a:ext>
                  </a:extLst>
                </a:gridCol>
                <a:gridCol w="1257234">
                  <a:extLst>
                    <a:ext uri="{9D8B030D-6E8A-4147-A177-3AD203B41FA5}">
                      <a16:colId xmlns:a16="http://schemas.microsoft.com/office/drawing/2014/main" val="20008"/>
                    </a:ext>
                  </a:extLst>
                </a:gridCol>
              </a:tblGrid>
              <a:tr h="449320">
                <a:tc rowSpan="3">
                  <a:txBody>
                    <a:bodyPr/>
                    <a:lstStyle/>
                    <a:p>
                      <a:pPr algn="ctr">
                        <a:lnSpc>
                          <a:spcPct val="100000"/>
                        </a:lnSpc>
                        <a:spcAft>
                          <a:spcPts val="1800"/>
                        </a:spcAft>
                      </a:pPr>
                      <a:r>
                        <a:rPr lang="it-IT" sz="1150" strike="noStrike" cap="small" spc="-1" dirty="0"/>
                        <a:t> </a:t>
                      </a:r>
                      <a:endParaRPr lang="it-IT" sz="1150" b="0" strike="noStrike" spc="-1" dirty="0">
                        <a:latin typeface="Arial"/>
                      </a:endParaRPr>
                    </a:p>
                  </a:txBody>
                  <a:tcPr marL="9360" marR="9360"/>
                </a:tc>
                <a:tc>
                  <a:txBody>
                    <a:bodyPr/>
                    <a:lstStyle/>
                    <a:p>
                      <a:pPr algn="ctr">
                        <a:lnSpc>
                          <a:spcPct val="100000"/>
                        </a:lnSpc>
                        <a:spcAft>
                          <a:spcPts val="1800"/>
                        </a:spcAft>
                      </a:pPr>
                      <a:r>
                        <a:rPr lang="it-IT" sz="1600" b="1" strike="noStrike" cap="small" spc="-1" dirty="0" err="1">
                          <a:solidFill>
                            <a:schemeClr val="bg2">
                              <a:lumMod val="75000"/>
                            </a:schemeClr>
                          </a:solidFill>
                        </a:rPr>
                        <a:t>formes</a:t>
                      </a:r>
                      <a:endParaRPr lang="it-IT" sz="1600" b="1" strike="noStrike" spc="-1" dirty="0">
                        <a:solidFill>
                          <a:schemeClr val="bg2">
                            <a:lumMod val="75000"/>
                          </a:schemeClr>
                        </a:solidFill>
                        <a:latin typeface="Arial"/>
                      </a:endParaRPr>
                    </a:p>
                  </a:txBody>
                  <a:tcPr marL="9360" marR="9360"/>
                </a:tc>
                <a:tc gridSpan="5">
                  <a:txBody>
                    <a:bodyPr/>
                    <a:lstStyle/>
                    <a:p>
                      <a:pPr algn="ctr">
                        <a:lnSpc>
                          <a:spcPct val="100000"/>
                        </a:lnSpc>
                        <a:spcAft>
                          <a:spcPts val="1800"/>
                        </a:spcAft>
                      </a:pPr>
                      <a:r>
                        <a:rPr lang="it-IT" sz="1600" b="1" strike="noStrike" cap="small" spc="-1" dirty="0" err="1">
                          <a:solidFill>
                            <a:schemeClr val="bg2">
                              <a:lumMod val="75000"/>
                            </a:schemeClr>
                          </a:solidFill>
                        </a:rPr>
                        <a:t>clitiques</a:t>
                      </a:r>
                      <a:endParaRPr lang="it-IT" sz="1600" b="1" strike="noStrike" spc="-1" dirty="0">
                        <a:solidFill>
                          <a:schemeClr val="bg2">
                            <a:lumMod val="75000"/>
                          </a:schemeClr>
                        </a:solidFill>
                        <a:latin typeface="Arial"/>
                      </a:endParaRPr>
                    </a:p>
                  </a:txBody>
                  <a:tcPr marL="9360" marR="9360"/>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gridSpan="2">
                  <a:txBody>
                    <a:bodyPr/>
                    <a:lstStyle/>
                    <a:p>
                      <a:pPr algn="ctr">
                        <a:lnSpc>
                          <a:spcPct val="100000"/>
                        </a:lnSpc>
                        <a:spcAft>
                          <a:spcPts val="1800"/>
                        </a:spcAft>
                      </a:pPr>
                      <a:r>
                        <a:rPr lang="it-IT" sz="1600" b="1" strike="noStrike" cap="small" spc="-1" dirty="0" err="1">
                          <a:solidFill>
                            <a:schemeClr val="bg2">
                              <a:lumMod val="75000"/>
                            </a:schemeClr>
                          </a:solidFill>
                        </a:rPr>
                        <a:t>disjointes</a:t>
                      </a:r>
                      <a:endParaRPr lang="it-IT" sz="1600" b="1" strike="noStrike" spc="-1" dirty="0">
                        <a:solidFill>
                          <a:schemeClr val="bg2">
                            <a:lumMod val="75000"/>
                          </a:schemeClr>
                        </a:solidFill>
                        <a:latin typeface="Arial"/>
                      </a:endParaRPr>
                    </a:p>
                  </a:txBody>
                  <a:tcPr marL="9360" marR="9360"/>
                </a:tc>
                <a:tc hMerge="1">
                  <a:txBody>
                    <a:bodyPr/>
                    <a:lstStyle/>
                    <a:p>
                      <a:endParaRPr lang="it-IT"/>
                    </a:p>
                  </a:txBody>
                  <a:tcPr marL="90000" marR="90000">
                    <a:solidFill>
                      <a:srgbClr val="729FCF"/>
                    </a:solidFill>
                  </a:tcPr>
                </a:tc>
                <a:extLst>
                  <a:ext uri="{0D108BD9-81ED-4DB2-BD59-A6C34878D82A}">
                    <a16:rowId xmlns:a16="http://schemas.microsoft.com/office/drawing/2014/main" val="10000"/>
                  </a:ext>
                </a:extLst>
              </a:tr>
              <a:tr h="525782">
                <a:tc vMerge="1">
                  <a:txBody>
                    <a:bodyPr/>
                    <a:lstStyle/>
                    <a:p>
                      <a:endParaRPr lang="it-IT"/>
                    </a:p>
                  </a:txBody>
                  <a:tcPr marL="90000" marR="90000">
                    <a:solidFill>
                      <a:srgbClr val="729FCF"/>
                    </a:solidFill>
                  </a:tcPr>
                </a:tc>
                <a:tc>
                  <a:txBody>
                    <a:bodyPr/>
                    <a:lstStyle/>
                    <a:p>
                      <a:pPr algn="ctr">
                        <a:lnSpc>
                          <a:spcPct val="100000"/>
                        </a:lnSpc>
                        <a:spcAft>
                          <a:spcPts val="1800"/>
                        </a:spcAft>
                      </a:pPr>
                      <a:r>
                        <a:rPr lang="it-IT" sz="1600" b="1" strike="noStrike" cap="small" spc="-1" dirty="0" err="1">
                          <a:solidFill>
                            <a:schemeClr val="bg2">
                              <a:lumMod val="75000"/>
                            </a:schemeClr>
                          </a:solidFill>
                        </a:rPr>
                        <a:t>fonction</a:t>
                      </a:r>
                      <a:endParaRPr lang="it-IT" sz="1600" b="1" strike="noStrike" spc="-1" dirty="0">
                        <a:solidFill>
                          <a:schemeClr val="bg2">
                            <a:lumMod val="75000"/>
                          </a:schemeClr>
                        </a:solidFill>
                        <a:latin typeface="Arial"/>
                      </a:endParaRPr>
                    </a:p>
                  </a:txBody>
                  <a:tcPr marL="9360" marR="9360"/>
                </a:tc>
                <a:tc>
                  <a:txBody>
                    <a:bodyPr/>
                    <a:lstStyle/>
                    <a:p>
                      <a:pPr algn="ctr">
                        <a:lnSpc>
                          <a:spcPct val="100000"/>
                        </a:lnSpc>
                        <a:spcAft>
                          <a:spcPts val="1800"/>
                        </a:spcAft>
                      </a:pPr>
                      <a:r>
                        <a:rPr lang="it-IT" sz="1600" b="1" strike="noStrike" cap="small" spc="-1" dirty="0" err="1">
                          <a:solidFill>
                            <a:schemeClr val="bg2">
                              <a:lumMod val="75000"/>
                            </a:schemeClr>
                          </a:solidFill>
                        </a:rPr>
                        <a:t>sujet</a:t>
                      </a:r>
                      <a:endParaRPr lang="it-IT" sz="1600" b="1" strike="noStrike" spc="-1" dirty="0">
                        <a:solidFill>
                          <a:schemeClr val="bg2">
                            <a:lumMod val="75000"/>
                          </a:schemeClr>
                        </a:solidFill>
                        <a:latin typeface="Arial"/>
                      </a:endParaRPr>
                    </a:p>
                  </a:txBody>
                  <a:tcPr marL="9360" marR="9360"/>
                </a:tc>
                <a:tc gridSpan="2">
                  <a:txBody>
                    <a:bodyPr/>
                    <a:lstStyle/>
                    <a:p>
                      <a:pPr algn="ctr">
                        <a:lnSpc>
                          <a:spcPct val="100000"/>
                        </a:lnSpc>
                        <a:spcAft>
                          <a:spcPts val="1800"/>
                        </a:spcAft>
                      </a:pPr>
                      <a:r>
                        <a:rPr lang="it-IT" sz="1600" b="1" strike="noStrike" cap="small" spc="-1" dirty="0">
                          <a:solidFill>
                            <a:schemeClr val="bg2">
                              <a:lumMod val="75000"/>
                            </a:schemeClr>
                          </a:solidFill>
                        </a:rPr>
                        <a:t>COD</a:t>
                      </a:r>
                      <a:endParaRPr lang="it-IT" sz="1600" b="1" strike="noStrike" spc="-1" dirty="0">
                        <a:solidFill>
                          <a:schemeClr val="bg2">
                            <a:lumMod val="75000"/>
                          </a:schemeClr>
                        </a:solidFill>
                        <a:latin typeface="Arial"/>
                      </a:endParaRPr>
                    </a:p>
                  </a:txBody>
                  <a:tcPr marL="9360" marR="9360"/>
                </a:tc>
                <a:tc hMerge="1">
                  <a:txBody>
                    <a:bodyPr/>
                    <a:lstStyle/>
                    <a:p>
                      <a:endParaRPr lang="it-IT"/>
                    </a:p>
                  </a:txBody>
                  <a:tcPr marL="90000" marR="90000">
                    <a:solidFill>
                      <a:srgbClr val="729FCF"/>
                    </a:solidFill>
                  </a:tcPr>
                </a:tc>
                <a:tc gridSpan="2">
                  <a:txBody>
                    <a:bodyPr/>
                    <a:lstStyle/>
                    <a:p>
                      <a:pPr algn="ctr">
                        <a:lnSpc>
                          <a:spcPct val="100000"/>
                        </a:lnSpc>
                        <a:spcAft>
                          <a:spcPts val="0"/>
                        </a:spcAft>
                      </a:pPr>
                      <a:r>
                        <a:rPr lang="it-IT" sz="1600" b="1" strike="noStrike" cap="small" spc="-1" dirty="0">
                          <a:solidFill>
                            <a:schemeClr val="bg2">
                              <a:lumMod val="75000"/>
                            </a:schemeClr>
                          </a:solidFill>
                        </a:rPr>
                        <a:t>COI </a:t>
                      </a:r>
                    </a:p>
                    <a:p>
                      <a:pPr algn="ctr">
                        <a:lnSpc>
                          <a:spcPct val="100000"/>
                        </a:lnSpc>
                        <a:spcAft>
                          <a:spcPts val="1800"/>
                        </a:spcAft>
                      </a:pPr>
                      <a:r>
                        <a:rPr lang="it-IT" sz="1400" b="1" strike="noStrike" cap="small" spc="-1" dirty="0" err="1">
                          <a:solidFill>
                            <a:schemeClr val="bg2">
                              <a:lumMod val="75000"/>
                            </a:schemeClr>
                          </a:solidFill>
                        </a:rPr>
                        <a:t>Formes</a:t>
                      </a:r>
                      <a:r>
                        <a:rPr lang="it-IT" sz="1400" b="1" strike="noStrike" cap="small" spc="-1" dirty="0">
                          <a:solidFill>
                            <a:schemeClr val="bg2">
                              <a:lumMod val="75000"/>
                            </a:schemeClr>
                          </a:solidFill>
                        </a:rPr>
                        <a:t> </a:t>
                      </a:r>
                      <a:r>
                        <a:rPr lang="it-IT" sz="1400" b="1" strike="noStrike" cap="small" spc="-1" dirty="0" err="1">
                          <a:solidFill>
                            <a:schemeClr val="bg2">
                              <a:lumMod val="75000"/>
                            </a:schemeClr>
                          </a:solidFill>
                        </a:rPr>
                        <a:t>synthétiques</a:t>
                      </a:r>
                      <a:endParaRPr lang="it-IT" sz="1400" b="1" strike="noStrike" spc="-1" dirty="0">
                        <a:solidFill>
                          <a:schemeClr val="bg2">
                            <a:lumMod val="75000"/>
                          </a:schemeClr>
                        </a:solidFill>
                        <a:latin typeface="Arial"/>
                      </a:endParaRPr>
                    </a:p>
                  </a:txBody>
                  <a:tcPr marL="9360" marR="9360" anchor="ctr"/>
                </a:tc>
                <a:tc hMerge="1">
                  <a:txBody>
                    <a:bodyPr/>
                    <a:lstStyle/>
                    <a:p>
                      <a:endParaRPr lang="it-IT"/>
                    </a:p>
                  </a:txBody>
                  <a:tcPr marL="90000" marR="90000">
                    <a:solidFill>
                      <a:srgbClr val="729FCF"/>
                    </a:solidFill>
                  </a:tcPr>
                </a:tc>
                <a:tc gridSpan="2">
                  <a:txBody>
                    <a:bodyPr/>
                    <a:lstStyle/>
                    <a:p>
                      <a:pPr algn="ctr">
                        <a:lnSpc>
                          <a:spcPct val="100000"/>
                        </a:lnSpc>
                        <a:spcAft>
                          <a:spcPts val="1800"/>
                        </a:spcAft>
                      </a:pPr>
                      <a:r>
                        <a:rPr lang="it-IT" sz="1600" b="1" strike="noStrike" cap="small" spc="-1" dirty="0" err="1">
                          <a:solidFill>
                            <a:schemeClr val="bg2">
                              <a:lumMod val="75000"/>
                            </a:schemeClr>
                          </a:solidFill>
                        </a:rPr>
                        <a:t>Apposition</a:t>
                      </a:r>
                      <a:r>
                        <a:rPr lang="it-IT" sz="1600" b="1" strike="noStrike" cap="small" spc="-1" dirty="0">
                          <a:solidFill>
                            <a:schemeClr val="bg2">
                              <a:lumMod val="75000"/>
                            </a:schemeClr>
                          </a:solidFill>
                        </a:rPr>
                        <a:t>, coi,</a:t>
                      </a:r>
                      <a:r>
                        <a:rPr lang="it-IT" sz="1600" b="1" strike="noStrike" cap="small" spc="-1" baseline="0" dirty="0">
                          <a:solidFill>
                            <a:schemeClr val="bg2">
                              <a:lumMod val="75000"/>
                            </a:schemeClr>
                          </a:solidFill>
                        </a:rPr>
                        <a:t> sp</a:t>
                      </a:r>
                      <a:endParaRPr lang="it-IT" sz="1600" b="1" strike="noStrike" spc="-1" dirty="0">
                        <a:solidFill>
                          <a:schemeClr val="bg2">
                            <a:lumMod val="75000"/>
                          </a:schemeClr>
                        </a:solidFill>
                        <a:latin typeface="Arial"/>
                      </a:endParaRPr>
                    </a:p>
                  </a:txBody>
                  <a:tcPr marL="9360" marR="9360"/>
                </a:tc>
                <a:tc hMerge="1">
                  <a:txBody>
                    <a:bodyPr/>
                    <a:lstStyle/>
                    <a:p>
                      <a:endParaRPr lang="it-IT"/>
                    </a:p>
                  </a:txBody>
                  <a:tcPr marL="90000" marR="90000">
                    <a:solidFill>
                      <a:srgbClr val="729FCF"/>
                    </a:solidFill>
                  </a:tcPr>
                </a:tc>
                <a:extLst>
                  <a:ext uri="{0D108BD9-81ED-4DB2-BD59-A6C34878D82A}">
                    <a16:rowId xmlns:a16="http://schemas.microsoft.com/office/drawing/2014/main" val="10001"/>
                  </a:ext>
                </a:extLst>
              </a:tr>
              <a:tr h="722634">
                <a:tc vMerge="1">
                  <a:txBody>
                    <a:bodyPr/>
                    <a:lstStyle/>
                    <a:p>
                      <a:endParaRPr lang="it-IT"/>
                    </a:p>
                  </a:txBody>
                  <a:tcPr marL="90000" marR="90000">
                    <a:solidFill>
                      <a:srgbClr val="729FCF"/>
                    </a:solidFill>
                  </a:tcPr>
                </a:tc>
                <a:tc>
                  <a:txBody>
                    <a:bodyPr/>
                    <a:lstStyle/>
                    <a:p>
                      <a:endParaRPr lang="it-IT" sz="1600" b="1" dirty="0">
                        <a:solidFill>
                          <a:schemeClr val="bg2">
                            <a:lumMod val="75000"/>
                          </a:schemeClr>
                        </a:solidFill>
                      </a:endParaRPr>
                    </a:p>
                  </a:txBody>
                  <a:tcPr marL="95040" marR="66600"/>
                </a:tc>
                <a:tc>
                  <a:txBody>
                    <a:bodyPr/>
                    <a:lstStyle/>
                    <a:p>
                      <a:pPr>
                        <a:lnSpc>
                          <a:spcPct val="100000"/>
                        </a:lnSpc>
                        <a:spcAft>
                          <a:spcPts val="1800"/>
                        </a:spcAft>
                      </a:pPr>
                      <a:r>
                        <a:rPr lang="it-IT" sz="1600" b="1" strike="noStrike" spc="-1">
                          <a:solidFill>
                            <a:schemeClr val="bg2">
                              <a:lumMod val="75000"/>
                            </a:schemeClr>
                          </a:solidFill>
                        </a:rPr>
                        <a:t> </a:t>
                      </a:r>
                      <a:endParaRPr lang="it-IT" sz="1600" b="1" strike="noStrike" spc="-1">
                        <a:solidFill>
                          <a:schemeClr val="bg2">
                            <a:lumMod val="75000"/>
                          </a:schemeClr>
                        </a:solidFill>
                        <a:latin typeface="Arial"/>
                      </a:endParaRPr>
                    </a:p>
                  </a:txBody>
                  <a:tcPr marL="95040" marR="66600"/>
                </a:tc>
                <a:tc>
                  <a:txBody>
                    <a:bodyPr/>
                    <a:lstStyle/>
                    <a:p>
                      <a:pPr>
                        <a:lnSpc>
                          <a:spcPct val="100000"/>
                        </a:lnSpc>
                        <a:spcAft>
                          <a:spcPts val="0"/>
                        </a:spcAft>
                      </a:pPr>
                      <a:r>
                        <a:rPr lang="it-IT" sz="1600" b="1" strike="noStrike" cap="small" spc="-1" dirty="0" err="1">
                          <a:solidFill>
                            <a:schemeClr val="bg2">
                              <a:lumMod val="75000"/>
                            </a:schemeClr>
                          </a:solidFill>
                        </a:rPr>
                        <a:t>sn</a:t>
                      </a:r>
                      <a:r>
                        <a:rPr lang="it-IT" sz="1600" b="1" strike="noStrike" cap="small" spc="-1" dirty="0">
                          <a:solidFill>
                            <a:schemeClr val="bg2">
                              <a:lumMod val="75000"/>
                            </a:schemeClr>
                          </a:solidFill>
                        </a:rPr>
                        <a:t> </a:t>
                      </a:r>
                    </a:p>
                    <a:p>
                      <a:pPr>
                        <a:lnSpc>
                          <a:spcPct val="100000"/>
                        </a:lnSpc>
                        <a:spcAft>
                          <a:spcPts val="0"/>
                        </a:spcAft>
                      </a:pPr>
                      <a:r>
                        <a:rPr lang="it-IT" sz="1600" b="1" strike="noStrike" cap="small" spc="-1" dirty="0" err="1">
                          <a:solidFill>
                            <a:schemeClr val="bg2">
                              <a:lumMod val="75000"/>
                            </a:schemeClr>
                          </a:solidFill>
                        </a:rPr>
                        <a:t>défini</a:t>
                      </a:r>
                      <a:endParaRPr lang="it-IT" sz="1600" b="1" strike="noStrike" spc="-1" dirty="0">
                        <a:solidFill>
                          <a:schemeClr val="bg2">
                            <a:lumMod val="75000"/>
                          </a:schemeClr>
                        </a:solidFill>
                        <a:latin typeface="Arial"/>
                      </a:endParaRPr>
                    </a:p>
                  </a:txBody>
                  <a:tcPr marL="95040" marR="66600"/>
                </a:tc>
                <a:tc>
                  <a:txBody>
                    <a:bodyPr/>
                    <a:lstStyle/>
                    <a:p>
                      <a:pPr>
                        <a:lnSpc>
                          <a:spcPct val="100000"/>
                        </a:lnSpc>
                        <a:spcAft>
                          <a:spcPts val="1800"/>
                        </a:spcAft>
                      </a:pPr>
                      <a:r>
                        <a:rPr lang="it-IT" sz="1600" b="1" strike="noStrike" cap="small" spc="-1" dirty="0" err="1">
                          <a:solidFill>
                            <a:schemeClr val="bg2">
                              <a:lumMod val="75000"/>
                            </a:schemeClr>
                          </a:solidFill>
                        </a:rPr>
                        <a:t>sn</a:t>
                      </a:r>
                      <a:r>
                        <a:rPr lang="it-IT" sz="1600" b="1" strike="noStrike" cap="small" spc="-1" dirty="0">
                          <a:solidFill>
                            <a:schemeClr val="bg2">
                              <a:lumMod val="75000"/>
                            </a:schemeClr>
                          </a:solidFill>
                        </a:rPr>
                        <a:t> </a:t>
                      </a:r>
                      <a:r>
                        <a:rPr lang="it-IT" sz="1600" b="1" strike="noStrike" cap="small" spc="-1" dirty="0" err="1">
                          <a:solidFill>
                            <a:schemeClr val="bg2">
                              <a:lumMod val="75000"/>
                            </a:schemeClr>
                          </a:solidFill>
                        </a:rPr>
                        <a:t>indéfini</a:t>
                      </a:r>
                      <a:endParaRPr lang="it-IT" sz="1600" b="1" strike="noStrike" spc="-1" dirty="0">
                        <a:solidFill>
                          <a:schemeClr val="bg2">
                            <a:lumMod val="75000"/>
                          </a:schemeClr>
                        </a:solidFill>
                        <a:latin typeface="Arial"/>
                      </a:endParaRPr>
                    </a:p>
                  </a:txBody>
                  <a:tcPr marL="95040" marR="66600"/>
                </a:tc>
                <a:tc>
                  <a:txBody>
                    <a:bodyPr/>
                    <a:lstStyle/>
                    <a:p>
                      <a:pPr>
                        <a:lnSpc>
                          <a:spcPct val="100000"/>
                        </a:lnSpc>
                        <a:spcAft>
                          <a:spcPts val="1800"/>
                        </a:spcAft>
                      </a:pPr>
                      <a:r>
                        <a:rPr lang="it-IT" sz="1600" b="1" strike="noStrike" cap="small" spc="-1" dirty="0">
                          <a:solidFill>
                            <a:schemeClr val="bg2">
                              <a:lumMod val="75000"/>
                            </a:schemeClr>
                          </a:solidFill>
                        </a:rPr>
                        <a:t>+</a:t>
                      </a:r>
                      <a:r>
                        <a:rPr lang="it-IT" sz="1600" b="1" strike="noStrike" cap="small" spc="-1" dirty="0" err="1">
                          <a:solidFill>
                            <a:schemeClr val="bg2">
                              <a:lumMod val="75000"/>
                            </a:schemeClr>
                          </a:solidFill>
                        </a:rPr>
                        <a:t>animé</a:t>
                      </a:r>
                      <a:endParaRPr lang="it-IT" sz="1600" b="1" strike="noStrike" spc="-1" dirty="0">
                        <a:solidFill>
                          <a:schemeClr val="bg2">
                            <a:lumMod val="75000"/>
                          </a:schemeClr>
                        </a:solidFill>
                        <a:latin typeface="Arial"/>
                      </a:endParaRPr>
                    </a:p>
                  </a:txBody>
                  <a:tcPr marL="95040" marR="66600"/>
                </a:tc>
                <a:tc>
                  <a:txBody>
                    <a:bodyPr/>
                    <a:lstStyle/>
                    <a:p>
                      <a:pPr>
                        <a:lnSpc>
                          <a:spcPct val="100000"/>
                        </a:lnSpc>
                        <a:spcAft>
                          <a:spcPts val="1800"/>
                        </a:spcAft>
                      </a:pPr>
                      <a:r>
                        <a:rPr lang="it-IT" sz="1600" b="1" strike="noStrike" cap="small" spc="-1" dirty="0">
                          <a:solidFill>
                            <a:schemeClr val="bg2">
                              <a:lumMod val="75000"/>
                            </a:schemeClr>
                          </a:solidFill>
                        </a:rPr>
                        <a:t>−</a:t>
                      </a:r>
                      <a:r>
                        <a:rPr lang="it-IT" sz="1600" b="1" strike="noStrike" cap="small" spc="-1" dirty="0" err="1">
                          <a:solidFill>
                            <a:schemeClr val="bg2">
                              <a:lumMod val="75000"/>
                            </a:schemeClr>
                          </a:solidFill>
                        </a:rPr>
                        <a:t>animé</a:t>
                      </a:r>
                      <a:endParaRPr lang="it-IT" sz="1600" b="1" strike="noStrike" spc="-1" dirty="0">
                        <a:solidFill>
                          <a:schemeClr val="bg2">
                            <a:lumMod val="75000"/>
                          </a:schemeClr>
                        </a:solidFill>
                        <a:latin typeface="Arial"/>
                      </a:endParaRPr>
                    </a:p>
                  </a:txBody>
                  <a:tcPr marL="95040" marR="66600"/>
                </a:tc>
                <a:tc>
                  <a:txBody>
                    <a:bodyPr/>
                    <a:lstStyle/>
                    <a:p>
                      <a:pPr>
                        <a:lnSpc>
                          <a:spcPct val="100000"/>
                        </a:lnSpc>
                        <a:spcAft>
                          <a:spcPts val="1800"/>
                        </a:spcAft>
                      </a:pPr>
                      <a:r>
                        <a:rPr lang="it-IT" sz="1600" b="1" strike="noStrike" spc="-1" dirty="0">
                          <a:solidFill>
                            <a:schemeClr val="bg2">
                              <a:lumMod val="75000"/>
                            </a:schemeClr>
                          </a:solidFill>
                        </a:rPr>
                        <a:t>+ </a:t>
                      </a:r>
                      <a:r>
                        <a:rPr lang="it-IT" sz="1600" b="1" strike="noStrike" cap="small" spc="-1" dirty="0" err="1">
                          <a:solidFill>
                            <a:schemeClr val="bg2">
                              <a:lumMod val="75000"/>
                            </a:schemeClr>
                          </a:solidFill>
                        </a:rPr>
                        <a:t>animé</a:t>
                      </a:r>
                      <a:endParaRPr lang="it-IT" sz="1600" b="1" strike="noStrike" spc="-1" dirty="0">
                        <a:solidFill>
                          <a:schemeClr val="bg2">
                            <a:lumMod val="75000"/>
                          </a:schemeClr>
                        </a:solidFill>
                        <a:latin typeface="Arial"/>
                      </a:endParaRPr>
                    </a:p>
                  </a:txBody>
                  <a:tcPr marL="95040" marR="66600"/>
                </a:tc>
                <a:tc>
                  <a:txBody>
                    <a:bodyPr/>
                    <a:lstStyle/>
                    <a:p>
                      <a:pPr>
                        <a:lnSpc>
                          <a:spcPct val="100000"/>
                        </a:lnSpc>
                        <a:spcAft>
                          <a:spcPts val="1800"/>
                        </a:spcAft>
                      </a:pPr>
                      <a:r>
                        <a:rPr lang="it-IT" sz="1600" b="1" strike="noStrike" cap="small" spc="-1" dirty="0">
                          <a:solidFill>
                            <a:schemeClr val="bg2">
                              <a:lumMod val="75000"/>
                            </a:schemeClr>
                          </a:solidFill>
                        </a:rPr>
                        <a:t>+/-</a:t>
                      </a:r>
                      <a:r>
                        <a:rPr lang="it-IT" sz="1600" b="1" strike="noStrike" cap="small" spc="-1" baseline="0" dirty="0">
                          <a:solidFill>
                            <a:schemeClr val="bg2">
                              <a:lumMod val="75000"/>
                            </a:schemeClr>
                          </a:solidFill>
                        </a:rPr>
                        <a:t> </a:t>
                      </a:r>
                      <a:r>
                        <a:rPr lang="it-IT" sz="1600" b="1" strike="noStrike" cap="small" spc="-1" dirty="0" err="1">
                          <a:solidFill>
                            <a:schemeClr val="bg2">
                              <a:lumMod val="75000"/>
                            </a:schemeClr>
                          </a:solidFill>
                        </a:rPr>
                        <a:t>animé</a:t>
                      </a:r>
                      <a:endParaRPr lang="it-IT" sz="1600" b="1" strike="noStrike" spc="-1" dirty="0">
                        <a:solidFill>
                          <a:schemeClr val="bg2">
                            <a:lumMod val="75000"/>
                          </a:schemeClr>
                        </a:solidFill>
                        <a:latin typeface="Arial"/>
                      </a:endParaRPr>
                    </a:p>
                  </a:txBody>
                  <a:tcPr marL="95040" marR="66600"/>
                </a:tc>
                <a:extLst>
                  <a:ext uri="{0D108BD9-81ED-4DB2-BD59-A6C34878D82A}">
                    <a16:rowId xmlns:a16="http://schemas.microsoft.com/office/drawing/2014/main" val="10002"/>
                  </a:ext>
                </a:extLst>
              </a:tr>
              <a:tr h="449320">
                <a:tc rowSpan="2">
                  <a:txBody>
                    <a:bodyPr/>
                    <a:lstStyle/>
                    <a:p>
                      <a:pPr algn="ctr">
                        <a:lnSpc>
                          <a:spcPct val="100000"/>
                        </a:lnSpc>
                        <a:spcAft>
                          <a:spcPts val="1800"/>
                        </a:spcAft>
                      </a:pPr>
                      <a:r>
                        <a:rPr lang="it-IT" sz="1600" strike="noStrike" spc="-1" dirty="0" err="1">
                          <a:solidFill>
                            <a:srgbClr val="5B6C73"/>
                          </a:solidFill>
                        </a:rPr>
                        <a:t>sg</a:t>
                      </a:r>
                      <a:endParaRPr lang="it-IT" sz="1600" b="0" strike="noStrike" spc="-1" dirty="0">
                        <a:solidFill>
                          <a:srgbClr val="5B6C73"/>
                        </a:solidFill>
                        <a:latin typeface="Arial"/>
                      </a:endParaRPr>
                    </a:p>
                  </a:txBody>
                  <a:tcPr marL="95040" marR="66600" anchor="ctr"/>
                </a:tc>
                <a:tc>
                  <a:txBody>
                    <a:bodyPr/>
                    <a:lstStyle/>
                    <a:p>
                      <a:pPr>
                        <a:lnSpc>
                          <a:spcPct val="100000"/>
                        </a:lnSpc>
                        <a:spcAft>
                          <a:spcPts val="1800"/>
                        </a:spcAft>
                      </a:pPr>
                      <a:r>
                        <a:rPr lang="it-IT" sz="1600" b="1" strike="noStrike" cap="small" spc="-1" dirty="0" err="1">
                          <a:solidFill>
                            <a:srgbClr val="5B6C73"/>
                          </a:solidFill>
                        </a:rPr>
                        <a:t>masc</a:t>
                      </a:r>
                      <a:endParaRPr lang="it-IT" sz="1600" b="1" strike="noStrike" spc="-1" dirty="0">
                        <a:solidFill>
                          <a:srgbClr val="5B6C73"/>
                        </a:solidFill>
                        <a:latin typeface="Arial"/>
                      </a:endParaRPr>
                    </a:p>
                  </a:txBody>
                  <a:tcPr marL="95040" marR="66600"/>
                </a:tc>
                <a:tc>
                  <a:txBody>
                    <a:bodyPr/>
                    <a:lstStyle/>
                    <a:p>
                      <a:pPr algn="ctr">
                        <a:lnSpc>
                          <a:spcPct val="100000"/>
                        </a:lnSpc>
                        <a:spcAft>
                          <a:spcPts val="1800"/>
                        </a:spcAft>
                      </a:pPr>
                      <a:r>
                        <a:rPr lang="it-IT" sz="1600" strike="noStrike" spc="-1" dirty="0"/>
                        <a:t>il</a:t>
                      </a:r>
                      <a:endParaRPr lang="it-IT" sz="1600" b="0" strike="noStrike" spc="-1" dirty="0">
                        <a:latin typeface="Arial"/>
                      </a:endParaRPr>
                    </a:p>
                  </a:txBody>
                  <a:tcPr marL="95040" marR="66600"/>
                </a:tc>
                <a:tc>
                  <a:txBody>
                    <a:bodyPr/>
                    <a:lstStyle/>
                    <a:p>
                      <a:pPr algn="ctr">
                        <a:lnSpc>
                          <a:spcPct val="100000"/>
                        </a:lnSpc>
                        <a:spcAft>
                          <a:spcPts val="1800"/>
                        </a:spcAft>
                      </a:pPr>
                      <a:r>
                        <a:rPr lang="it-IT" sz="1600" strike="noStrike" spc="-1" dirty="0"/>
                        <a:t>le</a:t>
                      </a:r>
                      <a:endParaRPr lang="it-IT" sz="1600" b="0" strike="noStrike" spc="-1" dirty="0">
                        <a:latin typeface="Arial"/>
                      </a:endParaRPr>
                    </a:p>
                  </a:txBody>
                  <a:tcPr marL="95040" marR="66600"/>
                </a:tc>
                <a:tc rowSpan="4">
                  <a:txBody>
                    <a:bodyPr/>
                    <a:lstStyle/>
                    <a:p>
                      <a:pPr algn="ctr">
                        <a:lnSpc>
                          <a:spcPct val="100000"/>
                        </a:lnSpc>
                        <a:spcAft>
                          <a:spcPts val="1800"/>
                        </a:spcAft>
                      </a:pPr>
                      <a:r>
                        <a:rPr lang="it-IT" sz="1600" strike="noStrike" spc="-1" dirty="0"/>
                        <a:t>en</a:t>
                      </a:r>
                      <a:endParaRPr lang="it-IT" sz="1600" b="0" strike="noStrike" spc="-1" dirty="0">
                        <a:latin typeface="Arial"/>
                      </a:endParaRPr>
                    </a:p>
                  </a:txBody>
                  <a:tcPr marL="95040" marR="66600" anchor="ctr"/>
                </a:tc>
                <a:tc rowSpan="2">
                  <a:txBody>
                    <a:bodyPr/>
                    <a:lstStyle/>
                    <a:p>
                      <a:pPr algn="ctr">
                        <a:lnSpc>
                          <a:spcPct val="100000"/>
                        </a:lnSpc>
                        <a:spcAft>
                          <a:spcPts val="1800"/>
                        </a:spcAft>
                      </a:pPr>
                      <a:r>
                        <a:rPr lang="it-IT" sz="1600" strike="noStrike" spc="-1" dirty="0"/>
                        <a:t>lui</a:t>
                      </a:r>
                      <a:endParaRPr lang="it-IT" sz="1600" b="0" strike="noStrike" spc="-1" dirty="0">
                        <a:latin typeface="Arial"/>
                      </a:endParaRPr>
                    </a:p>
                  </a:txBody>
                  <a:tcPr marL="95040" marR="66600" anchor="ctr"/>
                </a:tc>
                <a:tc rowSpan="4">
                  <a:txBody>
                    <a:bodyPr/>
                    <a:lstStyle/>
                    <a:p>
                      <a:pPr algn="ctr">
                        <a:lnSpc>
                          <a:spcPct val="100000"/>
                        </a:lnSpc>
                        <a:spcAft>
                          <a:spcPts val="1800"/>
                        </a:spcAft>
                      </a:pPr>
                      <a:r>
                        <a:rPr lang="it-IT" sz="1600" strike="noStrike" spc="-1" dirty="0"/>
                        <a:t>y / en</a:t>
                      </a:r>
                      <a:endParaRPr lang="it-IT" sz="1600" b="0" strike="noStrike" spc="-1" dirty="0">
                        <a:latin typeface="Arial"/>
                      </a:endParaRPr>
                    </a:p>
                  </a:txBody>
                  <a:tcPr marL="95040" marR="66600" anchor="ctr"/>
                </a:tc>
                <a:tc>
                  <a:txBody>
                    <a:bodyPr/>
                    <a:lstStyle/>
                    <a:p>
                      <a:pPr algn="ctr">
                        <a:lnSpc>
                          <a:spcPct val="100000"/>
                        </a:lnSpc>
                        <a:spcAft>
                          <a:spcPts val="1800"/>
                        </a:spcAft>
                      </a:pPr>
                      <a:r>
                        <a:rPr lang="it-IT" sz="1600" strike="noStrike" spc="-1" dirty="0"/>
                        <a:t>lui</a:t>
                      </a:r>
                      <a:endParaRPr lang="it-IT" sz="1600" b="0" strike="noStrike" spc="-1" dirty="0">
                        <a:latin typeface="Arial"/>
                      </a:endParaRPr>
                    </a:p>
                  </a:txBody>
                  <a:tcPr marL="95040" marR="66600"/>
                </a:tc>
                <a:tc>
                  <a:txBody>
                    <a:bodyPr/>
                    <a:lstStyle/>
                    <a:p>
                      <a:pPr>
                        <a:lnSpc>
                          <a:spcPct val="100000"/>
                        </a:lnSpc>
                        <a:spcAft>
                          <a:spcPts val="1800"/>
                        </a:spcAft>
                      </a:pPr>
                      <a:r>
                        <a:rPr lang="it-IT" sz="1600" strike="noStrike" spc="-1"/>
                        <a:t>celui-ci</a:t>
                      </a:r>
                      <a:endParaRPr lang="it-IT" sz="1600" b="0" strike="noStrike" spc="-1">
                        <a:latin typeface="Arial"/>
                      </a:endParaRPr>
                    </a:p>
                  </a:txBody>
                  <a:tcPr marL="95040" marR="66600"/>
                </a:tc>
                <a:extLst>
                  <a:ext uri="{0D108BD9-81ED-4DB2-BD59-A6C34878D82A}">
                    <a16:rowId xmlns:a16="http://schemas.microsoft.com/office/drawing/2014/main" val="10003"/>
                  </a:ext>
                </a:extLst>
              </a:tr>
              <a:tr h="449320">
                <a:tc vMerge="1">
                  <a:txBody>
                    <a:bodyPr/>
                    <a:lstStyle/>
                    <a:p>
                      <a:endParaRPr lang="it-IT"/>
                    </a:p>
                  </a:txBody>
                  <a:tcPr marL="90000" marR="90000">
                    <a:solidFill>
                      <a:srgbClr val="729FCF"/>
                    </a:solidFill>
                  </a:tcPr>
                </a:tc>
                <a:tc>
                  <a:txBody>
                    <a:bodyPr/>
                    <a:lstStyle/>
                    <a:p>
                      <a:pPr>
                        <a:lnSpc>
                          <a:spcPct val="100000"/>
                        </a:lnSpc>
                        <a:spcAft>
                          <a:spcPts val="1800"/>
                        </a:spcAft>
                      </a:pPr>
                      <a:r>
                        <a:rPr lang="it-IT" sz="1600" b="1" strike="noStrike" cap="small" spc="-1" dirty="0" err="1">
                          <a:solidFill>
                            <a:srgbClr val="5B6C73"/>
                          </a:solidFill>
                        </a:rPr>
                        <a:t>fém</a:t>
                      </a:r>
                      <a:endParaRPr lang="it-IT" sz="1600" b="1" strike="noStrike" spc="-1" dirty="0">
                        <a:solidFill>
                          <a:srgbClr val="5B6C73"/>
                        </a:solidFill>
                        <a:latin typeface="Arial"/>
                      </a:endParaRPr>
                    </a:p>
                  </a:txBody>
                  <a:tcPr marL="95040" marR="66600"/>
                </a:tc>
                <a:tc>
                  <a:txBody>
                    <a:bodyPr/>
                    <a:lstStyle/>
                    <a:p>
                      <a:pPr algn="ctr">
                        <a:lnSpc>
                          <a:spcPct val="100000"/>
                        </a:lnSpc>
                        <a:spcAft>
                          <a:spcPts val="1800"/>
                        </a:spcAft>
                      </a:pPr>
                      <a:r>
                        <a:rPr lang="it-IT" sz="1600" strike="noStrike" spc="-1" dirty="0"/>
                        <a:t>elle</a:t>
                      </a:r>
                      <a:endParaRPr lang="it-IT" sz="1600" b="0" strike="noStrike" spc="-1" dirty="0">
                        <a:solidFill>
                          <a:schemeClr val="tx1"/>
                        </a:solidFill>
                        <a:latin typeface="Arial"/>
                      </a:endParaRPr>
                    </a:p>
                  </a:txBody>
                  <a:tcPr marL="95040" marR="66600"/>
                </a:tc>
                <a:tc>
                  <a:txBody>
                    <a:bodyPr/>
                    <a:lstStyle/>
                    <a:p>
                      <a:pPr algn="ctr">
                        <a:lnSpc>
                          <a:spcPct val="100000"/>
                        </a:lnSpc>
                        <a:spcAft>
                          <a:spcPts val="1800"/>
                        </a:spcAft>
                      </a:pPr>
                      <a:r>
                        <a:rPr lang="it-IT" sz="1600" strike="noStrike" spc="-1" dirty="0"/>
                        <a:t>la</a:t>
                      </a:r>
                      <a:endParaRPr lang="it-IT" sz="1600" b="0" strike="noStrike" spc="-1" dirty="0">
                        <a:solidFill>
                          <a:schemeClr val="tx1"/>
                        </a:solidFill>
                        <a:latin typeface="Arial"/>
                      </a:endParaRPr>
                    </a:p>
                  </a:txBody>
                  <a:tcPr marL="95040" marR="66600"/>
                </a:tc>
                <a:tc vMerge="1">
                  <a:txBody>
                    <a:bodyPr/>
                    <a:lstStyle/>
                    <a:p>
                      <a:endParaRPr lang="it-IT"/>
                    </a:p>
                  </a:txBody>
                  <a:tcPr marL="90000" marR="90000">
                    <a:solidFill>
                      <a:srgbClr val="729FCF"/>
                    </a:solidFill>
                  </a:tcPr>
                </a:tc>
                <a:tc vMerge="1">
                  <a:txBody>
                    <a:bodyPr/>
                    <a:lstStyle/>
                    <a:p>
                      <a:endParaRPr lang="it-IT"/>
                    </a:p>
                  </a:txBody>
                  <a:tcPr marL="90000" marR="90000">
                    <a:solidFill>
                      <a:srgbClr val="729FCF"/>
                    </a:solidFill>
                  </a:tcPr>
                </a:tc>
                <a:tc vMerge="1">
                  <a:txBody>
                    <a:bodyPr/>
                    <a:lstStyle/>
                    <a:p>
                      <a:endParaRPr lang="it-IT"/>
                    </a:p>
                  </a:txBody>
                  <a:tcPr marL="90000" marR="90000">
                    <a:solidFill>
                      <a:srgbClr val="729FCF"/>
                    </a:solidFill>
                  </a:tcPr>
                </a:tc>
                <a:tc>
                  <a:txBody>
                    <a:bodyPr/>
                    <a:lstStyle/>
                    <a:p>
                      <a:pPr algn="ctr">
                        <a:lnSpc>
                          <a:spcPct val="100000"/>
                        </a:lnSpc>
                        <a:spcAft>
                          <a:spcPts val="1800"/>
                        </a:spcAft>
                      </a:pPr>
                      <a:r>
                        <a:rPr lang="it-IT" sz="1600" strike="noStrike" spc="-1" dirty="0"/>
                        <a:t>elle</a:t>
                      </a:r>
                      <a:endParaRPr lang="it-IT" sz="1600" b="0" strike="noStrike" spc="-1" dirty="0">
                        <a:latin typeface="Arial"/>
                      </a:endParaRPr>
                    </a:p>
                  </a:txBody>
                  <a:tcPr marL="95040" marR="66600"/>
                </a:tc>
                <a:tc>
                  <a:txBody>
                    <a:bodyPr/>
                    <a:lstStyle/>
                    <a:p>
                      <a:pPr>
                        <a:lnSpc>
                          <a:spcPct val="100000"/>
                        </a:lnSpc>
                        <a:spcAft>
                          <a:spcPts val="1800"/>
                        </a:spcAft>
                      </a:pPr>
                      <a:r>
                        <a:rPr lang="it-IT" sz="1600" strike="noStrike" spc="-1" dirty="0"/>
                        <a:t>celle-ci</a:t>
                      </a:r>
                      <a:endParaRPr lang="it-IT" sz="1600" b="0" strike="noStrike" spc="-1" dirty="0">
                        <a:latin typeface="Arial"/>
                      </a:endParaRPr>
                    </a:p>
                  </a:txBody>
                  <a:tcPr marL="95040" marR="66600"/>
                </a:tc>
                <a:extLst>
                  <a:ext uri="{0D108BD9-81ED-4DB2-BD59-A6C34878D82A}">
                    <a16:rowId xmlns:a16="http://schemas.microsoft.com/office/drawing/2014/main" val="10004"/>
                  </a:ext>
                </a:extLst>
              </a:tr>
              <a:tr h="449320">
                <a:tc rowSpan="2">
                  <a:txBody>
                    <a:bodyPr/>
                    <a:lstStyle/>
                    <a:p>
                      <a:pPr algn="ctr">
                        <a:lnSpc>
                          <a:spcPct val="100000"/>
                        </a:lnSpc>
                        <a:spcAft>
                          <a:spcPts val="1800"/>
                        </a:spcAft>
                      </a:pPr>
                      <a:r>
                        <a:rPr lang="it-IT" sz="1600" strike="noStrike" spc="-1" dirty="0" err="1">
                          <a:solidFill>
                            <a:srgbClr val="5B6C73"/>
                          </a:solidFill>
                        </a:rPr>
                        <a:t>pl</a:t>
                      </a:r>
                      <a:r>
                        <a:rPr lang="it-IT" sz="1600" strike="noStrike" spc="-1" dirty="0">
                          <a:solidFill>
                            <a:srgbClr val="5B6C73"/>
                          </a:solidFill>
                        </a:rPr>
                        <a:t>.</a:t>
                      </a:r>
                      <a:endParaRPr lang="it-IT" sz="1600" b="0" strike="noStrike" spc="-1" dirty="0">
                        <a:solidFill>
                          <a:srgbClr val="5B6C73"/>
                        </a:solidFill>
                        <a:latin typeface="Arial"/>
                      </a:endParaRPr>
                    </a:p>
                  </a:txBody>
                  <a:tcPr marL="95040" marR="66600" anchor="ctr"/>
                </a:tc>
                <a:tc>
                  <a:txBody>
                    <a:bodyPr/>
                    <a:lstStyle/>
                    <a:p>
                      <a:pPr>
                        <a:lnSpc>
                          <a:spcPct val="100000"/>
                        </a:lnSpc>
                        <a:spcAft>
                          <a:spcPts val="1800"/>
                        </a:spcAft>
                      </a:pPr>
                      <a:r>
                        <a:rPr lang="it-IT" sz="1600" b="1" strike="noStrike" cap="small" spc="-1" dirty="0" err="1">
                          <a:solidFill>
                            <a:srgbClr val="5B6C73"/>
                          </a:solidFill>
                        </a:rPr>
                        <a:t>masc</a:t>
                      </a:r>
                      <a:endParaRPr lang="it-IT" sz="1600" b="1" strike="noStrike" spc="-1" dirty="0">
                        <a:solidFill>
                          <a:srgbClr val="5B6C73"/>
                        </a:solidFill>
                        <a:latin typeface="Arial"/>
                      </a:endParaRPr>
                    </a:p>
                  </a:txBody>
                  <a:tcPr marL="95040" marR="66600"/>
                </a:tc>
                <a:tc>
                  <a:txBody>
                    <a:bodyPr/>
                    <a:lstStyle/>
                    <a:p>
                      <a:pPr algn="ctr">
                        <a:lnSpc>
                          <a:spcPct val="100000"/>
                        </a:lnSpc>
                        <a:spcAft>
                          <a:spcPts val="1800"/>
                        </a:spcAft>
                      </a:pPr>
                      <a:r>
                        <a:rPr lang="it-IT" sz="1600" strike="noStrike" spc="-1" dirty="0" err="1"/>
                        <a:t>ils</a:t>
                      </a:r>
                      <a:endParaRPr lang="it-IT" sz="1600" b="0" strike="noStrike" spc="-1" dirty="0">
                        <a:latin typeface="Arial"/>
                      </a:endParaRPr>
                    </a:p>
                  </a:txBody>
                  <a:tcPr marL="95040" marR="66600"/>
                </a:tc>
                <a:tc rowSpan="2">
                  <a:txBody>
                    <a:bodyPr/>
                    <a:lstStyle/>
                    <a:p>
                      <a:pPr algn="ctr">
                        <a:lnSpc>
                          <a:spcPct val="100000"/>
                        </a:lnSpc>
                        <a:spcAft>
                          <a:spcPts val="1800"/>
                        </a:spcAft>
                      </a:pPr>
                      <a:r>
                        <a:rPr lang="it-IT" sz="1600" strike="noStrike" spc="-1" dirty="0" err="1"/>
                        <a:t>les</a:t>
                      </a:r>
                      <a:endParaRPr lang="it-IT" sz="1600" b="0" strike="noStrike" spc="-1" dirty="0">
                        <a:latin typeface="Arial"/>
                      </a:endParaRPr>
                    </a:p>
                  </a:txBody>
                  <a:tcPr marL="95040" marR="66600" anchor="ctr"/>
                </a:tc>
                <a:tc vMerge="1">
                  <a:txBody>
                    <a:bodyPr/>
                    <a:lstStyle/>
                    <a:p>
                      <a:endParaRPr lang="it-IT"/>
                    </a:p>
                  </a:txBody>
                  <a:tcPr marL="90000" marR="90000">
                    <a:solidFill>
                      <a:srgbClr val="729FCF"/>
                    </a:solidFill>
                  </a:tcPr>
                </a:tc>
                <a:tc rowSpan="2">
                  <a:txBody>
                    <a:bodyPr/>
                    <a:lstStyle/>
                    <a:p>
                      <a:pPr algn="ctr">
                        <a:lnSpc>
                          <a:spcPct val="100000"/>
                        </a:lnSpc>
                        <a:spcAft>
                          <a:spcPts val="1800"/>
                        </a:spcAft>
                      </a:pPr>
                      <a:r>
                        <a:rPr lang="it-IT" sz="1600" strike="noStrike" spc="-1" dirty="0" err="1"/>
                        <a:t>leur</a:t>
                      </a:r>
                      <a:endParaRPr lang="it-IT" sz="1600" b="0" strike="noStrike" spc="-1" dirty="0">
                        <a:latin typeface="Arial"/>
                      </a:endParaRPr>
                    </a:p>
                  </a:txBody>
                  <a:tcPr marL="95040" marR="66600" anchor="ctr"/>
                </a:tc>
                <a:tc vMerge="1">
                  <a:txBody>
                    <a:bodyPr/>
                    <a:lstStyle/>
                    <a:p>
                      <a:pPr algn="ctr">
                        <a:lnSpc>
                          <a:spcPct val="100000"/>
                        </a:lnSpc>
                        <a:spcAft>
                          <a:spcPts val="1800"/>
                        </a:spcAft>
                      </a:pPr>
                      <a:endParaRPr lang="it-IT" sz="1600" b="0" strike="noStrike" spc="-1" dirty="0">
                        <a:latin typeface="Arial"/>
                      </a:endParaRPr>
                    </a:p>
                  </a:txBody>
                  <a:tcPr marL="95040" marR="66600" anchor="ctr"/>
                </a:tc>
                <a:tc>
                  <a:txBody>
                    <a:bodyPr/>
                    <a:lstStyle/>
                    <a:p>
                      <a:pPr algn="ctr">
                        <a:lnSpc>
                          <a:spcPct val="100000"/>
                        </a:lnSpc>
                        <a:spcAft>
                          <a:spcPts val="1800"/>
                        </a:spcAft>
                      </a:pPr>
                      <a:r>
                        <a:rPr lang="it-IT" sz="1600" strike="noStrike" spc="-1" dirty="0" err="1"/>
                        <a:t>eux</a:t>
                      </a:r>
                      <a:endParaRPr lang="it-IT" sz="1600" b="0" strike="noStrike" spc="-1" dirty="0">
                        <a:latin typeface="Arial"/>
                      </a:endParaRPr>
                    </a:p>
                  </a:txBody>
                  <a:tcPr marL="95040" marR="66600"/>
                </a:tc>
                <a:tc>
                  <a:txBody>
                    <a:bodyPr/>
                    <a:lstStyle/>
                    <a:p>
                      <a:pPr>
                        <a:lnSpc>
                          <a:spcPct val="100000"/>
                        </a:lnSpc>
                        <a:spcAft>
                          <a:spcPts val="1800"/>
                        </a:spcAft>
                      </a:pPr>
                      <a:r>
                        <a:rPr lang="it-IT" sz="1600" strike="noStrike" spc="-1" dirty="0" err="1"/>
                        <a:t>ceux</a:t>
                      </a:r>
                      <a:r>
                        <a:rPr lang="it-IT" sz="1600" strike="noStrike" spc="-1" dirty="0"/>
                        <a:t>-ci</a:t>
                      </a:r>
                      <a:endParaRPr lang="it-IT" sz="1600" b="0" strike="noStrike" spc="-1" dirty="0">
                        <a:latin typeface="Arial"/>
                      </a:endParaRPr>
                    </a:p>
                  </a:txBody>
                  <a:tcPr marL="95040" marR="66600"/>
                </a:tc>
                <a:extLst>
                  <a:ext uri="{0D108BD9-81ED-4DB2-BD59-A6C34878D82A}">
                    <a16:rowId xmlns:a16="http://schemas.microsoft.com/office/drawing/2014/main" val="10005"/>
                  </a:ext>
                </a:extLst>
              </a:tr>
              <a:tr h="825603">
                <a:tc vMerge="1">
                  <a:txBody>
                    <a:bodyPr/>
                    <a:lstStyle/>
                    <a:p>
                      <a:endParaRPr lang="it-IT"/>
                    </a:p>
                  </a:txBody>
                  <a:tcPr marL="90000" marR="90000">
                    <a:solidFill>
                      <a:srgbClr val="729FCF"/>
                    </a:solidFill>
                  </a:tcPr>
                </a:tc>
                <a:tc>
                  <a:txBody>
                    <a:bodyPr/>
                    <a:lstStyle/>
                    <a:p>
                      <a:pPr>
                        <a:lnSpc>
                          <a:spcPct val="100000"/>
                        </a:lnSpc>
                        <a:spcAft>
                          <a:spcPts val="1800"/>
                        </a:spcAft>
                      </a:pPr>
                      <a:r>
                        <a:rPr lang="it-IT" sz="1600" b="1" strike="noStrike" cap="small" spc="-1" dirty="0" err="1">
                          <a:solidFill>
                            <a:srgbClr val="5B6C73"/>
                          </a:solidFill>
                        </a:rPr>
                        <a:t>fém</a:t>
                      </a:r>
                      <a:endParaRPr lang="it-IT" sz="1600" b="1" strike="noStrike" spc="-1" dirty="0">
                        <a:solidFill>
                          <a:srgbClr val="5B6C73"/>
                        </a:solidFill>
                        <a:latin typeface="Arial"/>
                      </a:endParaRPr>
                    </a:p>
                  </a:txBody>
                  <a:tcPr marL="95040" marR="66600"/>
                </a:tc>
                <a:tc>
                  <a:txBody>
                    <a:bodyPr/>
                    <a:lstStyle/>
                    <a:p>
                      <a:pPr algn="ctr">
                        <a:lnSpc>
                          <a:spcPct val="100000"/>
                        </a:lnSpc>
                        <a:spcAft>
                          <a:spcPts val="1800"/>
                        </a:spcAft>
                      </a:pPr>
                      <a:r>
                        <a:rPr lang="it-IT" sz="1600" strike="noStrike" spc="-1" dirty="0" err="1"/>
                        <a:t>elles</a:t>
                      </a:r>
                      <a:endParaRPr lang="it-IT" sz="1600" b="0" strike="noStrike" spc="-1" dirty="0">
                        <a:solidFill>
                          <a:srgbClr val="000000"/>
                        </a:solidFill>
                        <a:latin typeface="Arial"/>
                      </a:endParaRPr>
                    </a:p>
                  </a:txBody>
                  <a:tcPr marL="95040" marR="66600"/>
                </a:tc>
                <a:tc vMerge="1">
                  <a:txBody>
                    <a:bodyPr/>
                    <a:lstStyle/>
                    <a:p>
                      <a:endParaRPr lang="it-IT"/>
                    </a:p>
                  </a:txBody>
                  <a:tcPr marL="90000" marR="90000">
                    <a:solidFill>
                      <a:srgbClr val="729FCF"/>
                    </a:solidFill>
                  </a:tcPr>
                </a:tc>
                <a:tc vMerge="1">
                  <a:txBody>
                    <a:bodyPr/>
                    <a:lstStyle/>
                    <a:p>
                      <a:endParaRPr lang="it-IT"/>
                    </a:p>
                  </a:txBody>
                  <a:tcPr marL="90000" marR="90000">
                    <a:solidFill>
                      <a:srgbClr val="729FCF"/>
                    </a:solidFill>
                  </a:tcPr>
                </a:tc>
                <a:tc vMerge="1">
                  <a:txBody>
                    <a:bodyPr/>
                    <a:lstStyle/>
                    <a:p>
                      <a:endParaRPr lang="it-IT"/>
                    </a:p>
                  </a:txBody>
                  <a:tcPr marL="90000" marR="90000">
                    <a:solidFill>
                      <a:srgbClr val="729FCF"/>
                    </a:solidFill>
                  </a:tcPr>
                </a:tc>
                <a:tc vMerge="1">
                  <a:txBody>
                    <a:bodyPr/>
                    <a:lstStyle/>
                    <a:p>
                      <a:endParaRPr lang="it-IT"/>
                    </a:p>
                  </a:txBody>
                  <a:tcPr marL="90000" marR="90000">
                    <a:solidFill>
                      <a:srgbClr val="729FCF"/>
                    </a:solidFill>
                  </a:tcPr>
                </a:tc>
                <a:tc>
                  <a:txBody>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it-IT" sz="1600" u="none" strike="noStrike" kern="1200" cap="none" spc="-1" normalizeH="0" baseline="0" noProof="0" dirty="0">
                          <a:ln>
                            <a:noFill/>
                          </a:ln>
                          <a:effectLst/>
                          <a:uLnTx/>
                          <a:uFillTx/>
                        </a:rPr>
                        <a:t>  </a:t>
                      </a:r>
                      <a:r>
                        <a:rPr kumimoji="0" lang="it-IT" sz="1600" u="none" strike="noStrike" kern="1200" cap="none" spc="-1" normalizeH="0" baseline="0" noProof="0" dirty="0" err="1">
                          <a:ln>
                            <a:noFill/>
                          </a:ln>
                          <a:effectLst/>
                          <a:uLnTx/>
                          <a:uFillTx/>
                        </a:rPr>
                        <a:t>elles</a:t>
                      </a:r>
                      <a:endParaRPr kumimoji="0" lang="it-IT" sz="1600" u="none" strike="noStrike" kern="1200" cap="none" spc="-1" normalizeH="0" baseline="0" noProof="0" dirty="0">
                        <a:ln>
                          <a:noFill/>
                        </a:ln>
                        <a:effectLst/>
                        <a:uLnTx/>
                        <a:uFillTx/>
                      </a:endParaRPr>
                    </a:p>
                    <a:p>
                      <a:pPr algn="ctr"/>
                      <a:endParaRPr lang="it-IT" sz="1600" dirty="0"/>
                    </a:p>
                  </a:txBody>
                  <a:tcPr marL="9360" marR="9360"/>
                </a:tc>
                <a:tc>
                  <a:txBody>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it-IT" sz="1600" u="none" strike="noStrike" kern="1200" cap="none" spc="-1" normalizeH="0" baseline="0" noProof="0" dirty="0">
                          <a:ln>
                            <a:noFill/>
                          </a:ln>
                          <a:effectLst/>
                          <a:uLnTx/>
                          <a:uFillTx/>
                        </a:rPr>
                        <a:t> </a:t>
                      </a:r>
                      <a:r>
                        <a:rPr kumimoji="0" lang="it-IT" sz="1600" u="none" strike="noStrike" kern="1200" cap="none" spc="-1" normalizeH="0" baseline="0" noProof="0" dirty="0" err="1">
                          <a:ln>
                            <a:noFill/>
                          </a:ln>
                          <a:effectLst/>
                          <a:uLnTx/>
                          <a:uFillTx/>
                        </a:rPr>
                        <a:t>celles</a:t>
                      </a:r>
                      <a:r>
                        <a:rPr kumimoji="0" lang="it-IT" sz="1600" u="none" strike="noStrike" kern="1200" cap="none" spc="-1" normalizeH="0" baseline="0" noProof="0" dirty="0">
                          <a:ln>
                            <a:noFill/>
                          </a:ln>
                          <a:effectLst/>
                          <a:uLnTx/>
                          <a:uFillTx/>
                        </a:rPr>
                        <a:t>-ci</a:t>
                      </a:r>
                    </a:p>
                    <a:p>
                      <a:endParaRPr lang="it-IT" sz="1600" dirty="0"/>
                    </a:p>
                  </a:txBody>
                  <a:tcPr marL="9360" marR="9360"/>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dirty="0" err="1">
                <a:solidFill>
                  <a:srgbClr val="404040"/>
                </a:solidFill>
                <a:latin typeface="Calisto MT"/>
              </a:rPr>
              <a:t>Formes</a:t>
            </a:r>
            <a:r>
              <a:rPr lang="it-IT" sz="4800" b="0" strike="noStrike" spc="-1" dirty="0">
                <a:solidFill>
                  <a:srgbClr val="404040"/>
                </a:solidFill>
                <a:latin typeface="Calisto MT"/>
              </a:rPr>
              <a:t> </a:t>
            </a:r>
            <a:r>
              <a:rPr lang="it-IT" sz="4800" b="0" strike="noStrike" spc="-1" dirty="0" err="1">
                <a:solidFill>
                  <a:srgbClr val="404040"/>
                </a:solidFill>
                <a:latin typeface="Calisto MT"/>
              </a:rPr>
              <a:t>synthétiques</a:t>
            </a:r>
            <a:r>
              <a:rPr lang="it-IT" sz="4800" b="0" strike="noStrike" spc="-1" dirty="0">
                <a:solidFill>
                  <a:srgbClr val="404040"/>
                </a:solidFill>
                <a:latin typeface="Calisto MT"/>
              </a:rPr>
              <a:t> COI</a:t>
            </a:r>
            <a:endParaRPr lang="it-IT" sz="4800" b="0" strike="noStrike" spc="-1" dirty="0">
              <a:latin typeface="Arial"/>
            </a:endParaRPr>
          </a:p>
        </p:txBody>
      </p:sp>
      <p:sp>
        <p:nvSpPr>
          <p:cNvPr id="109" name="CustomShape 2"/>
          <p:cNvSpPr/>
          <p:nvPr/>
        </p:nvSpPr>
        <p:spPr>
          <a:xfrm>
            <a:off x="588773" y="1451988"/>
            <a:ext cx="7927200" cy="49344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nSpc>
                <a:spcPct val="100000"/>
              </a:lnSpc>
              <a:spcBef>
                <a:spcPts val="2001"/>
              </a:spcBef>
              <a:buClr>
                <a:srgbClr val="404040"/>
              </a:buClr>
            </a:pPr>
            <a:r>
              <a:rPr lang="it-IT" sz="2400" b="0" strike="noStrike" spc="-1" dirty="0">
                <a:solidFill>
                  <a:srgbClr val="404040"/>
                </a:solidFill>
                <a:latin typeface="Calisto MT"/>
              </a:rPr>
              <a:t>Pour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pronoms</a:t>
            </a:r>
            <a:r>
              <a:rPr lang="it-IT" sz="2400" b="0" strike="noStrike" spc="-1" dirty="0">
                <a:solidFill>
                  <a:srgbClr val="404040"/>
                </a:solidFill>
                <a:latin typeface="Calisto MT"/>
              </a:rPr>
              <a:t> COI </a:t>
            </a:r>
            <a:r>
              <a:rPr lang="it-IT" sz="2400" b="0" strike="noStrike" spc="-1" dirty="0" err="1">
                <a:solidFill>
                  <a:srgbClr val="404040"/>
                </a:solidFill>
                <a:latin typeface="Calisto MT"/>
              </a:rPr>
              <a:t>amalgamant</a:t>
            </a:r>
            <a:r>
              <a:rPr lang="it-IT" sz="2400" b="0" strike="noStrike" spc="-1" dirty="0">
                <a:solidFill>
                  <a:srgbClr val="404040"/>
                </a:solidFill>
                <a:latin typeface="Calisto MT"/>
              </a:rPr>
              <a:t>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prépositions</a:t>
            </a:r>
            <a:r>
              <a:rPr lang="it-IT" sz="2400" b="0" strike="noStrike" spc="-1" dirty="0">
                <a:solidFill>
                  <a:srgbClr val="404040"/>
                </a:solidFill>
                <a:latin typeface="Calisto MT"/>
              </a:rPr>
              <a:t> </a:t>
            </a:r>
            <a:r>
              <a:rPr lang="it-IT" sz="2400" b="0" i="1" strike="noStrike" spc="-1" dirty="0">
                <a:solidFill>
                  <a:srgbClr val="404040"/>
                </a:solidFill>
                <a:latin typeface="Calisto MT"/>
              </a:rPr>
              <a:t>à</a:t>
            </a:r>
            <a:r>
              <a:rPr lang="it-IT" sz="2400" b="0" strike="noStrike" spc="-1" dirty="0">
                <a:solidFill>
                  <a:srgbClr val="404040"/>
                </a:solidFill>
                <a:latin typeface="Calisto MT"/>
              </a:rPr>
              <a:t> et </a:t>
            </a:r>
            <a:r>
              <a:rPr lang="it-IT" sz="2400" b="0" i="1" strike="noStrike" spc="-1" dirty="0">
                <a:solidFill>
                  <a:srgbClr val="404040"/>
                </a:solidFill>
                <a:latin typeface="Calisto MT"/>
              </a:rPr>
              <a:t>de</a:t>
            </a: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Référent</a:t>
            </a:r>
            <a:r>
              <a:rPr lang="it-IT" sz="2400" b="0" strike="noStrike" spc="-1" dirty="0">
                <a:solidFill>
                  <a:srgbClr val="404040"/>
                </a:solidFill>
                <a:latin typeface="Calisto MT"/>
              </a:rPr>
              <a:t> </a:t>
            </a:r>
            <a:r>
              <a:rPr lang="it-IT" sz="2400" b="0" strike="noStrike" spc="-1" dirty="0" err="1">
                <a:solidFill>
                  <a:srgbClr val="404040"/>
                </a:solidFill>
                <a:latin typeface="Calisto MT"/>
              </a:rPr>
              <a:t>animé</a:t>
            </a:r>
            <a:r>
              <a:rPr lang="it-IT" sz="2400" b="0" strike="noStrike" spc="-1" dirty="0">
                <a:solidFill>
                  <a:srgbClr val="404040"/>
                </a:solidFill>
                <a:latin typeface="Calisto MT"/>
              </a:rPr>
              <a:t> : </a:t>
            </a:r>
            <a:r>
              <a:rPr lang="it-IT" sz="2400" b="0" i="1" strike="noStrike" spc="-1" dirty="0">
                <a:solidFill>
                  <a:srgbClr val="404040"/>
                </a:solidFill>
                <a:latin typeface="Calisto MT"/>
              </a:rPr>
              <a:t>lui/</a:t>
            </a:r>
            <a:r>
              <a:rPr lang="it-IT" sz="2400" b="0" i="1" strike="noStrike" spc="-1" dirty="0" err="1">
                <a:solidFill>
                  <a:srgbClr val="404040"/>
                </a:solidFill>
                <a:latin typeface="Calisto MT"/>
              </a:rPr>
              <a:t>leur</a:t>
            </a:r>
            <a:r>
              <a:rPr lang="it-IT" sz="2400" b="0" strike="noStrike" spc="-1" dirty="0">
                <a:solidFill>
                  <a:srgbClr val="404040"/>
                </a:solidFill>
                <a:latin typeface="Calisto MT"/>
              </a:rPr>
              <a:t>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Substituent</a:t>
            </a:r>
            <a:r>
              <a:rPr lang="it-IT" sz="2200" b="0" strike="noStrike" spc="-1" dirty="0">
                <a:solidFill>
                  <a:srgbClr val="404040"/>
                </a:solidFill>
                <a:latin typeface="Calisto MT"/>
              </a:rPr>
              <a:t> un  SP&gt; </a:t>
            </a:r>
            <a:r>
              <a:rPr lang="it-IT" sz="2200" b="1" strike="noStrike" spc="-1" dirty="0">
                <a:solidFill>
                  <a:srgbClr val="404040"/>
                </a:solidFill>
                <a:latin typeface="Calisto MT"/>
              </a:rPr>
              <a:t>à</a:t>
            </a:r>
            <a:r>
              <a:rPr lang="it-IT" sz="2200" b="0" strike="noStrike" spc="-1" dirty="0">
                <a:solidFill>
                  <a:srgbClr val="404040"/>
                </a:solidFill>
                <a:latin typeface="Calisto MT"/>
              </a:rPr>
              <a:t> + SN</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Pour </a:t>
            </a:r>
            <a:r>
              <a:rPr lang="it-IT" sz="2200" b="0" strike="noStrike" spc="-1" dirty="0" err="1">
                <a:solidFill>
                  <a:srgbClr val="404040"/>
                </a:solidFill>
                <a:latin typeface="Calisto MT"/>
              </a:rPr>
              <a:t>les</a:t>
            </a:r>
            <a:r>
              <a:rPr lang="it-IT" sz="2200" b="0" strike="noStrike" spc="-1" dirty="0">
                <a:solidFill>
                  <a:srgbClr val="404040"/>
                </a:solidFill>
                <a:latin typeface="Calisto MT"/>
              </a:rPr>
              <a:t> SP </a:t>
            </a:r>
            <a:r>
              <a:rPr lang="it-IT" sz="2200" b="0" strike="noStrike" spc="-1" dirty="0" err="1">
                <a:solidFill>
                  <a:srgbClr val="404040"/>
                </a:solidFill>
                <a:latin typeface="Calisto MT"/>
              </a:rPr>
              <a:t>introduits</a:t>
            </a:r>
            <a:r>
              <a:rPr lang="it-IT" sz="2200" b="0" strike="noStrike" spc="-1" dirty="0">
                <a:solidFill>
                  <a:srgbClr val="404040"/>
                </a:solidFill>
                <a:latin typeface="Calisto MT"/>
              </a:rPr>
              <a:t> par d’</a:t>
            </a:r>
            <a:r>
              <a:rPr lang="it-IT" sz="2200" b="0" strike="noStrike" spc="-1" dirty="0" err="1">
                <a:solidFill>
                  <a:srgbClr val="404040"/>
                </a:solidFill>
                <a:latin typeface="Calisto MT"/>
              </a:rPr>
              <a:t>autres</a:t>
            </a:r>
            <a:r>
              <a:rPr lang="it-IT" sz="2200" b="0" strike="noStrike" spc="-1" dirty="0">
                <a:solidFill>
                  <a:srgbClr val="404040"/>
                </a:solidFill>
                <a:latin typeface="Calisto MT"/>
              </a:rPr>
              <a:t> </a:t>
            </a:r>
            <a:r>
              <a:rPr lang="it-IT" sz="2200" b="0" strike="noStrike" spc="-1" dirty="0" err="1">
                <a:solidFill>
                  <a:srgbClr val="404040"/>
                </a:solidFill>
                <a:latin typeface="Calisto MT"/>
              </a:rPr>
              <a:t>prép</a:t>
            </a:r>
            <a:r>
              <a:rPr lang="it-IT" sz="2200" b="0" strike="noStrike" spc="-1" dirty="0">
                <a:solidFill>
                  <a:srgbClr val="404040"/>
                </a:solidFill>
                <a:latin typeface="Calisto MT"/>
              </a:rPr>
              <a:t>: forme </a:t>
            </a:r>
            <a:r>
              <a:rPr lang="it-IT" sz="2200" b="0" strike="noStrike" spc="-1" dirty="0" err="1">
                <a:solidFill>
                  <a:srgbClr val="404040"/>
                </a:solidFill>
                <a:latin typeface="Calisto MT"/>
              </a:rPr>
              <a:t>disjointe</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Je </a:t>
            </a:r>
            <a:r>
              <a:rPr lang="it-IT" sz="2000" b="0" strike="noStrike" spc="-1" dirty="0" err="1">
                <a:solidFill>
                  <a:srgbClr val="404040"/>
                </a:solidFill>
                <a:latin typeface="Calisto MT"/>
              </a:rPr>
              <a:t>compte</a:t>
            </a:r>
            <a:r>
              <a:rPr lang="it-IT" sz="2000" b="0" strike="noStrike" spc="-1" dirty="0">
                <a:solidFill>
                  <a:srgbClr val="404040"/>
                </a:solidFill>
                <a:latin typeface="Calisto MT"/>
              </a:rPr>
              <a:t> </a:t>
            </a:r>
            <a:r>
              <a:rPr lang="it-IT" sz="2000" b="0" i="1" strike="noStrike" spc="-1" dirty="0" err="1">
                <a:solidFill>
                  <a:srgbClr val="404040"/>
                </a:solidFill>
                <a:latin typeface="Calisto MT"/>
              </a:rPr>
              <a:t>sur</a:t>
            </a:r>
            <a:r>
              <a:rPr lang="it-IT" sz="2000" b="0" i="1" strike="noStrike" spc="-1" dirty="0">
                <a:solidFill>
                  <a:srgbClr val="404040"/>
                </a:solidFill>
                <a:latin typeface="Calisto MT"/>
              </a:rPr>
              <a:t> elle</a:t>
            </a:r>
            <a:r>
              <a:rPr lang="it-IT" sz="2000" b="0" strike="noStrike" spc="-1" dirty="0">
                <a:solidFill>
                  <a:srgbClr val="404040"/>
                </a:solidFill>
                <a:latin typeface="Calisto MT"/>
              </a:rPr>
              <a:t>; </a:t>
            </a:r>
            <a:endParaRPr lang="it-IT" sz="20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Référent</a:t>
            </a:r>
            <a:r>
              <a:rPr lang="it-IT" sz="2400" b="0" strike="noStrike" spc="-1" dirty="0">
                <a:solidFill>
                  <a:srgbClr val="404040"/>
                </a:solidFill>
                <a:latin typeface="Calisto MT"/>
              </a:rPr>
              <a:t> non </a:t>
            </a:r>
            <a:r>
              <a:rPr lang="it-IT" sz="2400" b="0" strike="noStrike" spc="-1" dirty="0" err="1">
                <a:solidFill>
                  <a:srgbClr val="404040"/>
                </a:solidFill>
                <a:latin typeface="Calisto MT"/>
              </a:rPr>
              <a:t>animé</a:t>
            </a:r>
            <a:r>
              <a:rPr lang="it-IT" sz="2400" b="0" strike="noStrike" spc="-1" dirty="0">
                <a:solidFill>
                  <a:srgbClr val="404040"/>
                </a:solidFill>
                <a:latin typeface="Calisto MT"/>
              </a:rPr>
              <a:t> : </a:t>
            </a:r>
            <a:r>
              <a:rPr lang="it-IT" sz="2400" b="0" i="1" strike="noStrike" spc="-1" dirty="0">
                <a:solidFill>
                  <a:srgbClr val="404040"/>
                </a:solidFill>
                <a:latin typeface="Calisto MT"/>
              </a:rPr>
              <a:t>en; y</a:t>
            </a:r>
            <a:endParaRPr lang="it-IT" sz="2400" b="0" i="1"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Y</a:t>
            </a:r>
            <a:r>
              <a:rPr lang="it-IT" sz="2200" b="0" strike="noStrike" spc="-1" dirty="0">
                <a:solidFill>
                  <a:srgbClr val="404040"/>
                </a:solidFill>
                <a:latin typeface="Calisto MT"/>
              </a:rPr>
              <a:t> : </a:t>
            </a:r>
            <a:r>
              <a:rPr lang="it-IT" sz="2200" b="0" strike="noStrike" spc="-1" dirty="0" err="1">
                <a:solidFill>
                  <a:srgbClr val="404040"/>
                </a:solidFill>
                <a:latin typeface="Calisto MT"/>
              </a:rPr>
              <a:t>substitue</a:t>
            </a:r>
            <a:r>
              <a:rPr lang="it-IT" sz="2200" b="0" strike="noStrike" spc="-1" dirty="0">
                <a:solidFill>
                  <a:srgbClr val="404040"/>
                </a:solidFill>
                <a:latin typeface="Calisto MT"/>
              </a:rPr>
              <a:t> un SP&gt; </a:t>
            </a:r>
            <a:r>
              <a:rPr lang="it-IT" sz="2200" b="1" strike="noStrike" spc="-1" dirty="0">
                <a:solidFill>
                  <a:srgbClr val="404040"/>
                </a:solidFill>
                <a:latin typeface="Calisto MT"/>
              </a:rPr>
              <a:t>à</a:t>
            </a:r>
            <a:r>
              <a:rPr lang="it-IT" sz="2200" b="0" strike="noStrike" spc="-1" dirty="0">
                <a:solidFill>
                  <a:srgbClr val="404040"/>
                </a:solidFill>
                <a:latin typeface="Calisto MT"/>
              </a:rPr>
              <a:t> + SN</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J’y</a:t>
            </a:r>
            <a:r>
              <a:rPr lang="it-IT" sz="2000" b="0" strike="noStrike" spc="-1" dirty="0">
                <a:solidFill>
                  <a:srgbClr val="404040"/>
                </a:solidFill>
                <a:latin typeface="Calisto MT"/>
              </a:rPr>
              <a:t> </a:t>
            </a:r>
            <a:r>
              <a:rPr lang="it-IT" sz="2000" b="0" strike="noStrike" spc="-1" dirty="0" err="1">
                <a:solidFill>
                  <a:srgbClr val="404040"/>
                </a:solidFill>
                <a:latin typeface="Calisto MT"/>
              </a:rPr>
              <a:t>pense</a:t>
            </a:r>
            <a:r>
              <a:rPr lang="it-IT" sz="2000" b="0" strike="noStrike" spc="-1" dirty="0">
                <a:solidFill>
                  <a:srgbClr val="404040"/>
                </a:solidFill>
                <a:latin typeface="Calisto MT"/>
              </a:rPr>
              <a:t>, </a:t>
            </a:r>
            <a:r>
              <a:rPr lang="it-IT" sz="2000" b="0" strike="noStrike" spc="-1" dirty="0" err="1">
                <a:solidFill>
                  <a:srgbClr val="404040"/>
                </a:solidFill>
                <a:latin typeface="Calisto MT"/>
              </a:rPr>
              <a:t>J’y</a:t>
            </a:r>
            <a:r>
              <a:rPr lang="it-IT" sz="2000" b="0" strike="noStrike" spc="-1" dirty="0">
                <a:solidFill>
                  <a:srgbClr val="404040"/>
                </a:solidFill>
                <a:latin typeface="Calisto MT"/>
              </a:rPr>
              <a:t> </a:t>
            </a:r>
            <a:r>
              <a:rPr lang="it-IT" sz="2000" b="0" strike="noStrike" spc="-1" dirty="0" err="1">
                <a:solidFill>
                  <a:srgbClr val="404040"/>
                </a:solidFill>
                <a:latin typeface="Calisto MT"/>
              </a:rPr>
              <a:t>vais</a:t>
            </a:r>
            <a:r>
              <a:rPr lang="it-IT" sz="2000" b="0" strike="noStrike" spc="-1" dirty="0">
                <a:solidFill>
                  <a:srgbClr val="404040"/>
                </a:solidFill>
                <a:latin typeface="Calisto MT"/>
              </a:rPr>
              <a:t>, </a:t>
            </a:r>
            <a:r>
              <a:rPr lang="it-IT" sz="2000" b="0" strike="noStrike" spc="-1" dirty="0" err="1">
                <a:solidFill>
                  <a:srgbClr val="404040"/>
                </a:solidFill>
                <a:latin typeface="Calisto MT"/>
              </a:rPr>
              <a:t>J’y</a:t>
            </a:r>
            <a:r>
              <a:rPr lang="it-IT" sz="2000" b="0" strike="noStrike" spc="-1" dirty="0">
                <a:solidFill>
                  <a:srgbClr val="404040"/>
                </a:solidFill>
                <a:latin typeface="Calisto MT"/>
              </a:rPr>
              <a:t> </a:t>
            </a:r>
            <a:r>
              <a:rPr lang="it-IT" sz="2000" b="0" strike="noStrike" spc="-1" dirty="0" err="1">
                <a:solidFill>
                  <a:srgbClr val="404040"/>
                </a:solidFill>
                <a:latin typeface="Calisto MT"/>
              </a:rPr>
              <a:t>consens</a:t>
            </a:r>
            <a:endParaRPr lang="it-IT" sz="20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En</a:t>
            </a:r>
            <a:r>
              <a:rPr lang="it-IT" sz="2200" b="0" strike="noStrike" spc="-1" dirty="0">
                <a:solidFill>
                  <a:srgbClr val="404040"/>
                </a:solidFill>
                <a:latin typeface="Calisto MT"/>
              </a:rPr>
              <a:t> : </a:t>
            </a:r>
            <a:r>
              <a:rPr lang="it-IT" sz="2200" b="0" strike="noStrike" spc="-1" dirty="0" err="1">
                <a:solidFill>
                  <a:srgbClr val="404040"/>
                </a:solidFill>
                <a:latin typeface="Calisto MT"/>
              </a:rPr>
              <a:t>substitue</a:t>
            </a:r>
            <a:r>
              <a:rPr lang="it-IT" sz="2200" b="0" strike="noStrike" spc="-1" dirty="0">
                <a:solidFill>
                  <a:srgbClr val="404040"/>
                </a:solidFill>
                <a:latin typeface="Calisto MT"/>
              </a:rPr>
              <a:t> un SP</a:t>
            </a:r>
            <a:r>
              <a:rPr lang="it-IT" sz="2200" spc="-1" dirty="0">
                <a:solidFill>
                  <a:srgbClr val="404040"/>
                </a:solidFill>
                <a:latin typeface="Calisto MT"/>
              </a:rPr>
              <a:t> &gt;</a:t>
            </a:r>
            <a:r>
              <a:rPr lang="it-IT" sz="2200" b="1" strike="noStrike" spc="-1" dirty="0">
                <a:solidFill>
                  <a:srgbClr val="404040"/>
                </a:solidFill>
                <a:latin typeface="Calisto MT"/>
              </a:rPr>
              <a:t>de</a:t>
            </a:r>
            <a:r>
              <a:rPr lang="it-IT" sz="2200" b="0" strike="noStrike" spc="-1" dirty="0">
                <a:solidFill>
                  <a:srgbClr val="404040"/>
                </a:solidFill>
                <a:latin typeface="Calisto MT"/>
              </a:rPr>
              <a:t> + SN</a:t>
            </a:r>
            <a:endParaRPr lang="it-IT" sz="22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err="1">
                <a:solidFill>
                  <a:srgbClr val="404040"/>
                </a:solidFill>
                <a:latin typeface="Calisto MT"/>
              </a:rPr>
              <a:t>Depuis</a:t>
            </a:r>
            <a:r>
              <a:rPr lang="it-IT" sz="2000" b="0" strike="noStrike" spc="-1" dirty="0">
                <a:solidFill>
                  <a:srgbClr val="404040"/>
                </a:solidFill>
                <a:latin typeface="Calisto MT"/>
              </a:rPr>
              <a:t> </a:t>
            </a:r>
            <a:r>
              <a:rPr lang="it-IT" sz="2000" b="0" strike="noStrike" spc="-1" dirty="0" err="1">
                <a:solidFill>
                  <a:srgbClr val="404040"/>
                </a:solidFill>
                <a:latin typeface="Calisto MT"/>
              </a:rPr>
              <a:t>qu’il</a:t>
            </a:r>
            <a:r>
              <a:rPr lang="it-IT" sz="2000" b="0" strike="noStrike" spc="-1" dirty="0">
                <a:solidFill>
                  <a:srgbClr val="404040"/>
                </a:solidFill>
                <a:latin typeface="Calisto MT"/>
              </a:rPr>
              <a:t> a </a:t>
            </a:r>
            <a:r>
              <a:rPr lang="it-IT" sz="2000" b="0" strike="noStrike" spc="-1" dirty="0" err="1">
                <a:solidFill>
                  <a:srgbClr val="404040"/>
                </a:solidFill>
                <a:latin typeface="Calisto MT"/>
              </a:rPr>
              <a:t>découvert</a:t>
            </a:r>
            <a:r>
              <a:rPr lang="it-IT" sz="2000" b="0" strike="noStrike" spc="-1" dirty="0">
                <a:solidFill>
                  <a:srgbClr val="404040"/>
                </a:solidFill>
                <a:latin typeface="Calisto MT"/>
              </a:rPr>
              <a:t> </a:t>
            </a:r>
            <a:r>
              <a:rPr lang="it-IT" sz="2000" b="0" i="1" strike="noStrike" spc="-1" dirty="0">
                <a:solidFill>
                  <a:srgbClr val="404040"/>
                </a:solidFill>
                <a:latin typeface="Calisto MT"/>
              </a:rPr>
              <a:t>la Chine</a:t>
            </a:r>
            <a:r>
              <a:rPr lang="it-IT" sz="2000" b="0" strike="noStrike" spc="-1" dirty="0">
                <a:solidFill>
                  <a:srgbClr val="404040"/>
                </a:solidFill>
                <a:latin typeface="Calisto MT"/>
              </a:rPr>
              <a:t>, il </a:t>
            </a:r>
            <a:r>
              <a:rPr lang="it-IT" sz="2000" b="0" i="1" strike="noStrike" spc="-1" dirty="0">
                <a:solidFill>
                  <a:srgbClr val="404040"/>
                </a:solidFill>
                <a:latin typeface="Calisto MT"/>
              </a:rPr>
              <a:t>en</a:t>
            </a:r>
            <a:r>
              <a:rPr lang="it-IT" sz="2000" b="0" strike="noStrike" spc="-1" dirty="0">
                <a:solidFill>
                  <a:srgbClr val="404040"/>
                </a:solidFill>
                <a:latin typeface="Calisto MT"/>
              </a:rPr>
              <a:t> </a:t>
            </a:r>
            <a:r>
              <a:rPr lang="it-IT" sz="2000" b="0" strike="noStrike" spc="-1" dirty="0" err="1">
                <a:solidFill>
                  <a:srgbClr val="404040"/>
                </a:solidFill>
                <a:latin typeface="Calisto MT"/>
              </a:rPr>
              <a:t>parle</a:t>
            </a:r>
            <a:r>
              <a:rPr lang="it-IT" sz="2000" b="0" strike="noStrike" spc="-1" dirty="0">
                <a:solidFill>
                  <a:srgbClr val="404040"/>
                </a:solidFill>
                <a:latin typeface="Calisto MT"/>
              </a:rPr>
              <a:t> sans </a:t>
            </a:r>
            <a:r>
              <a:rPr lang="it-IT" sz="2000" b="0" strike="noStrike" spc="-1" dirty="0" err="1">
                <a:solidFill>
                  <a:srgbClr val="404040"/>
                </a:solidFill>
                <a:latin typeface="Calisto MT"/>
              </a:rPr>
              <a:t>arrêt</a:t>
            </a:r>
            <a:r>
              <a:rPr lang="it-IT" sz="2000" b="0" strike="noStrike" spc="-1" dirty="0">
                <a:solidFill>
                  <a:srgbClr val="404040"/>
                </a:solidFill>
                <a:latin typeface="Calisto MT"/>
              </a:rPr>
              <a:t>.</a:t>
            </a:r>
            <a:endParaRPr lang="it-IT" sz="2000" b="0" strike="noStrike" spc="-1" dirty="0">
              <a:latin typeface="Arial"/>
            </a:endParaRPr>
          </a:p>
          <a:p>
            <a:pPr marL="808200" lvl="2" indent="-227880">
              <a:lnSpc>
                <a:spcPct val="100000"/>
              </a:lnSpc>
              <a:spcBef>
                <a:spcPts val="601"/>
              </a:spcBef>
              <a:buClr>
                <a:srgbClr val="404040"/>
              </a:buClr>
              <a:buFont typeface="Arial"/>
              <a:buChar char="•"/>
            </a:pPr>
            <a:r>
              <a:rPr lang="it-IT" sz="2000" b="0" strike="noStrike" spc="-1" dirty="0">
                <a:solidFill>
                  <a:srgbClr val="404040"/>
                </a:solidFill>
                <a:latin typeface="Calisto MT"/>
              </a:rPr>
              <a:t>Ne </a:t>
            </a:r>
            <a:r>
              <a:rPr lang="it-IT" sz="2000" b="0" strike="noStrike" spc="-1" dirty="0" err="1">
                <a:solidFill>
                  <a:srgbClr val="404040"/>
                </a:solidFill>
                <a:latin typeface="Calisto MT"/>
              </a:rPr>
              <a:t>range</a:t>
            </a:r>
            <a:r>
              <a:rPr lang="it-IT" sz="2000" b="0" strike="noStrike" spc="-1" dirty="0">
                <a:solidFill>
                  <a:srgbClr val="404040"/>
                </a:solidFill>
                <a:latin typeface="Calisto MT"/>
              </a:rPr>
              <a:t> </a:t>
            </a:r>
            <a:r>
              <a:rPr lang="it-IT" sz="2000" b="0" strike="noStrike" spc="-1" dirty="0" err="1">
                <a:solidFill>
                  <a:srgbClr val="404040"/>
                </a:solidFill>
                <a:latin typeface="Calisto MT"/>
              </a:rPr>
              <a:t>pas</a:t>
            </a:r>
            <a:r>
              <a:rPr lang="it-IT" sz="2000" b="0" strike="noStrike" spc="-1" dirty="0">
                <a:solidFill>
                  <a:srgbClr val="404040"/>
                </a:solidFill>
                <a:latin typeface="Calisto MT"/>
              </a:rPr>
              <a:t> </a:t>
            </a:r>
            <a:r>
              <a:rPr lang="it-IT" sz="2000" b="0" i="1" strike="noStrike" spc="-1" dirty="0" err="1">
                <a:solidFill>
                  <a:srgbClr val="404040"/>
                </a:solidFill>
                <a:latin typeface="Calisto MT"/>
              </a:rPr>
              <a:t>les</a:t>
            </a:r>
            <a:r>
              <a:rPr lang="it-IT" sz="2000" b="0" i="1" strike="noStrike" spc="-1" dirty="0">
                <a:solidFill>
                  <a:srgbClr val="404040"/>
                </a:solidFill>
                <a:latin typeface="Calisto MT"/>
              </a:rPr>
              <a:t> </a:t>
            </a:r>
            <a:r>
              <a:rPr lang="it-IT" sz="2000" b="0" i="1" strike="noStrike" spc="-1" dirty="0" err="1">
                <a:solidFill>
                  <a:srgbClr val="404040"/>
                </a:solidFill>
                <a:latin typeface="Calisto MT"/>
              </a:rPr>
              <a:t>skis</a:t>
            </a:r>
            <a:r>
              <a:rPr lang="it-IT" sz="2000" b="0" strike="noStrike" spc="-1" dirty="0">
                <a:solidFill>
                  <a:srgbClr val="404040"/>
                </a:solidFill>
                <a:latin typeface="Calisto MT"/>
              </a:rPr>
              <a:t>, on </a:t>
            </a:r>
            <a:r>
              <a:rPr lang="it-IT" sz="2000" b="0" strike="noStrike" spc="-1" dirty="0" err="1">
                <a:solidFill>
                  <a:srgbClr val="404040"/>
                </a:solidFill>
                <a:latin typeface="Calisto MT"/>
              </a:rPr>
              <a:t>peut</a:t>
            </a:r>
            <a:r>
              <a:rPr lang="it-IT" sz="2000" b="0" strike="noStrike" spc="-1" dirty="0">
                <a:solidFill>
                  <a:srgbClr val="404040"/>
                </a:solidFill>
                <a:latin typeface="Calisto MT"/>
              </a:rPr>
              <a:t> </a:t>
            </a:r>
            <a:r>
              <a:rPr lang="it-IT" sz="2000" b="0" strike="noStrike" spc="-1" dirty="0" err="1">
                <a:solidFill>
                  <a:srgbClr val="404040"/>
                </a:solidFill>
                <a:latin typeface="Calisto MT"/>
              </a:rPr>
              <a:t>encore</a:t>
            </a:r>
            <a:r>
              <a:rPr lang="it-IT" sz="2000" b="0" strike="noStrike" spc="-1" dirty="0">
                <a:solidFill>
                  <a:srgbClr val="404040"/>
                </a:solidFill>
                <a:latin typeface="Calisto MT"/>
              </a:rPr>
              <a:t> </a:t>
            </a:r>
            <a:r>
              <a:rPr lang="it-IT" sz="2000" b="0" i="1" strike="noStrike" spc="-1" dirty="0">
                <a:solidFill>
                  <a:srgbClr val="404040"/>
                </a:solidFill>
                <a:latin typeface="Calisto MT"/>
              </a:rPr>
              <a:t>en</a:t>
            </a:r>
            <a:r>
              <a:rPr lang="it-IT" sz="2000" b="0" strike="noStrike" spc="-1" dirty="0">
                <a:solidFill>
                  <a:srgbClr val="404040"/>
                </a:solidFill>
                <a:latin typeface="Calisto MT"/>
              </a:rPr>
              <a:t> </a:t>
            </a:r>
            <a:r>
              <a:rPr lang="it-IT" sz="2000" b="0" strike="noStrike" spc="-1" dirty="0" err="1">
                <a:solidFill>
                  <a:srgbClr val="404040"/>
                </a:solidFill>
                <a:latin typeface="Calisto MT"/>
              </a:rPr>
              <a:t>avoir</a:t>
            </a:r>
            <a:r>
              <a:rPr lang="it-IT" sz="2000" b="0" strike="noStrike" spc="-1" dirty="0">
                <a:solidFill>
                  <a:srgbClr val="404040"/>
                </a:solidFill>
                <a:latin typeface="Calisto MT"/>
              </a:rPr>
              <a:t> </a:t>
            </a:r>
            <a:r>
              <a:rPr lang="it-IT" sz="2000" b="0" strike="noStrike" spc="-1" dirty="0" err="1">
                <a:solidFill>
                  <a:srgbClr val="404040"/>
                </a:solidFill>
                <a:latin typeface="Calisto MT"/>
              </a:rPr>
              <a:t>besoin</a:t>
            </a:r>
            <a:r>
              <a:rPr lang="it-IT" sz="2000" b="0" strike="noStrike" spc="-1" dirty="0">
                <a:solidFill>
                  <a:srgbClr val="404040"/>
                </a:solidFill>
                <a:latin typeface="Calisto MT"/>
              </a:rPr>
              <a:t>.</a:t>
            </a:r>
          </a:p>
          <a:p>
            <a:pPr marL="808200" lvl="2" indent="-227880">
              <a:lnSpc>
                <a:spcPct val="100000"/>
              </a:lnSpc>
              <a:spcBef>
                <a:spcPts val="601"/>
              </a:spcBef>
              <a:buClr>
                <a:srgbClr val="404040"/>
              </a:buClr>
              <a:buFont typeface="Arial"/>
              <a:buChar char="•"/>
            </a:pPr>
            <a:endParaRPr lang="it-IT" sz="2000" b="0" strike="noStrike" spc="-1" dirty="0">
              <a:latin typeface="Arial"/>
            </a:endParaRPr>
          </a:p>
          <a:p>
            <a:pPr>
              <a:lnSpc>
                <a:spcPct val="100000"/>
              </a:lnSpc>
            </a:pPr>
            <a:endParaRPr lang="it-IT" sz="2000" b="0" strike="noStrike" spc="-1" dirty="0">
              <a:latin typeface="Arial"/>
            </a:endParaRPr>
          </a:p>
          <a:p>
            <a:pPr>
              <a:lnSpc>
                <a:spcPct val="100000"/>
              </a:lnSpc>
              <a:spcBef>
                <a:spcPts val="2001"/>
              </a:spcBef>
            </a:pPr>
            <a:endParaRPr lang="it-IT" sz="2000" b="0" strike="noStrike" spc="-1" dirty="0">
              <a:latin typeface="Arial"/>
            </a:endParaRPr>
          </a:p>
          <a:p>
            <a:pPr>
              <a:lnSpc>
                <a:spcPct val="100000"/>
              </a:lnSpc>
              <a:spcBef>
                <a:spcPts val="2001"/>
              </a:spcBef>
            </a:pPr>
            <a:endParaRPr lang="it-IT" sz="20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Pronoms</a:t>
            </a:r>
            <a:r>
              <a:rPr lang="it-IT" dirty="0"/>
              <a:t> </a:t>
            </a:r>
            <a:r>
              <a:rPr lang="it-IT" dirty="0" err="1"/>
              <a:t>clitiques</a:t>
            </a:r>
            <a:r>
              <a:rPr lang="it-IT" dirty="0"/>
              <a:t> COI</a:t>
            </a:r>
            <a:br>
              <a:rPr lang="it-IT" dirty="0"/>
            </a:br>
            <a:r>
              <a:rPr lang="it-IT" dirty="0"/>
              <a:t> </a:t>
            </a:r>
            <a:r>
              <a:rPr lang="it-IT" dirty="0" err="1"/>
              <a:t>synthétiques</a:t>
            </a:r>
            <a:r>
              <a:rPr lang="it-IT" dirty="0"/>
              <a:t> : </a:t>
            </a:r>
            <a:r>
              <a:rPr lang="it-IT" sz="4400" dirty="0"/>
              <a:t>lui/</a:t>
            </a:r>
            <a:r>
              <a:rPr lang="it-IT" sz="4400" dirty="0" err="1"/>
              <a:t>leur</a:t>
            </a:r>
            <a:endParaRPr lang="it-IT" dirty="0"/>
          </a:p>
        </p:txBody>
      </p:sp>
      <p:sp>
        <p:nvSpPr>
          <p:cNvPr id="3" name="Segnaposto contenuto 2"/>
          <p:cNvSpPr>
            <a:spLocks noGrp="1"/>
          </p:cNvSpPr>
          <p:nvPr>
            <p:ph idx="1"/>
          </p:nvPr>
        </p:nvSpPr>
        <p:spPr>
          <a:xfrm>
            <a:off x="304800" y="1686560"/>
            <a:ext cx="8676640" cy="4907279"/>
          </a:xfrm>
        </p:spPr>
        <p:txBody>
          <a:bodyPr>
            <a:normAutofit fontScale="85000" lnSpcReduction="10000"/>
          </a:bodyPr>
          <a:lstStyle/>
          <a:p>
            <a:r>
              <a:rPr lang="it-IT" dirty="0" err="1"/>
              <a:t>Pronoms</a:t>
            </a:r>
            <a:r>
              <a:rPr lang="it-IT" dirty="0"/>
              <a:t> </a:t>
            </a:r>
            <a:r>
              <a:rPr lang="it-IT" dirty="0" err="1"/>
              <a:t>synthétiques</a:t>
            </a:r>
            <a:r>
              <a:rPr lang="it-IT" dirty="0"/>
              <a:t>: qui </a:t>
            </a:r>
            <a:r>
              <a:rPr lang="it-IT" dirty="0" err="1"/>
              <a:t>amalgament</a:t>
            </a:r>
            <a:r>
              <a:rPr lang="it-IT" dirty="0"/>
              <a:t> la </a:t>
            </a:r>
            <a:r>
              <a:rPr lang="it-IT" dirty="0" err="1"/>
              <a:t>préposition</a:t>
            </a:r>
            <a:r>
              <a:rPr lang="it-IT" dirty="0"/>
              <a:t> “à”; </a:t>
            </a:r>
            <a:r>
              <a:rPr lang="it-IT" dirty="0" err="1"/>
              <a:t>référent</a:t>
            </a:r>
            <a:r>
              <a:rPr lang="it-IT" dirty="0"/>
              <a:t> </a:t>
            </a:r>
            <a:r>
              <a:rPr lang="it-IT" dirty="0" err="1"/>
              <a:t>animé</a:t>
            </a:r>
            <a:endParaRPr lang="it-IT" dirty="0"/>
          </a:p>
          <a:p>
            <a:r>
              <a:rPr lang="it-IT" dirty="0"/>
              <a:t>Le </a:t>
            </a:r>
            <a:r>
              <a:rPr lang="it-IT" dirty="0" err="1"/>
              <a:t>pronom</a:t>
            </a:r>
            <a:r>
              <a:rPr lang="it-IT" dirty="0"/>
              <a:t> </a:t>
            </a:r>
            <a:r>
              <a:rPr lang="it-IT" dirty="0" err="1"/>
              <a:t>synthétique</a:t>
            </a:r>
            <a:r>
              <a:rPr lang="it-IT" dirty="0"/>
              <a:t> </a:t>
            </a:r>
            <a:r>
              <a:rPr lang="it-IT" i="1" dirty="0"/>
              <a:t>lui/</a:t>
            </a:r>
            <a:r>
              <a:rPr lang="it-IT" i="1" dirty="0" err="1"/>
              <a:t>leur</a:t>
            </a:r>
            <a:r>
              <a:rPr lang="it-IT" i="1" dirty="0"/>
              <a:t> </a:t>
            </a:r>
            <a:r>
              <a:rPr lang="it-IT" dirty="0"/>
              <a:t>s’</a:t>
            </a:r>
            <a:r>
              <a:rPr lang="it-IT" dirty="0" err="1"/>
              <a:t>emploie</a:t>
            </a:r>
            <a:r>
              <a:rPr lang="it-IT" dirty="0"/>
              <a:t> </a:t>
            </a:r>
            <a:r>
              <a:rPr lang="it-IT" dirty="0" err="1"/>
              <a:t>comme</a:t>
            </a:r>
            <a:r>
              <a:rPr lang="it-IT" dirty="0"/>
              <a:t> </a:t>
            </a:r>
            <a:r>
              <a:rPr lang="it-IT" dirty="0" err="1"/>
              <a:t>substitut</a:t>
            </a:r>
            <a:r>
              <a:rPr lang="it-IT" dirty="0"/>
              <a:t> d’un </a:t>
            </a:r>
            <a:r>
              <a:rPr lang="it-IT" b="1" dirty="0"/>
              <a:t>COS </a:t>
            </a:r>
            <a:r>
              <a:rPr lang="it-IT" dirty="0"/>
              <a:t>(</a:t>
            </a:r>
            <a:r>
              <a:rPr lang="it-IT" dirty="0" err="1"/>
              <a:t>complément</a:t>
            </a:r>
            <a:r>
              <a:rPr lang="it-IT" dirty="0"/>
              <a:t> d’</a:t>
            </a:r>
            <a:r>
              <a:rPr lang="it-IT" dirty="0" err="1"/>
              <a:t>objet</a:t>
            </a:r>
            <a:r>
              <a:rPr lang="it-IT" dirty="0"/>
              <a:t> second)</a:t>
            </a:r>
            <a:r>
              <a:rPr lang="it-IT" b="1" dirty="0"/>
              <a:t> </a:t>
            </a:r>
            <a:r>
              <a:rPr lang="it-IT" dirty="0"/>
              <a:t>de </a:t>
            </a:r>
            <a:r>
              <a:rPr lang="it-IT" dirty="0" err="1"/>
              <a:t>verbes</a:t>
            </a:r>
            <a:r>
              <a:rPr lang="it-IT" dirty="0"/>
              <a:t> à </a:t>
            </a:r>
            <a:r>
              <a:rPr lang="it-IT" dirty="0" err="1"/>
              <a:t>doubles</a:t>
            </a:r>
            <a:r>
              <a:rPr lang="it-IT" dirty="0"/>
              <a:t> </a:t>
            </a:r>
            <a:r>
              <a:rPr lang="it-IT" dirty="0" err="1"/>
              <a:t>constructions</a:t>
            </a:r>
            <a:r>
              <a:rPr lang="it-IT" dirty="0"/>
              <a:t>  (cf. </a:t>
            </a:r>
            <a:r>
              <a:rPr lang="it-IT" dirty="0" err="1"/>
              <a:t>cours</a:t>
            </a:r>
            <a:r>
              <a:rPr lang="it-IT" dirty="0"/>
              <a:t> “Le </a:t>
            </a:r>
            <a:r>
              <a:rPr lang="it-IT" dirty="0" err="1"/>
              <a:t>syntagme</a:t>
            </a:r>
            <a:r>
              <a:rPr lang="it-IT" dirty="0"/>
              <a:t> </a:t>
            </a:r>
            <a:r>
              <a:rPr lang="it-IT" dirty="0" err="1"/>
              <a:t>verbal</a:t>
            </a:r>
            <a:r>
              <a:rPr lang="it-IT" dirty="0"/>
              <a:t>”) :</a:t>
            </a:r>
          </a:p>
          <a:p>
            <a:pPr lvl="1"/>
            <a:r>
              <a:rPr lang="it-IT" dirty="0"/>
              <a:t>ex : ENVOYER qch à </a:t>
            </a:r>
            <a:r>
              <a:rPr lang="it-IT" dirty="0" err="1"/>
              <a:t>quelqu'un</a:t>
            </a:r>
            <a:r>
              <a:rPr lang="it-IT" dirty="0"/>
              <a:t>	</a:t>
            </a:r>
          </a:p>
          <a:p>
            <a:pPr lvl="1"/>
            <a:r>
              <a:rPr lang="it-IT" dirty="0" err="1"/>
              <a:t>J'envoie</a:t>
            </a:r>
            <a:r>
              <a:rPr lang="it-IT" dirty="0"/>
              <a:t> une lettre </a:t>
            </a:r>
            <a:r>
              <a:rPr lang="it-IT" i="1" dirty="0"/>
              <a:t>à </a:t>
            </a:r>
            <a:r>
              <a:rPr lang="it-IT" i="1" dirty="0" err="1"/>
              <a:t>mon</a:t>
            </a:r>
            <a:r>
              <a:rPr lang="it-IT" i="1" dirty="0"/>
              <a:t> amie</a:t>
            </a:r>
            <a:r>
              <a:rPr lang="it-IT" dirty="0"/>
              <a:t>. &gt;&gt; Je </a:t>
            </a:r>
            <a:r>
              <a:rPr lang="it-IT" b="1" dirty="0"/>
              <a:t>lui</a:t>
            </a:r>
            <a:r>
              <a:rPr lang="it-IT" dirty="0"/>
              <a:t> </a:t>
            </a:r>
            <a:r>
              <a:rPr lang="it-IT" dirty="0" err="1"/>
              <a:t>envoie</a:t>
            </a:r>
            <a:r>
              <a:rPr lang="it-IT" dirty="0"/>
              <a:t> une lettre.</a:t>
            </a:r>
          </a:p>
          <a:p>
            <a:pPr lvl="1"/>
            <a:r>
              <a:rPr lang="it-IT" dirty="0" err="1"/>
              <a:t>Autres</a:t>
            </a:r>
            <a:r>
              <a:rPr lang="it-IT" dirty="0"/>
              <a:t> </a:t>
            </a:r>
            <a:r>
              <a:rPr lang="it-IT" dirty="0" err="1"/>
              <a:t>verbes</a:t>
            </a:r>
            <a:r>
              <a:rPr lang="it-IT" dirty="0"/>
              <a:t>  se </a:t>
            </a:r>
            <a:r>
              <a:rPr lang="it-IT" dirty="0" err="1"/>
              <a:t>construisant</a:t>
            </a:r>
            <a:r>
              <a:rPr lang="it-IT" dirty="0"/>
              <a:t> </a:t>
            </a:r>
            <a:r>
              <a:rPr lang="it-IT" dirty="0" err="1"/>
              <a:t>avec</a:t>
            </a:r>
            <a:r>
              <a:rPr lang="it-IT" dirty="0"/>
              <a:t> COD + COS:</a:t>
            </a:r>
          </a:p>
          <a:p>
            <a:pPr marL="0" indent="0">
              <a:buNone/>
            </a:pPr>
            <a:r>
              <a:rPr lang="it-IT" dirty="0"/>
              <a:t>	ACHETER qch à </a:t>
            </a:r>
            <a:r>
              <a:rPr lang="it-IT" dirty="0" err="1"/>
              <a:t>quelqu’un</a:t>
            </a:r>
            <a:r>
              <a:rPr lang="it-IT" dirty="0"/>
              <a:t>; CHANTER qch à </a:t>
            </a:r>
            <a:r>
              <a:rPr lang="it-IT" dirty="0" err="1"/>
              <a:t>quelqu'un</a:t>
            </a:r>
            <a:r>
              <a:rPr lang="it-IT" dirty="0"/>
              <a:t>; 	DEMANDER qch à </a:t>
            </a:r>
            <a:r>
              <a:rPr lang="it-IT" dirty="0" err="1"/>
              <a:t>quelqu’un</a:t>
            </a:r>
            <a:r>
              <a:rPr lang="it-IT" dirty="0"/>
              <a:t>, DIRE qch à </a:t>
            </a:r>
            <a:r>
              <a:rPr lang="it-IT" dirty="0" err="1"/>
              <a:t>quelqu'un</a:t>
            </a:r>
            <a:r>
              <a:rPr lang="it-IT" dirty="0"/>
              <a:t>; 	DONNER qch à </a:t>
            </a:r>
            <a:r>
              <a:rPr lang="it-IT" dirty="0" err="1"/>
              <a:t>quelqu'un</a:t>
            </a:r>
            <a:r>
              <a:rPr lang="it-IT" dirty="0"/>
              <a:t>; ÉCRIRE qch à </a:t>
            </a:r>
            <a:r>
              <a:rPr lang="it-IT" dirty="0" err="1"/>
              <a:t>quelqu'un</a:t>
            </a:r>
            <a:r>
              <a:rPr lang="it-IT" dirty="0"/>
              <a:t>; 	EXPLIQUER qch à </a:t>
            </a:r>
            <a:r>
              <a:rPr lang="it-IT" dirty="0" err="1"/>
              <a:t>quelqu'un</a:t>
            </a:r>
            <a:r>
              <a:rPr lang="it-IT" dirty="0"/>
              <a:t>; FAIRE qch à </a:t>
            </a:r>
            <a:r>
              <a:rPr lang="it-IT" dirty="0" err="1"/>
              <a:t>quelqu'un</a:t>
            </a:r>
            <a:r>
              <a:rPr lang="it-IT" dirty="0"/>
              <a:t>; 	 	FAIRE CONFIANCE à </a:t>
            </a:r>
            <a:r>
              <a:rPr lang="it-IT" dirty="0" err="1"/>
              <a:t>quelqu'un</a:t>
            </a:r>
            <a:r>
              <a:rPr lang="it-IT" dirty="0"/>
              <a:t>; LIRE qch à </a:t>
            </a:r>
            <a:r>
              <a:rPr lang="it-IT" dirty="0" err="1"/>
              <a:t>quelqu'un</a:t>
            </a:r>
            <a:r>
              <a:rPr lang="it-IT" dirty="0"/>
              <a:t>; 	MONTRER qch à </a:t>
            </a:r>
            <a:r>
              <a:rPr lang="it-IT" dirty="0" err="1"/>
              <a:t>quelqu'un</a:t>
            </a:r>
            <a:r>
              <a:rPr lang="it-IT" dirty="0"/>
              <a:t>; OBÉIR à </a:t>
            </a:r>
            <a:r>
              <a:rPr lang="it-IT" dirty="0" err="1"/>
              <a:t>quelqu'un</a:t>
            </a:r>
            <a:r>
              <a:rPr lang="it-IT" dirty="0"/>
              <a:t>; 		PARLER de qch à </a:t>
            </a:r>
            <a:r>
              <a:rPr lang="it-IT" dirty="0" err="1"/>
              <a:t>quelqu'un</a:t>
            </a:r>
            <a:r>
              <a:rPr lang="it-IT" dirty="0"/>
              <a:t>; PRENDRE qch à </a:t>
            </a:r>
            <a:r>
              <a:rPr lang="it-IT" dirty="0" err="1"/>
              <a:t>quelqu'un</a:t>
            </a:r>
            <a:r>
              <a:rPr lang="it-IT" dirty="0"/>
              <a:t>; 	RACONTER qch à </a:t>
            </a:r>
            <a:r>
              <a:rPr lang="it-IT" dirty="0" err="1"/>
              <a:t>quelqu'un</a:t>
            </a:r>
            <a:endParaRPr lang="it-IT" dirty="0"/>
          </a:p>
          <a:p>
            <a:endParaRPr lang="it-IT" dirty="0"/>
          </a:p>
          <a:p>
            <a:endParaRPr lang="it-IT" dirty="0"/>
          </a:p>
        </p:txBody>
      </p:sp>
    </p:spTree>
    <p:extLst>
      <p:ext uri="{BB962C8B-B14F-4D97-AF65-F5344CB8AC3E}">
        <p14:creationId xmlns:p14="http://schemas.microsoft.com/office/powerpoint/2010/main" val="292730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Exercice</a:t>
            </a:r>
            <a:endParaRPr lang="it-IT" dirty="0"/>
          </a:p>
        </p:txBody>
      </p:sp>
      <p:sp>
        <p:nvSpPr>
          <p:cNvPr id="3" name="Segnaposto contenuto 2"/>
          <p:cNvSpPr>
            <a:spLocks noGrp="1"/>
          </p:cNvSpPr>
          <p:nvPr>
            <p:ph idx="1"/>
          </p:nvPr>
        </p:nvSpPr>
        <p:spPr/>
        <p:txBody>
          <a:bodyPr/>
          <a:lstStyle/>
          <a:p>
            <a:r>
              <a:rPr lang="it-IT" dirty="0" err="1"/>
              <a:t>Imaginez</a:t>
            </a:r>
            <a:r>
              <a:rPr lang="it-IT" dirty="0"/>
              <a:t> </a:t>
            </a:r>
            <a:r>
              <a:rPr lang="it-IT" dirty="0" err="1"/>
              <a:t>des</a:t>
            </a:r>
            <a:r>
              <a:rPr lang="it-IT" dirty="0"/>
              <a:t>  4 mini-</a:t>
            </a:r>
            <a:r>
              <a:rPr lang="it-IT" dirty="0" err="1"/>
              <a:t>dialogues</a:t>
            </a:r>
            <a:r>
              <a:rPr lang="it-IT" dirty="0"/>
              <a:t> </a:t>
            </a:r>
            <a:r>
              <a:rPr lang="it-IT" dirty="0" err="1"/>
              <a:t>avec</a:t>
            </a:r>
            <a:r>
              <a:rPr lang="it-IT" dirty="0"/>
              <a:t> </a:t>
            </a:r>
            <a:r>
              <a:rPr lang="it-IT" dirty="0" err="1"/>
              <a:t>des</a:t>
            </a:r>
            <a:r>
              <a:rPr lang="it-IT" dirty="0"/>
              <a:t> </a:t>
            </a:r>
            <a:r>
              <a:rPr lang="it-IT" dirty="0" err="1"/>
              <a:t>verbes</a:t>
            </a:r>
            <a:r>
              <a:rPr lang="it-IT" dirty="0"/>
              <a:t> </a:t>
            </a:r>
            <a:r>
              <a:rPr lang="it-IT" dirty="0" err="1"/>
              <a:t>ditransitifs</a:t>
            </a:r>
            <a:r>
              <a:rPr lang="it-IT" dirty="0"/>
              <a:t> (</a:t>
            </a:r>
            <a:r>
              <a:rPr lang="it-IT" dirty="0" err="1"/>
              <a:t>cf</a:t>
            </a:r>
            <a:r>
              <a:rPr lang="it-IT" dirty="0"/>
              <a:t> diapositive </a:t>
            </a:r>
            <a:r>
              <a:rPr lang="it-IT" dirty="0" err="1"/>
              <a:t>précédente</a:t>
            </a:r>
            <a:r>
              <a:rPr lang="it-IT" dirty="0"/>
              <a:t>) en </a:t>
            </a:r>
            <a:r>
              <a:rPr lang="it-IT" dirty="0" err="1"/>
              <a:t>utlisant</a:t>
            </a:r>
            <a:r>
              <a:rPr lang="it-IT" dirty="0"/>
              <a:t> </a:t>
            </a:r>
            <a:r>
              <a:rPr lang="it-IT" dirty="0" err="1"/>
              <a:t>des</a:t>
            </a:r>
            <a:r>
              <a:rPr lang="it-IT" dirty="0"/>
              <a:t> </a:t>
            </a:r>
            <a:r>
              <a:rPr lang="it-IT" dirty="0" err="1"/>
              <a:t>pronoms</a:t>
            </a:r>
            <a:endParaRPr lang="it-IT" dirty="0"/>
          </a:p>
          <a:p>
            <a:r>
              <a:rPr lang="it-IT" dirty="0" err="1"/>
              <a:t>Exemple</a:t>
            </a:r>
            <a:r>
              <a:rPr lang="it-IT" dirty="0"/>
              <a:t> (</a:t>
            </a:r>
            <a:r>
              <a:rPr lang="it-IT" dirty="0" err="1"/>
              <a:t>envoyer</a:t>
            </a:r>
            <a:r>
              <a:rPr lang="it-IT" dirty="0"/>
              <a:t> </a:t>
            </a:r>
            <a:r>
              <a:rPr lang="it-IT" dirty="0" err="1"/>
              <a:t>qqch</a:t>
            </a:r>
            <a:r>
              <a:rPr lang="it-IT" dirty="0"/>
              <a:t> à </a:t>
            </a:r>
            <a:r>
              <a:rPr lang="it-IT" dirty="0" err="1"/>
              <a:t>qq’un</a:t>
            </a:r>
            <a:r>
              <a:rPr lang="it-IT" dirty="0"/>
              <a:t>) : </a:t>
            </a:r>
          </a:p>
          <a:p>
            <a:pPr marL="579438" lvl="2" indent="0">
              <a:buNone/>
            </a:pPr>
            <a:r>
              <a:rPr lang="it-IT" dirty="0"/>
              <a:t>-Tu </a:t>
            </a:r>
            <a:r>
              <a:rPr lang="it-IT" dirty="0" err="1"/>
              <a:t>as</a:t>
            </a:r>
            <a:r>
              <a:rPr lang="it-IT" dirty="0"/>
              <a:t> </a:t>
            </a:r>
            <a:r>
              <a:rPr lang="it-IT" dirty="0" err="1"/>
              <a:t>envoyé</a:t>
            </a:r>
            <a:r>
              <a:rPr lang="it-IT" dirty="0"/>
              <a:t> la </a:t>
            </a:r>
            <a:r>
              <a:rPr lang="it-IT" dirty="0" err="1"/>
              <a:t>traduction</a:t>
            </a:r>
            <a:r>
              <a:rPr lang="it-IT" dirty="0"/>
              <a:t> à </a:t>
            </a:r>
            <a:r>
              <a:rPr lang="it-IT" dirty="0" err="1"/>
              <a:t>ta</a:t>
            </a:r>
            <a:r>
              <a:rPr lang="it-IT" dirty="0"/>
              <a:t> prof?</a:t>
            </a:r>
          </a:p>
          <a:p>
            <a:pPr marL="579438" lvl="2" indent="0">
              <a:buNone/>
            </a:pPr>
            <a:r>
              <a:rPr lang="it-IT" dirty="0"/>
              <a:t>- Non, mais je lui ai </a:t>
            </a:r>
            <a:r>
              <a:rPr lang="it-IT" dirty="0" err="1"/>
              <a:t>envoyé</a:t>
            </a:r>
            <a:r>
              <a:rPr lang="it-IT" dirty="0"/>
              <a:t> </a:t>
            </a:r>
            <a:r>
              <a:rPr lang="it-IT" dirty="0" err="1"/>
              <a:t>les</a:t>
            </a:r>
            <a:r>
              <a:rPr lang="it-IT" dirty="0"/>
              <a:t> </a:t>
            </a:r>
            <a:r>
              <a:rPr lang="it-IT" dirty="0" err="1"/>
              <a:t>exercices</a:t>
            </a:r>
            <a:r>
              <a:rPr lang="it-IT" dirty="0"/>
              <a:t>; je lui </a:t>
            </a:r>
            <a:r>
              <a:rPr lang="it-IT" dirty="0" err="1"/>
              <a:t>enverrai</a:t>
            </a:r>
            <a:r>
              <a:rPr lang="it-IT" dirty="0"/>
              <a:t> la </a:t>
            </a:r>
            <a:r>
              <a:rPr lang="it-IT" dirty="0" err="1"/>
              <a:t>traduction</a:t>
            </a:r>
            <a:r>
              <a:rPr lang="it-IT" dirty="0"/>
              <a:t> la </a:t>
            </a:r>
            <a:r>
              <a:rPr lang="it-IT" dirty="0" err="1"/>
              <a:t>semaine</a:t>
            </a:r>
            <a:r>
              <a:rPr lang="it-IT" dirty="0"/>
              <a:t> </a:t>
            </a:r>
            <a:r>
              <a:rPr lang="it-IT" dirty="0" err="1"/>
              <a:t>prochaine</a:t>
            </a:r>
            <a:r>
              <a:rPr lang="it-IT" dirty="0"/>
              <a:t>.</a:t>
            </a:r>
          </a:p>
        </p:txBody>
      </p:sp>
    </p:spTree>
    <p:extLst>
      <p:ext uri="{BB962C8B-B14F-4D97-AF65-F5344CB8AC3E}">
        <p14:creationId xmlns:p14="http://schemas.microsoft.com/office/powerpoint/2010/main" val="203396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210" y="244158"/>
            <a:ext cx="8421171" cy="1339850"/>
          </a:xfrm>
        </p:spPr>
        <p:txBody>
          <a:bodyPr>
            <a:normAutofit/>
          </a:bodyPr>
          <a:lstStyle/>
          <a:p>
            <a:r>
              <a:rPr lang="it-IT" sz="4000" dirty="0" err="1"/>
              <a:t>Pronoms</a:t>
            </a:r>
            <a:r>
              <a:rPr lang="it-IT" sz="4000" dirty="0"/>
              <a:t> COI </a:t>
            </a:r>
            <a:r>
              <a:rPr lang="it-IT" sz="4000" dirty="0" err="1"/>
              <a:t>disjoints</a:t>
            </a:r>
            <a:br>
              <a:rPr lang="it-IT" dirty="0"/>
            </a:br>
            <a:r>
              <a:rPr lang="it-IT" sz="4000" dirty="0"/>
              <a:t>(à lui/elle; à </a:t>
            </a:r>
            <a:r>
              <a:rPr lang="it-IT" sz="4000" dirty="0" err="1"/>
              <a:t>eux</a:t>
            </a:r>
            <a:r>
              <a:rPr lang="it-IT" sz="4000" dirty="0"/>
              <a:t>/</a:t>
            </a:r>
            <a:r>
              <a:rPr lang="it-IT" sz="4000" dirty="0" err="1"/>
              <a:t>elles</a:t>
            </a:r>
            <a:r>
              <a:rPr lang="it-IT" sz="4000" dirty="0"/>
              <a:t>)</a:t>
            </a:r>
          </a:p>
        </p:txBody>
      </p:sp>
      <p:sp>
        <p:nvSpPr>
          <p:cNvPr id="3" name="Segnaposto contenuto 2"/>
          <p:cNvSpPr>
            <a:spLocks noGrp="1"/>
          </p:cNvSpPr>
          <p:nvPr>
            <p:ph idx="1"/>
          </p:nvPr>
        </p:nvSpPr>
        <p:spPr>
          <a:xfrm>
            <a:off x="419209" y="1997296"/>
            <a:ext cx="8421171" cy="4319208"/>
          </a:xfrm>
        </p:spPr>
        <p:txBody>
          <a:bodyPr>
            <a:normAutofit fontScale="70000" lnSpcReduction="20000"/>
          </a:bodyPr>
          <a:lstStyle/>
          <a:p>
            <a:r>
              <a:rPr lang="it-IT" dirty="0" err="1"/>
              <a:t>Pronoms</a:t>
            </a:r>
            <a:r>
              <a:rPr lang="it-IT" dirty="0"/>
              <a:t> </a:t>
            </a:r>
            <a:r>
              <a:rPr lang="it-IT" dirty="0" err="1"/>
              <a:t>disjoints</a:t>
            </a:r>
            <a:r>
              <a:rPr lang="it-IT" dirty="0"/>
              <a:t> (forme </a:t>
            </a:r>
            <a:r>
              <a:rPr lang="it-IT" dirty="0" err="1"/>
              <a:t>tonique</a:t>
            </a:r>
            <a:r>
              <a:rPr lang="it-IT" dirty="0"/>
              <a:t>) </a:t>
            </a:r>
            <a:r>
              <a:rPr lang="it-IT" dirty="0" err="1"/>
              <a:t>précédé</a:t>
            </a:r>
            <a:r>
              <a:rPr lang="it-IT" dirty="0"/>
              <a:t> de </a:t>
            </a:r>
            <a:r>
              <a:rPr lang="it-IT" i="1" dirty="0"/>
              <a:t>à</a:t>
            </a:r>
            <a:r>
              <a:rPr lang="it-IT" dirty="0"/>
              <a:t>, dont l’</a:t>
            </a:r>
            <a:r>
              <a:rPr lang="it-IT" dirty="0" err="1"/>
              <a:t>antécédant</a:t>
            </a:r>
            <a:r>
              <a:rPr lang="it-IT" dirty="0"/>
              <a:t>  est un </a:t>
            </a:r>
            <a:r>
              <a:rPr lang="it-IT" dirty="0" err="1"/>
              <a:t>N+</a:t>
            </a:r>
            <a:r>
              <a:rPr lang="it-IT" b="1" dirty="0" err="1"/>
              <a:t>animé</a:t>
            </a:r>
            <a:r>
              <a:rPr lang="it-IT" dirty="0"/>
              <a:t>; si l’</a:t>
            </a:r>
            <a:r>
              <a:rPr lang="it-IT" dirty="0" err="1"/>
              <a:t>antécédent</a:t>
            </a:r>
            <a:r>
              <a:rPr lang="it-IT" dirty="0"/>
              <a:t> est </a:t>
            </a:r>
            <a:r>
              <a:rPr lang="it-IT" dirty="0" err="1"/>
              <a:t>N</a:t>
            </a:r>
            <a:r>
              <a:rPr lang="it-IT" dirty="0"/>
              <a:t> </a:t>
            </a:r>
            <a:r>
              <a:rPr lang="mr-IN" dirty="0"/>
              <a:t>–</a:t>
            </a:r>
            <a:r>
              <a:rPr lang="it-IT" dirty="0"/>
              <a:t> </a:t>
            </a:r>
            <a:r>
              <a:rPr lang="it-IT" dirty="0" err="1"/>
              <a:t>animé</a:t>
            </a:r>
            <a:r>
              <a:rPr lang="it-IT" dirty="0"/>
              <a:t>, le </a:t>
            </a:r>
            <a:r>
              <a:rPr lang="it-IT" dirty="0" err="1"/>
              <a:t>pronom</a:t>
            </a:r>
            <a:r>
              <a:rPr lang="it-IT" dirty="0"/>
              <a:t> de </a:t>
            </a:r>
            <a:r>
              <a:rPr lang="it-IT" dirty="0" err="1"/>
              <a:t>reprise</a:t>
            </a:r>
            <a:r>
              <a:rPr lang="it-IT" dirty="0"/>
              <a:t> est “y” (</a:t>
            </a:r>
            <a:r>
              <a:rPr lang="it-IT" dirty="0" err="1"/>
              <a:t>cf;diapo</a:t>
            </a:r>
            <a:r>
              <a:rPr lang="it-IT" dirty="0"/>
              <a:t> </a:t>
            </a:r>
            <a:r>
              <a:rPr lang="it-IT" dirty="0" err="1"/>
              <a:t>suivante</a:t>
            </a:r>
            <a:r>
              <a:rPr lang="it-IT" dirty="0"/>
              <a:t>)</a:t>
            </a:r>
            <a:endParaRPr lang="it-IT" b="1" dirty="0"/>
          </a:p>
          <a:p>
            <a:r>
              <a:rPr lang="it-IT" dirty="0" err="1"/>
              <a:t>Avec</a:t>
            </a:r>
            <a:r>
              <a:rPr lang="it-IT" dirty="0"/>
              <a:t> </a:t>
            </a:r>
            <a:r>
              <a:rPr lang="it-IT" dirty="0" err="1"/>
              <a:t>les</a:t>
            </a:r>
            <a:r>
              <a:rPr lang="it-IT" dirty="0"/>
              <a:t> </a:t>
            </a:r>
            <a:r>
              <a:rPr lang="it-IT" dirty="0" err="1"/>
              <a:t>verbes</a:t>
            </a:r>
            <a:r>
              <a:rPr lang="it-IT" dirty="0"/>
              <a:t> en </a:t>
            </a:r>
            <a:r>
              <a:rPr lang="it-IT" dirty="0" err="1"/>
              <a:t>emploi</a:t>
            </a:r>
            <a:r>
              <a:rPr lang="it-IT" dirty="0"/>
              <a:t> </a:t>
            </a:r>
            <a:r>
              <a:rPr lang="it-IT" dirty="0" err="1"/>
              <a:t>pronominal</a:t>
            </a:r>
            <a:r>
              <a:rPr lang="it-IT" dirty="0"/>
              <a:t> :</a:t>
            </a:r>
          </a:p>
          <a:p>
            <a:pPr lvl="1"/>
            <a:r>
              <a:rPr lang="it-IT" dirty="0"/>
              <a:t>s’</a:t>
            </a:r>
            <a:r>
              <a:rPr lang="it-IT" dirty="0" err="1"/>
              <a:t>habituer</a:t>
            </a:r>
            <a:r>
              <a:rPr lang="it-IT" dirty="0"/>
              <a:t> à </a:t>
            </a:r>
            <a:r>
              <a:rPr lang="it-IT" dirty="0" err="1"/>
              <a:t>qqn</a:t>
            </a:r>
            <a:r>
              <a:rPr lang="it-IT" dirty="0"/>
              <a:t> → </a:t>
            </a:r>
            <a:r>
              <a:rPr lang="it-IT" dirty="0" err="1"/>
              <a:t>Nous</a:t>
            </a:r>
            <a:r>
              <a:rPr lang="it-IT" dirty="0"/>
              <a:t> </a:t>
            </a:r>
            <a:r>
              <a:rPr lang="it-IT" dirty="0" err="1"/>
              <a:t>nous</a:t>
            </a:r>
            <a:r>
              <a:rPr lang="it-IT" dirty="0"/>
              <a:t> </a:t>
            </a:r>
            <a:r>
              <a:rPr lang="it-IT" dirty="0" err="1"/>
              <a:t>sommes</a:t>
            </a:r>
            <a:r>
              <a:rPr lang="it-IT" dirty="0"/>
              <a:t> </a:t>
            </a:r>
            <a:r>
              <a:rPr lang="it-IT" dirty="0" err="1"/>
              <a:t>habitués</a:t>
            </a:r>
            <a:r>
              <a:rPr lang="it-IT" dirty="0"/>
              <a:t> </a:t>
            </a:r>
            <a:r>
              <a:rPr lang="it-IT" i="1" u="sng" dirty="0"/>
              <a:t>à </a:t>
            </a:r>
            <a:r>
              <a:rPr lang="it-IT" i="1" u="sng" dirty="0" err="1"/>
              <a:t>eux</a:t>
            </a:r>
            <a:r>
              <a:rPr lang="it-IT" dirty="0"/>
              <a:t>.</a:t>
            </a:r>
            <a:br>
              <a:rPr lang="it-IT" dirty="0"/>
            </a:br>
            <a:r>
              <a:rPr lang="it-IT" dirty="0"/>
              <a:t> </a:t>
            </a:r>
            <a:r>
              <a:rPr lang="it-IT" dirty="0">
                <a:solidFill>
                  <a:srgbClr val="FF0000"/>
                </a:solidFill>
              </a:rPr>
              <a:t>*</a:t>
            </a:r>
            <a:r>
              <a:rPr lang="it-IT" dirty="0"/>
              <a:t> </a:t>
            </a:r>
            <a:r>
              <a:rPr lang="it-IT" strike="sngStrike" dirty="0" err="1"/>
              <a:t>Nous</a:t>
            </a:r>
            <a:r>
              <a:rPr lang="it-IT" strike="sngStrike" dirty="0"/>
              <a:t> </a:t>
            </a:r>
            <a:r>
              <a:rPr lang="it-IT" strike="sngStrike" dirty="0" err="1"/>
              <a:t>nous</a:t>
            </a:r>
            <a:r>
              <a:rPr lang="it-IT" strike="sngStrike" dirty="0"/>
              <a:t> </a:t>
            </a:r>
            <a:r>
              <a:rPr lang="it-IT" strike="sngStrike" dirty="0" err="1"/>
              <a:t>leur</a:t>
            </a:r>
            <a:r>
              <a:rPr lang="it-IT" strike="sngStrike" dirty="0"/>
              <a:t> </a:t>
            </a:r>
            <a:r>
              <a:rPr lang="it-IT" strike="sngStrike" dirty="0" err="1"/>
              <a:t>sommes</a:t>
            </a:r>
            <a:r>
              <a:rPr lang="it-IT" strike="sngStrike" dirty="0"/>
              <a:t> </a:t>
            </a:r>
            <a:r>
              <a:rPr lang="it-IT" strike="sngStrike" dirty="0" err="1"/>
              <a:t>habitués</a:t>
            </a:r>
            <a:r>
              <a:rPr lang="it-IT" dirty="0"/>
              <a:t>.</a:t>
            </a:r>
          </a:p>
          <a:p>
            <a:pPr lvl="1"/>
            <a:r>
              <a:rPr lang="it-IT" dirty="0"/>
              <a:t>s’</a:t>
            </a:r>
            <a:r>
              <a:rPr lang="it-IT" dirty="0" err="1"/>
              <a:t>attacher</a:t>
            </a:r>
            <a:r>
              <a:rPr lang="it-IT" dirty="0"/>
              <a:t> à </a:t>
            </a:r>
            <a:r>
              <a:rPr lang="it-IT" dirty="0" err="1"/>
              <a:t>qqn</a:t>
            </a:r>
            <a:r>
              <a:rPr lang="it-IT" dirty="0"/>
              <a:t> → Je me </a:t>
            </a:r>
            <a:r>
              <a:rPr lang="it-IT" dirty="0" err="1"/>
              <a:t>suis</a:t>
            </a:r>
            <a:r>
              <a:rPr lang="it-IT" dirty="0"/>
              <a:t> attaché </a:t>
            </a:r>
            <a:r>
              <a:rPr lang="it-IT" u="sng" dirty="0"/>
              <a:t>à lui</a:t>
            </a:r>
            <a:r>
              <a:rPr lang="it-IT" dirty="0"/>
              <a:t>.</a:t>
            </a:r>
            <a:br>
              <a:rPr lang="it-IT" dirty="0"/>
            </a:br>
            <a:r>
              <a:rPr lang="it-IT" dirty="0"/>
              <a:t>se </a:t>
            </a:r>
            <a:r>
              <a:rPr lang="it-IT" dirty="0" err="1"/>
              <a:t>fier</a:t>
            </a:r>
            <a:r>
              <a:rPr lang="it-IT" dirty="0"/>
              <a:t> à </a:t>
            </a:r>
            <a:r>
              <a:rPr lang="it-IT" dirty="0" err="1"/>
              <a:t>qqn</a:t>
            </a:r>
            <a:r>
              <a:rPr lang="it-IT" dirty="0"/>
              <a:t> → Ne </a:t>
            </a:r>
            <a:r>
              <a:rPr lang="it-IT" dirty="0" err="1"/>
              <a:t>vous</a:t>
            </a:r>
            <a:r>
              <a:rPr lang="it-IT" dirty="0"/>
              <a:t> </a:t>
            </a:r>
            <a:r>
              <a:rPr lang="it-IT" dirty="0" err="1"/>
              <a:t>fiez</a:t>
            </a:r>
            <a:r>
              <a:rPr lang="it-IT" dirty="0"/>
              <a:t> </a:t>
            </a:r>
            <a:r>
              <a:rPr lang="it-IT" dirty="0" err="1"/>
              <a:t>pas</a:t>
            </a:r>
            <a:r>
              <a:rPr lang="it-IT" dirty="0"/>
              <a:t> </a:t>
            </a:r>
            <a:r>
              <a:rPr lang="it-IT" dirty="0" err="1"/>
              <a:t>trop</a:t>
            </a:r>
            <a:r>
              <a:rPr lang="it-IT" dirty="0"/>
              <a:t> </a:t>
            </a:r>
            <a:r>
              <a:rPr lang="it-IT" u="sng" dirty="0"/>
              <a:t>à elle</a:t>
            </a:r>
            <a:r>
              <a:rPr lang="it-IT" dirty="0"/>
              <a:t>.</a:t>
            </a:r>
          </a:p>
          <a:p>
            <a:pPr marL="457200" lvl="2" indent="0">
              <a:buNone/>
            </a:pPr>
            <a:r>
              <a:rPr lang="it-IT" dirty="0"/>
              <a:t>  </a:t>
            </a:r>
            <a:r>
              <a:rPr lang="it-IT" sz="2300" dirty="0"/>
              <a:t>s’</a:t>
            </a:r>
            <a:r>
              <a:rPr lang="it-IT" sz="2300" dirty="0" err="1"/>
              <a:t>adresser</a:t>
            </a:r>
            <a:r>
              <a:rPr lang="it-IT" sz="2300" dirty="0"/>
              <a:t> à </a:t>
            </a:r>
            <a:r>
              <a:rPr lang="it-IT" sz="2300" dirty="0" err="1"/>
              <a:t>quelqu’un</a:t>
            </a:r>
            <a:r>
              <a:rPr lang="it-IT" sz="2300" dirty="0"/>
              <a:t> → </a:t>
            </a:r>
            <a:r>
              <a:rPr lang="it-IT" sz="2300" dirty="0" err="1"/>
              <a:t>Adresse-toi</a:t>
            </a:r>
            <a:r>
              <a:rPr lang="it-IT" sz="2300" dirty="0"/>
              <a:t> </a:t>
            </a:r>
            <a:r>
              <a:rPr lang="it-IT" sz="2300" i="1" dirty="0"/>
              <a:t>à lui</a:t>
            </a:r>
            <a:r>
              <a:rPr lang="it-IT" sz="2300" dirty="0"/>
              <a:t>, il est </a:t>
            </a:r>
            <a:r>
              <a:rPr lang="it-IT" sz="2300" dirty="0" err="1"/>
              <a:t>très</a:t>
            </a:r>
            <a:r>
              <a:rPr lang="it-IT" sz="2300" dirty="0"/>
              <a:t> </a:t>
            </a:r>
            <a:r>
              <a:rPr lang="it-IT" sz="2300" dirty="0" err="1"/>
              <a:t>sérieux</a:t>
            </a:r>
            <a:endParaRPr lang="it-IT" sz="2300" dirty="0"/>
          </a:p>
          <a:p>
            <a:pPr marL="457200" lvl="2" indent="0">
              <a:buNone/>
            </a:pPr>
            <a:r>
              <a:rPr lang="it-IT" sz="2300" dirty="0"/>
              <a:t>  s’</a:t>
            </a:r>
            <a:r>
              <a:rPr lang="it-IT" sz="2300" dirty="0" err="1"/>
              <a:t>approcher</a:t>
            </a:r>
            <a:r>
              <a:rPr lang="it-IT" sz="2300" dirty="0"/>
              <a:t> de, s’</a:t>
            </a:r>
            <a:r>
              <a:rPr lang="it-IT" sz="2300" dirty="0" err="1"/>
              <a:t>intéresser</a:t>
            </a:r>
            <a:r>
              <a:rPr lang="it-IT" sz="2300" dirty="0"/>
              <a:t> à, se </a:t>
            </a:r>
            <a:r>
              <a:rPr lang="it-IT" sz="2300" dirty="0" err="1"/>
              <a:t>méfier</a:t>
            </a:r>
            <a:r>
              <a:rPr lang="it-IT" sz="2300" dirty="0"/>
              <a:t> de</a:t>
            </a:r>
          </a:p>
          <a:p>
            <a:pPr marL="457200" lvl="2" indent="0">
              <a:buNone/>
            </a:pPr>
            <a:r>
              <a:rPr lang="it-IT" dirty="0"/>
              <a:t>		Tu t’</a:t>
            </a:r>
            <a:r>
              <a:rPr lang="it-IT" dirty="0" err="1"/>
              <a:t>habitueras</a:t>
            </a:r>
            <a:r>
              <a:rPr lang="it-IT" dirty="0"/>
              <a:t> </a:t>
            </a:r>
            <a:r>
              <a:rPr lang="it-IT" i="1" dirty="0"/>
              <a:t>à </a:t>
            </a:r>
            <a:r>
              <a:rPr lang="it-IT" i="1" dirty="0" err="1"/>
              <a:t>moi</a:t>
            </a:r>
            <a:r>
              <a:rPr lang="it-IT" dirty="0"/>
              <a:t>. </a:t>
            </a:r>
          </a:p>
          <a:p>
            <a:pPr marL="457200" lvl="2" indent="0">
              <a:buNone/>
            </a:pPr>
            <a:r>
              <a:rPr lang="it-IT" dirty="0"/>
              <a:t>		</a:t>
            </a:r>
            <a:r>
              <a:rPr lang="it-IT" dirty="0" err="1"/>
              <a:t>Vous</a:t>
            </a:r>
            <a:r>
              <a:rPr lang="it-IT" dirty="0"/>
              <a:t> </a:t>
            </a:r>
            <a:r>
              <a:rPr lang="it-IT" dirty="0" err="1"/>
              <a:t>pouvez</a:t>
            </a:r>
            <a:r>
              <a:rPr lang="it-IT" dirty="0"/>
              <a:t> </a:t>
            </a:r>
            <a:r>
              <a:rPr lang="it-IT" dirty="0" err="1"/>
              <a:t>vous</a:t>
            </a:r>
            <a:r>
              <a:rPr lang="it-IT" dirty="0"/>
              <a:t> </a:t>
            </a:r>
            <a:r>
              <a:rPr lang="it-IT" dirty="0" err="1"/>
              <a:t>fier</a:t>
            </a:r>
            <a:r>
              <a:rPr lang="it-IT" dirty="0"/>
              <a:t> </a:t>
            </a:r>
            <a:r>
              <a:rPr lang="it-IT" i="1" dirty="0"/>
              <a:t>à </a:t>
            </a:r>
            <a:r>
              <a:rPr lang="it-IT" i="1" dirty="0" err="1"/>
              <a:t>nous</a:t>
            </a:r>
            <a:r>
              <a:rPr lang="it-IT" dirty="0"/>
              <a:t>.</a:t>
            </a:r>
            <a:br>
              <a:rPr lang="it-IT" dirty="0"/>
            </a:br>
            <a:r>
              <a:rPr lang="it-IT" dirty="0"/>
              <a:t>		Le </a:t>
            </a:r>
            <a:r>
              <a:rPr lang="it-IT" dirty="0" err="1"/>
              <a:t>producteur</a:t>
            </a:r>
            <a:r>
              <a:rPr lang="it-IT" dirty="0"/>
              <a:t> s’</a:t>
            </a:r>
            <a:r>
              <a:rPr lang="it-IT" dirty="0" err="1"/>
              <a:t>intéresse</a:t>
            </a:r>
            <a:r>
              <a:rPr lang="it-IT" dirty="0"/>
              <a:t> </a:t>
            </a:r>
            <a:r>
              <a:rPr lang="it-IT" i="1" dirty="0"/>
              <a:t>à </a:t>
            </a:r>
            <a:r>
              <a:rPr lang="it-IT" i="1" dirty="0" err="1"/>
              <a:t>toi</a:t>
            </a:r>
            <a:r>
              <a:rPr lang="it-IT" i="1" dirty="0"/>
              <a:t> </a:t>
            </a:r>
            <a:r>
              <a:rPr lang="it-IT" dirty="0"/>
              <a:t>pour ce </a:t>
            </a:r>
            <a:r>
              <a:rPr lang="it-IT" dirty="0" err="1"/>
              <a:t>rôle</a:t>
            </a:r>
            <a:r>
              <a:rPr lang="it-IT" dirty="0"/>
              <a:t>.</a:t>
            </a:r>
          </a:p>
          <a:p>
            <a:r>
              <a:rPr lang="it-IT" dirty="0"/>
              <a:t>Et </a:t>
            </a:r>
            <a:r>
              <a:rPr lang="it-IT" dirty="0" err="1"/>
              <a:t>les</a:t>
            </a:r>
            <a:r>
              <a:rPr lang="it-IT" dirty="0"/>
              <a:t> </a:t>
            </a:r>
            <a:r>
              <a:rPr lang="it-IT" dirty="0" err="1"/>
              <a:t>verbes</a:t>
            </a:r>
            <a:r>
              <a:rPr lang="it-IT" dirty="0"/>
              <a:t> </a:t>
            </a:r>
            <a:r>
              <a:rPr lang="it-IT" dirty="0" err="1"/>
              <a:t>suivants</a:t>
            </a:r>
            <a:r>
              <a:rPr lang="it-IT" dirty="0"/>
              <a:t>: </a:t>
            </a:r>
          </a:p>
          <a:p>
            <a:pPr lvl="1"/>
            <a:r>
              <a:rPr lang="it-IT" dirty="0" err="1"/>
              <a:t>Penser</a:t>
            </a:r>
            <a:r>
              <a:rPr lang="it-IT" dirty="0"/>
              <a:t> à </a:t>
            </a:r>
            <a:r>
              <a:rPr lang="it-IT" dirty="0" err="1"/>
              <a:t>qqn</a:t>
            </a:r>
            <a:r>
              <a:rPr lang="it-IT" dirty="0"/>
              <a:t>; </a:t>
            </a:r>
            <a:r>
              <a:rPr lang="it-IT" dirty="0" err="1"/>
              <a:t>songer</a:t>
            </a:r>
            <a:r>
              <a:rPr lang="it-IT" dirty="0"/>
              <a:t> à </a:t>
            </a:r>
            <a:r>
              <a:rPr lang="it-IT" dirty="0" err="1"/>
              <a:t>qqn</a:t>
            </a:r>
            <a:r>
              <a:rPr lang="it-IT" dirty="0"/>
              <a:t>; </a:t>
            </a:r>
            <a:r>
              <a:rPr lang="it-IT" dirty="0" err="1"/>
              <a:t>tenir</a:t>
            </a:r>
            <a:r>
              <a:rPr lang="it-IT" dirty="0"/>
              <a:t> à </a:t>
            </a:r>
            <a:r>
              <a:rPr lang="it-IT" dirty="0" err="1"/>
              <a:t>qqn</a:t>
            </a:r>
            <a:r>
              <a:rPr lang="it-IT" dirty="0"/>
              <a:t>; </a:t>
            </a:r>
            <a:r>
              <a:rPr lang="it-IT" dirty="0" err="1"/>
              <a:t>rêver</a:t>
            </a:r>
            <a:r>
              <a:rPr lang="it-IT" dirty="0"/>
              <a:t> de </a:t>
            </a:r>
            <a:r>
              <a:rPr lang="it-IT" dirty="0" err="1"/>
              <a:t>qqn</a:t>
            </a:r>
            <a:r>
              <a:rPr lang="it-IT" dirty="0"/>
              <a:t>; </a:t>
            </a:r>
            <a:r>
              <a:rPr lang="it-IT" dirty="0" err="1"/>
              <a:t>renoncer</a:t>
            </a:r>
            <a:r>
              <a:rPr lang="it-IT" dirty="0"/>
              <a:t> à </a:t>
            </a:r>
            <a:r>
              <a:rPr lang="it-IT" dirty="0" err="1"/>
              <a:t>qqn</a:t>
            </a:r>
            <a:r>
              <a:rPr lang="it-IT" dirty="0"/>
              <a:t>, </a:t>
            </a:r>
            <a:r>
              <a:rPr lang="it-IT" dirty="0" err="1"/>
              <a:t>faire</a:t>
            </a:r>
            <a:r>
              <a:rPr lang="it-IT" dirty="0"/>
              <a:t> </a:t>
            </a:r>
            <a:r>
              <a:rPr lang="it-IT" dirty="0" err="1"/>
              <a:t>attention</a:t>
            </a:r>
            <a:r>
              <a:rPr lang="it-IT" dirty="0"/>
              <a:t> à </a:t>
            </a:r>
            <a:r>
              <a:rPr lang="it-IT" dirty="0" err="1"/>
              <a:t>qqn</a:t>
            </a:r>
            <a:r>
              <a:rPr lang="it-IT" dirty="0"/>
              <a:t>; </a:t>
            </a:r>
          </a:p>
          <a:p>
            <a:r>
              <a:rPr lang="it-IT" dirty="0" err="1"/>
              <a:t>Excercice</a:t>
            </a:r>
            <a:r>
              <a:rPr lang="it-IT" dirty="0"/>
              <a:t> : </a:t>
            </a:r>
            <a:r>
              <a:rPr lang="it-IT" dirty="0" err="1"/>
              <a:t>imaginez</a:t>
            </a:r>
            <a:r>
              <a:rPr lang="it-IT" dirty="0"/>
              <a:t> </a:t>
            </a:r>
            <a:r>
              <a:rPr lang="it-IT" dirty="0" err="1"/>
              <a:t>des</a:t>
            </a:r>
            <a:r>
              <a:rPr lang="it-IT" dirty="0"/>
              <a:t> mini-</a:t>
            </a:r>
            <a:r>
              <a:rPr lang="it-IT" dirty="0" err="1"/>
              <a:t>dialogues</a:t>
            </a:r>
            <a:endParaRPr lang="it-IT" dirty="0"/>
          </a:p>
          <a:p>
            <a:pPr lvl="1"/>
            <a:endParaRPr lang="it-IT" dirty="0"/>
          </a:p>
        </p:txBody>
      </p:sp>
    </p:spTree>
    <p:extLst>
      <p:ext uri="{BB962C8B-B14F-4D97-AF65-F5344CB8AC3E}">
        <p14:creationId xmlns:p14="http://schemas.microsoft.com/office/powerpoint/2010/main" val="306641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sp>
      <p:sp>
        <p:nvSpPr>
          <p:cNvPr id="92" name="CustomShape 2"/>
          <p:cNvSpPr/>
          <p:nvPr/>
        </p:nvSpPr>
        <p:spPr>
          <a:xfrm>
            <a:off x="239040" y="1837800"/>
            <a:ext cx="853056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Avec</a:t>
            </a:r>
            <a:r>
              <a:rPr lang="it-IT" sz="2400" b="0" strike="noStrike" spc="-1" dirty="0">
                <a:solidFill>
                  <a:srgbClr val="404040"/>
                </a:solidFill>
                <a:latin typeface="Calisto MT"/>
              </a:rPr>
              <a:t> </a:t>
            </a:r>
            <a:r>
              <a:rPr lang="it-IT" sz="2400" b="0" strike="noStrike" spc="-1" dirty="0" err="1">
                <a:solidFill>
                  <a:srgbClr val="404040"/>
                </a:solidFill>
                <a:latin typeface="Calisto MT"/>
              </a:rPr>
              <a:t>substitution</a:t>
            </a:r>
            <a:r>
              <a:rPr lang="it-IT" sz="2400" b="0" strike="noStrike" spc="-1" dirty="0">
                <a:solidFill>
                  <a:srgbClr val="404040"/>
                </a:solidFill>
                <a:latin typeface="Calisto MT"/>
              </a:rPr>
              <a:t> :</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Le dernier </a:t>
            </a:r>
            <a:r>
              <a:rPr lang="it-IT" sz="2200" b="0" i="1" strike="noStrike" spc="-1" dirty="0" err="1">
                <a:solidFill>
                  <a:srgbClr val="404040"/>
                </a:solidFill>
                <a:latin typeface="Calisto MT"/>
              </a:rPr>
              <a:t>livre</a:t>
            </a:r>
            <a:r>
              <a:rPr lang="it-IT" sz="2200" b="0" i="1" strike="noStrike" spc="-1" dirty="0">
                <a:solidFill>
                  <a:srgbClr val="404040"/>
                </a:solidFill>
                <a:latin typeface="Calisto MT"/>
              </a:rPr>
              <a:t> de </a:t>
            </a:r>
            <a:r>
              <a:rPr lang="it-IT" sz="2200" b="1" i="1" strike="noStrike" spc="-1" dirty="0">
                <a:solidFill>
                  <a:srgbClr val="404040"/>
                </a:solidFill>
                <a:latin typeface="Calisto MT"/>
              </a:rPr>
              <a:t>Safran </a:t>
            </a:r>
            <a:r>
              <a:rPr lang="it-IT" sz="2200" b="1" i="1" strike="noStrike" spc="-1" dirty="0" err="1">
                <a:solidFill>
                  <a:srgbClr val="404040"/>
                </a:solidFill>
                <a:latin typeface="Calisto MT"/>
              </a:rPr>
              <a:t>Foer</a:t>
            </a:r>
            <a:r>
              <a:rPr lang="it-IT" sz="2200" b="1" i="1" strike="noStrike" spc="-1" dirty="0">
                <a:solidFill>
                  <a:srgbClr val="404040"/>
                </a:solidFill>
                <a:latin typeface="Calisto MT"/>
              </a:rPr>
              <a:t> </a:t>
            </a:r>
            <a:r>
              <a:rPr lang="it-IT" sz="2200" b="0" i="1" strike="noStrike" spc="-1" dirty="0" err="1">
                <a:solidFill>
                  <a:srgbClr val="404040"/>
                </a:solidFill>
                <a:latin typeface="Calisto MT"/>
              </a:rPr>
              <a:t>vient</a:t>
            </a:r>
            <a:r>
              <a:rPr lang="it-IT" sz="2200" b="0" i="1" strike="noStrike" spc="-1" dirty="0">
                <a:solidFill>
                  <a:srgbClr val="404040"/>
                </a:solidFill>
                <a:latin typeface="Calisto MT"/>
              </a:rPr>
              <a:t> de </a:t>
            </a:r>
            <a:r>
              <a:rPr lang="it-IT" sz="2200" b="0" i="1" strike="noStrike" spc="-1" dirty="0" err="1">
                <a:solidFill>
                  <a:srgbClr val="404040"/>
                </a:solidFill>
                <a:latin typeface="Calisto MT"/>
              </a:rPr>
              <a:t>paraître</a:t>
            </a:r>
            <a:r>
              <a:rPr lang="it-IT" sz="2200" b="0" i="1" strike="noStrike" spc="-1" dirty="0">
                <a:solidFill>
                  <a:srgbClr val="404040"/>
                </a:solidFill>
                <a:latin typeface="Calisto MT"/>
              </a:rPr>
              <a:t>; est-ce </a:t>
            </a:r>
            <a:r>
              <a:rPr lang="it-IT" sz="2200" b="0" i="1" strike="noStrike" spc="-1" dirty="0" err="1">
                <a:solidFill>
                  <a:srgbClr val="404040"/>
                </a:solidFill>
                <a:latin typeface="Calisto MT"/>
              </a:rPr>
              <a:t>que</a:t>
            </a:r>
            <a:r>
              <a:rPr lang="it-IT" sz="2200" b="0" i="1" strike="noStrike" spc="-1" dirty="0">
                <a:solidFill>
                  <a:srgbClr val="404040"/>
                </a:solidFill>
                <a:latin typeface="Calisto MT"/>
              </a:rPr>
              <a:t> de </a:t>
            </a:r>
            <a:r>
              <a:rPr lang="it-IT" sz="2200" b="0" i="1" strike="noStrike" spc="-1" dirty="0" err="1">
                <a:solidFill>
                  <a:srgbClr val="404040"/>
                </a:solidFill>
                <a:latin typeface="Calisto MT"/>
              </a:rPr>
              <a:t>nombreux</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lecteurs</a:t>
            </a:r>
            <a:r>
              <a:rPr lang="it-IT" sz="2200" b="0" i="1" strike="noStrike" spc="-1" dirty="0">
                <a:solidFill>
                  <a:srgbClr val="404040"/>
                </a:solidFill>
                <a:latin typeface="Calisto MT"/>
              </a:rPr>
              <a:t> </a:t>
            </a:r>
            <a:r>
              <a:rPr lang="it-IT" sz="2200" b="1" i="1" strike="noStrike" spc="-1" dirty="0">
                <a:solidFill>
                  <a:srgbClr val="404040"/>
                </a:solidFill>
                <a:latin typeface="Calisto MT"/>
              </a:rPr>
              <a:t>l’</a:t>
            </a:r>
            <a:r>
              <a:rPr lang="it-IT" sz="2200" b="0" i="1" strike="noStrike" spc="-1" dirty="0">
                <a:solidFill>
                  <a:srgbClr val="404040"/>
                </a:solidFill>
                <a:latin typeface="Calisto MT"/>
              </a:rPr>
              <a:t>on </a:t>
            </a:r>
            <a:r>
              <a:rPr lang="it-IT" sz="2200" b="0" i="1" strike="noStrike" spc="-1" dirty="0" err="1">
                <a:solidFill>
                  <a:srgbClr val="404040"/>
                </a:solidFill>
                <a:latin typeface="Calisto MT"/>
              </a:rPr>
              <a:t>lu</a:t>
            </a:r>
            <a:r>
              <a:rPr lang="it-IT" sz="2200" b="0" i="1" strike="noStrike" spc="-1" dirty="0">
                <a:solidFill>
                  <a:srgbClr val="404040"/>
                </a:solidFill>
                <a:latin typeface="Calisto MT"/>
              </a:rPr>
              <a:t>? Est-ce </a:t>
            </a:r>
            <a:r>
              <a:rPr lang="it-IT" sz="2200" b="0" i="1" strike="noStrike" spc="-1" dirty="0" err="1">
                <a:solidFill>
                  <a:srgbClr val="404040"/>
                </a:solidFill>
                <a:latin typeface="Calisto MT"/>
              </a:rPr>
              <a:t>qu’</a:t>
            </a:r>
            <a:r>
              <a:rPr lang="it-IT" sz="2200" b="1" i="1" strike="noStrike" spc="-1" dirty="0" err="1">
                <a:solidFill>
                  <a:srgbClr val="404040"/>
                </a:solidFill>
                <a:latin typeface="Calisto MT"/>
              </a:rPr>
              <a:t>ils</a:t>
            </a:r>
            <a:r>
              <a:rPr lang="it-IT" sz="2200" b="0" i="1" strike="noStrike" spc="-1" dirty="0">
                <a:solidFill>
                  <a:srgbClr val="404040"/>
                </a:solidFill>
                <a:latin typeface="Calisto MT"/>
              </a:rPr>
              <a:t> </a:t>
            </a:r>
            <a:r>
              <a:rPr lang="it-IT" sz="2200" b="1" i="1" strike="noStrike" spc="-1" dirty="0">
                <a:solidFill>
                  <a:srgbClr val="404040"/>
                </a:solidFill>
                <a:latin typeface="Calisto MT"/>
              </a:rPr>
              <a:t>en</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ont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pensé</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du</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bien</a:t>
            </a:r>
            <a:r>
              <a:rPr lang="it-IT" sz="2200" b="0" i="1" strike="noStrike" spc="-1" dirty="0">
                <a:solidFill>
                  <a:srgbClr val="404040"/>
                </a:solidFill>
                <a:latin typeface="Calisto MT"/>
              </a:rPr>
              <a:t>?</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Un </a:t>
            </a:r>
            <a:r>
              <a:rPr lang="it-IT" sz="2200" b="0" strike="noStrike" spc="-1" dirty="0" err="1">
                <a:solidFill>
                  <a:srgbClr val="404040"/>
                </a:solidFill>
                <a:latin typeface="Calisto MT"/>
              </a:rPr>
              <a:t>romancier</a:t>
            </a:r>
            <a:r>
              <a:rPr lang="it-IT" sz="2200" b="0" strike="noStrike" spc="-1" dirty="0">
                <a:solidFill>
                  <a:srgbClr val="404040"/>
                </a:solidFill>
                <a:latin typeface="Calisto MT"/>
              </a:rPr>
              <a:t> </a:t>
            </a:r>
            <a:r>
              <a:rPr lang="it-IT" sz="2200" b="0" strike="noStrike" spc="-1" dirty="0" err="1">
                <a:solidFill>
                  <a:srgbClr val="404040"/>
                </a:solidFill>
                <a:latin typeface="Calisto MT"/>
              </a:rPr>
              <a:t>américain</a:t>
            </a:r>
            <a:r>
              <a:rPr lang="it-IT" sz="2200" b="0" strike="noStrike" spc="-1" dirty="0">
                <a:solidFill>
                  <a:srgbClr val="404040"/>
                </a:solidFill>
                <a:latin typeface="Calisto MT"/>
              </a:rPr>
              <a:t> &gt; Safran </a:t>
            </a:r>
            <a:r>
              <a:rPr lang="it-IT" sz="2200" b="0" strike="noStrike" spc="-1" dirty="0" err="1">
                <a:solidFill>
                  <a:srgbClr val="404040"/>
                </a:solidFill>
                <a:latin typeface="Calisto MT"/>
              </a:rPr>
              <a:t>Foer</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Le dernier </a:t>
            </a:r>
            <a:r>
              <a:rPr lang="it-IT" sz="2200" b="0" strike="noStrike" spc="-1" dirty="0" err="1">
                <a:solidFill>
                  <a:srgbClr val="404040"/>
                </a:solidFill>
                <a:latin typeface="Calisto MT"/>
              </a:rPr>
              <a:t>livre</a:t>
            </a:r>
            <a:r>
              <a:rPr lang="it-IT" sz="2200" b="0" strike="noStrike" spc="-1" dirty="0">
                <a:solidFill>
                  <a:srgbClr val="404040"/>
                </a:solidFill>
                <a:latin typeface="Calisto MT"/>
              </a:rPr>
              <a:t> de Safran </a:t>
            </a:r>
            <a:r>
              <a:rPr lang="it-IT" sz="2200" b="0" strike="noStrike" spc="-1" dirty="0" err="1">
                <a:solidFill>
                  <a:srgbClr val="404040"/>
                </a:solidFill>
                <a:latin typeface="Calisto MT"/>
              </a:rPr>
              <a:t>Foer</a:t>
            </a:r>
            <a:r>
              <a:rPr lang="it-IT" sz="2200" b="0" strike="noStrike" spc="-1" dirty="0">
                <a:solidFill>
                  <a:srgbClr val="404040"/>
                </a:solidFill>
                <a:latin typeface="Calisto MT"/>
              </a:rPr>
              <a:t> &gt; le, en</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&gt; </a:t>
            </a:r>
            <a:r>
              <a:rPr lang="it-IT" sz="2400" b="0" strike="noStrike" spc="-1" dirty="0" err="1">
                <a:solidFill>
                  <a:srgbClr val="404040"/>
                </a:solidFill>
                <a:latin typeface="Calisto MT"/>
              </a:rPr>
              <a:t>système</a:t>
            </a:r>
            <a:r>
              <a:rPr lang="it-IT" sz="2400" b="0" strike="noStrike" spc="-1" dirty="0">
                <a:solidFill>
                  <a:srgbClr val="404040"/>
                </a:solidFill>
                <a:latin typeface="Calisto MT"/>
              </a:rPr>
              <a:t> de </a:t>
            </a:r>
            <a:r>
              <a:rPr lang="it-IT" sz="2400" b="0" strike="noStrike" spc="-1" dirty="0" err="1">
                <a:solidFill>
                  <a:srgbClr val="404040"/>
                </a:solidFill>
                <a:latin typeface="Calisto MT"/>
              </a:rPr>
              <a:t>référence</a:t>
            </a:r>
            <a:r>
              <a:rPr lang="it-IT" sz="2400" b="0" strike="noStrike" spc="-1" dirty="0">
                <a:solidFill>
                  <a:srgbClr val="404040"/>
                </a:solidFill>
                <a:latin typeface="Calisto MT"/>
              </a:rPr>
              <a:t> </a:t>
            </a:r>
            <a:r>
              <a:rPr lang="it-IT" sz="2400" b="0" strike="noStrike" spc="-1" dirty="0" err="1">
                <a:solidFill>
                  <a:srgbClr val="404040"/>
                </a:solidFill>
                <a:latin typeface="Calisto MT"/>
              </a:rPr>
              <a:t>avec</a:t>
            </a:r>
            <a:r>
              <a:rPr lang="it-IT" sz="2400" b="0" strike="noStrike" spc="-1" dirty="0">
                <a:solidFill>
                  <a:srgbClr val="404040"/>
                </a:solidFill>
                <a:latin typeface="Calisto MT"/>
              </a:rPr>
              <a:t> l’</a:t>
            </a:r>
            <a:r>
              <a:rPr lang="it-IT" sz="2400" b="0" strike="noStrike" spc="-1" dirty="0" err="1">
                <a:solidFill>
                  <a:srgbClr val="404040"/>
                </a:solidFill>
                <a:latin typeface="Calisto MT"/>
              </a:rPr>
              <a:t>élément</a:t>
            </a:r>
            <a:r>
              <a:rPr lang="it-IT" sz="2400" b="0" strike="noStrike" spc="-1" dirty="0">
                <a:solidFill>
                  <a:srgbClr val="404040"/>
                </a:solidFill>
                <a:latin typeface="Calisto MT"/>
              </a:rPr>
              <a:t> </a:t>
            </a:r>
            <a:r>
              <a:rPr lang="it-IT" sz="2400" b="0" strike="noStrike" spc="-1" dirty="0" err="1">
                <a:solidFill>
                  <a:srgbClr val="404040"/>
                </a:solidFill>
                <a:latin typeface="Calisto MT"/>
              </a:rPr>
              <a:t>remplacé</a:t>
            </a:r>
            <a:endParaRPr lang="it-IT" sz="2400" b="0" strike="noStrike" spc="-1" dirty="0">
              <a:solidFill>
                <a:srgbClr val="404040"/>
              </a:solidFill>
              <a:latin typeface="Calisto MT"/>
            </a:endParaRPr>
          </a:p>
          <a:p>
            <a:pPr marL="343080" indent="-342360">
              <a:lnSpc>
                <a:spcPct val="100000"/>
              </a:lnSpc>
              <a:spcBef>
                <a:spcPts val="2001"/>
              </a:spcBef>
              <a:buClr>
                <a:srgbClr val="404040"/>
              </a:buClr>
              <a:buFont typeface="Arial"/>
              <a:buChar char="•"/>
            </a:pPr>
            <a:endParaRPr lang="it-IT" sz="2400" spc="-1" dirty="0">
              <a:solidFill>
                <a:srgbClr val="404040"/>
              </a:solidFill>
              <a:latin typeface="Calisto MT"/>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&gt;&gt;&gt;L’</a:t>
            </a:r>
            <a:r>
              <a:rPr lang="it-IT" sz="2400" b="0" strike="noStrike" spc="-1" dirty="0" err="1">
                <a:solidFill>
                  <a:srgbClr val="404040"/>
                </a:solidFill>
                <a:latin typeface="Calisto MT"/>
              </a:rPr>
              <a:t>anaphore</a:t>
            </a:r>
            <a:r>
              <a:rPr lang="it-IT" sz="2400" b="0" strike="noStrike" spc="-1" dirty="0">
                <a:solidFill>
                  <a:srgbClr val="404040"/>
                </a:solidFill>
                <a:latin typeface="Calisto MT"/>
              </a:rPr>
              <a:t> (</a:t>
            </a:r>
            <a:r>
              <a:rPr lang="it-IT" sz="2400" b="0" strike="noStrike" spc="-1" dirty="0" err="1">
                <a:solidFill>
                  <a:srgbClr val="404040"/>
                </a:solidFill>
                <a:latin typeface="Calisto MT"/>
              </a:rPr>
              <a:t>grammaire</a:t>
            </a:r>
            <a:r>
              <a:rPr lang="it-IT" sz="2400" b="0" strike="noStrike" spc="-1" dirty="0">
                <a:solidFill>
                  <a:srgbClr val="404040"/>
                </a:solidFill>
                <a:latin typeface="Calisto MT"/>
              </a:rPr>
              <a:t> de texte)</a:t>
            </a:r>
            <a:endParaRPr lang="it-IT" sz="24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pronom</a:t>
            </a:r>
            <a:r>
              <a:rPr lang="it-IT" dirty="0"/>
              <a:t> </a:t>
            </a:r>
            <a:r>
              <a:rPr lang="it-IT" i="1" dirty="0"/>
              <a:t>y</a:t>
            </a:r>
            <a:endParaRPr lang="it-IT" dirty="0"/>
          </a:p>
        </p:txBody>
      </p:sp>
      <p:sp>
        <p:nvSpPr>
          <p:cNvPr id="3" name="Segnaposto contenuto 2"/>
          <p:cNvSpPr>
            <a:spLocks noGrp="1"/>
          </p:cNvSpPr>
          <p:nvPr>
            <p:ph idx="1"/>
          </p:nvPr>
        </p:nvSpPr>
        <p:spPr>
          <a:xfrm>
            <a:off x="320572" y="1726058"/>
            <a:ext cx="8532139" cy="4339463"/>
          </a:xfrm>
        </p:spPr>
        <p:txBody>
          <a:bodyPr>
            <a:normAutofit fontScale="85000" lnSpcReduction="20000"/>
          </a:bodyPr>
          <a:lstStyle/>
          <a:p>
            <a:r>
              <a:rPr lang="it-IT" dirty="0"/>
              <a:t>Le </a:t>
            </a:r>
            <a:r>
              <a:rPr lang="it-IT" dirty="0" err="1"/>
              <a:t>pronom</a:t>
            </a:r>
            <a:r>
              <a:rPr lang="it-IT" dirty="0"/>
              <a:t> </a:t>
            </a:r>
            <a:r>
              <a:rPr lang="it-IT" i="1" dirty="0"/>
              <a:t>y </a:t>
            </a:r>
            <a:r>
              <a:rPr lang="it-IT" dirty="0"/>
              <a:t>ne </a:t>
            </a:r>
            <a:r>
              <a:rPr lang="it-IT" dirty="0" err="1"/>
              <a:t>peut</a:t>
            </a:r>
            <a:r>
              <a:rPr lang="it-IT" dirty="0"/>
              <a:t> se </a:t>
            </a:r>
            <a:r>
              <a:rPr lang="it-IT" dirty="0" err="1"/>
              <a:t>substituer</a:t>
            </a:r>
            <a:r>
              <a:rPr lang="it-IT" dirty="0"/>
              <a:t> </a:t>
            </a:r>
            <a:r>
              <a:rPr lang="it-IT" dirty="0" err="1"/>
              <a:t>qu’à</a:t>
            </a:r>
            <a:r>
              <a:rPr lang="it-IT" dirty="0"/>
              <a:t> </a:t>
            </a:r>
            <a:r>
              <a:rPr lang="it-IT" dirty="0" err="1"/>
              <a:t>des</a:t>
            </a:r>
            <a:r>
              <a:rPr lang="it-IT" dirty="0"/>
              <a:t> </a:t>
            </a:r>
            <a:r>
              <a:rPr lang="it-IT" dirty="0" err="1"/>
              <a:t>N</a:t>
            </a:r>
            <a:r>
              <a:rPr lang="it-IT" dirty="0"/>
              <a:t> -</a:t>
            </a:r>
            <a:r>
              <a:rPr lang="it-IT" dirty="0" err="1"/>
              <a:t>animé</a:t>
            </a:r>
            <a:r>
              <a:rPr lang="it-IT" dirty="0"/>
              <a:t>; est </a:t>
            </a:r>
            <a:r>
              <a:rPr lang="it-IT" dirty="0" err="1"/>
              <a:t>invariable</a:t>
            </a:r>
            <a:r>
              <a:rPr lang="it-IT" dirty="0"/>
              <a:t>; est une forme </a:t>
            </a:r>
            <a:r>
              <a:rPr lang="it-IT" dirty="0" err="1"/>
              <a:t>clitique</a:t>
            </a:r>
            <a:r>
              <a:rPr lang="it-IT" dirty="0"/>
              <a:t> </a:t>
            </a:r>
            <a:r>
              <a:rPr lang="it-IT" dirty="0" err="1"/>
              <a:t>toujours</a:t>
            </a:r>
            <a:r>
              <a:rPr lang="it-IT" dirty="0"/>
              <a:t> </a:t>
            </a:r>
            <a:r>
              <a:rPr lang="it-IT" dirty="0" err="1"/>
              <a:t>antéposée</a:t>
            </a:r>
            <a:r>
              <a:rPr lang="it-IT" dirty="0"/>
              <a:t> </a:t>
            </a:r>
            <a:r>
              <a:rPr lang="it-IT" dirty="0" err="1"/>
              <a:t>au</a:t>
            </a:r>
            <a:r>
              <a:rPr lang="it-IT" dirty="0"/>
              <a:t> </a:t>
            </a:r>
            <a:r>
              <a:rPr lang="it-IT" dirty="0" err="1"/>
              <a:t>verbe</a:t>
            </a:r>
            <a:r>
              <a:rPr lang="it-IT" dirty="0"/>
              <a:t>; se combine </a:t>
            </a:r>
            <a:r>
              <a:rPr lang="it-IT" dirty="0" err="1"/>
              <a:t>avec</a:t>
            </a:r>
            <a:r>
              <a:rPr lang="it-IT" dirty="0"/>
              <a:t> d’</a:t>
            </a:r>
            <a:r>
              <a:rPr lang="it-IT" dirty="0" err="1"/>
              <a:t>autres</a:t>
            </a:r>
            <a:r>
              <a:rPr lang="it-IT" dirty="0"/>
              <a:t> </a:t>
            </a:r>
            <a:r>
              <a:rPr lang="it-IT" dirty="0" err="1"/>
              <a:t>clitiques</a:t>
            </a:r>
            <a:r>
              <a:rPr lang="it-IT" dirty="0"/>
              <a:t>.</a:t>
            </a:r>
          </a:p>
          <a:p>
            <a:r>
              <a:rPr lang="it-IT" dirty="0" err="1"/>
              <a:t>Antécédent</a:t>
            </a:r>
            <a:r>
              <a:rPr lang="it-IT" dirty="0"/>
              <a:t> </a:t>
            </a:r>
            <a:r>
              <a:rPr lang="it-IT" dirty="0" err="1"/>
              <a:t>inanimé</a:t>
            </a:r>
            <a:r>
              <a:rPr lang="it-IT" dirty="0"/>
              <a:t> COI </a:t>
            </a:r>
            <a:r>
              <a:rPr lang="it-IT" dirty="0" err="1"/>
              <a:t>introduit</a:t>
            </a:r>
            <a:r>
              <a:rPr lang="it-IT" dirty="0"/>
              <a:t> par “à”</a:t>
            </a:r>
          </a:p>
          <a:p>
            <a:pPr lvl="1"/>
            <a:r>
              <a:rPr lang="it-IT" dirty="0"/>
              <a:t>Tu t’</a:t>
            </a:r>
            <a:r>
              <a:rPr lang="it-IT" dirty="0" err="1"/>
              <a:t>intéresses</a:t>
            </a:r>
            <a:r>
              <a:rPr lang="it-IT" dirty="0"/>
              <a:t> </a:t>
            </a:r>
            <a:r>
              <a:rPr lang="it-IT" i="1" dirty="0"/>
              <a:t>à la </a:t>
            </a:r>
            <a:r>
              <a:rPr lang="it-IT" i="1" dirty="0" err="1"/>
              <a:t>politique</a:t>
            </a:r>
            <a:r>
              <a:rPr lang="it-IT" dirty="0"/>
              <a:t>? Non, je ne m’</a:t>
            </a:r>
            <a:r>
              <a:rPr lang="it-IT" i="1" dirty="0"/>
              <a:t>y</a:t>
            </a:r>
            <a:r>
              <a:rPr lang="it-IT" dirty="0"/>
              <a:t> </a:t>
            </a:r>
            <a:r>
              <a:rPr lang="it-IT" dirty="0" err="1"/>
              <a:t>intéresse</a:t>
            </a:r>
            <a:r>
              <a:rPr lang="it-IT" dirty="0"/>
              <a:t> </a:t>
            </a:r>
            <a:r>
              <a:rPr lang="it-IT" dirty="0" err="1"/>
              <a:t>pas</a:t>
            </a:r>
            <a:r>
              <a:rPr lang="it-IT" dirty="0"/>
              <a:t>.</a:t>
            </a:r>
          </a:p>
          <a:p>
            <a:pPr lvl="1"/>
            <a:r>
              <a:rPr lang="it-IT" dirty="0"/>
              <a:t>Tu t’</a:t>
            </a:r>
            <a:r>
              <a:rPr lang="it-IT" dirty="0" err="1"/>
              <a:t>attendais</a:t>
            </a:r>
            <a:r>
              <a:rPr lang="it-IT" dirty="0"/>
              <a:t> </a:t>
            </a:r>
            <a:r>
              <a:rPr lang="it-IT" i="1" dirty="0"/>
              <a:t>à ce </a:t>
            </a:r>
            <a:r>
              <a:rPr lang="it-IT" i="1" dirty="0" err="1"/>
              <a:t>qu’il</a:t>
            </a:r>
            <a:r>
              <a:rPr lang="it-IT" i="1" dirty="0"/>
              <a:t> </a:t>
            </a:r>
            <a:r>
              <a:rPr lang="it-IT" i="1" dirty="0" err="1"/>
              <a:t>accepte</a:t>
            </a:r>
            <a:r>
              <a:rPr lang="it-IT" dirty="0"/>
              <a:t>? Non, je ne m’</a:t>
            </a:r>
            <a:r>
              <a:rPr lang="it-IT" i="1" dirty="0"/>
              <a:t>y</a:t>
            </a:r>
            <a:r>
              <a:rPr lang="it-IT" dirty="0"/>
              <a:t> </a:t>
            </a:r>
            <a:r>
              <a:rPr lang="it-IT" dirty="0" err="1"/>
              <a:t>attendais</a:t>
            </a:r>
            <a:r>
              <a:rPr lang="it-IT" dirty="0"/>
              <a:t> </a:t>
            </a:r>
            <a:r>
              <a:rPr lang="it-IT" dirty="0" err="1"/>
              <a:t>pas</a:t>
            </a:r>
            <a:r>
              <a:rPr lang="it-IT" dirty="0"/>
              <a:t>.</a:t>
            </a:r>
          </a:p>
          <a:p>
            <a:r>
              <a:rPr lang="it-IT" dirty="0" err="1"/>
              <a:t>Antécédent</a:t>
            </a:r>
            <a:r>
              <a:rPr lang="it-IT" dirty="0"/>
              <a:t> </a:t>
            </a:r>
            <a:r>
              <a:rPr lang="it-IT" dirty="0" err="1"/>
              <a:t>locatif</a:t>
            </a:r>
            <a:r>
              <a:rPr lang="it-IT" dirty="0"/>
              <a:t> </a:t>
            </a:r>
            <a:r>
              <a:rPr lang="it-IT" dirty="0" err="1"/>
              <a:t>introduit</a:t>
            </a:r>
            <a:r>
              <a:rPr lang="it-IT" dirty="0"/>
              <a:t> par “à” (</a:t>
            </a:r>
            <a:r>
              <a:rPr lang="it-IT" i="1" dirty="0" err="1"/>
              <a:t>dans</a:t>
            </a:r>
            <a:r>
              <a:rPr lang="it-IT" i="1" dirty="0"/>
              <a:t>, </a:t>
            </a:r>
            <a:r>
              <a:rPr lang="it-IT" i="1" dirty="0" err="1"/>
              <a:t>sur</a:t>
            </a:r>
            <a:r>
              <a:rPr lang="it-IT" i="1" dirty="0"/>
              <a:t>)</a:t>
            </a:r>
            <a:endParaRPr lang="it-IT" dirty="0"/>
          </a:p>
          <a:p>
            <a:pPr lvl="1"/>
            <a:r>
              <a:rPr lang="it-IT" dirty="0"/>
              <a:t>Tu </a:t>
            </a:r>
            <a:r>
              <a:rPr lang="it-IT" dirty="0" err="1"/>
              <a:t>vas</a:t>
            </a:r>
            <a:r>
              <a:rPr lang="it-IT" dirty="0"/>
              <a:t> </a:t>
            </a:r>
            <a:r>
              <a:rPr lang="it-IT" i="1" dirty="0"/>
              <a:t>à Paris</a:t>
            </a:r>
            <a:r>
              <a:rPr lang="it-IT" dirty="0"/>
              <a:t>? </a:t>
            </a:r>
            <a:r>
              <a:rPr lang="it-IT" dirty="0" err="1"/>
              <a:t>Oui</a:t>
            </a:r>
            <a:r>
              <a:rPr lang="it-IT" dirty="0"/>
              <a:t> </a:t>
            </a:r>
            <a:r>
              <a:rPr lang="it-IT" dirty="0" err="1"/>
              <a:t>j’</a:t>
            </a:r>
            <a:r>
              <a:rPr lang="it-IT" i="1" dirty="0" err="1"/>
              <a:t>y</a:t>
            </a:r>
            <a:r>
              <a:rPr lang="it-IT" dirty="0"/>
              <a:t> </a:t>
            </a:r>
            <a:r>
              <a:rPr lang="it-IT" dirty="0" err="1"/>
              <a:t>vais</a:t>
            </a:r>
            <a:r>
              <a:rPr lang="it-IT" dirty="0"/>
              <a:t> </a:t>
            </a:r>
            <a:r>
              <a:rPr lang="it-IT" dirty="0" err="1"/>
              <a:t>demain</a:t>
            </a:r>
            <a:r>
              <a:rPr lang="it-IT" dirty="0"/>
              <a:t> et </a:t>
            </a:r>
            <a:r>
              <a:rPr lang="it-IT" dirty="0" err="1"/>
              <a:t>j’</a:t>
            </a:r>
            <a:r>
              <a:rPr lang="it-IT" i="1" dirty="0" err="1"/>
              <a:t>y</a:t>
            </a:r>
            <a:r>
              <a:rPr lang="it-IT" dirty="0"/>
              <a:t> reste </a:t>
            </a:r>
            <a:r>
              <a:rPr lang="it-IT" dirty="0" err="1"/>
              <a:t>trois</a:t>
            </a:r>
            <a:r>
              <a:rPr lang="it-IT" dirty="0"/>
              <a:t> </a:t>
            </a:r>
            <a:r>
              <a:rPr lang="it-IT" dirty="0" err="1"/>
              <a:t>jours</a:t>
            </a:r>
            <a:r>
              <a:rPr lang="it-IT" dirty="0"/>
              <a:t>.</a:t>
            </a:r>
          </a:p>
          <a:p>
            <a:pPr lvl="1"/>
            <a:r>
              <a:rPr lang="it-IT" dirty="0" err="1"/>
              <a:t>Qu’est</a:t>
            </a:r>
            <a:r>
              <a:rPr lang="it-IT" dirty="0"/>
              <a:t>-ce </a:t>
            </a:r>
            <a:r>
              <a:rPr lang="it-IT" dirty="0" err="1"/>
              <a:t>que</a:t>
            </a:r>
            <a:r>
              <a:rPr lang="it-IT" dirty="0"/>
              <a:t> tu </a:t>
            </a:r>
            <a:r>
              <a:rPr lang="it-IT" dirty="0" err="1"/>
              <a:t>vas</a:t>
            </a:r>
            <a:r>
              <a:rPr lang="it-IT" dirty="0"/>
              <a:t> </a:t>
            </a:r>
            <a:r>
              <a:rPr lang="it-IT" dirty="0" err="1"/>
              <a:t>mettre</a:t>
            </a:r>
            <a:r>
              <a:rPr lang="it-IT" dirty="0"/>
              <a:t> </a:t>
            </a:r>
            <a:r>
              <a:rPr lang="it-IT" i="1" dirty="0" err="1"/>
              <a:t>sur</a:t>
            </a:r>
            <a:r>
              <a:rPr lang="it-IT" i="1" dirty="0"/>
              <a:t> </a:t>
            </a:r>
            <a:r>
              <a:rPr lang="it-IT" i="1" dirty="0" err="1"/>
              <a:t>les</a:t>
            </a:r>
            <a:r>
              <a:rPr lang="it-IT" i="1" dirty="0"/>
              <a:t> </a:t>
            </a:r>
            <a:r>
              <a:rPr lang="it-IT" i="1" dirty="0" err="1"/>
              <a:t>murs</a:t>
            </a:r>
            <a:r>
              <a:rPr lang="it-IT" dirty="0"/>
              <a:t>? Je </a:t>
            </a:r>
            <a:r>
              <a:rPr lang="it-IT" dirty="0" err="1"/>
              <a:t>vais</a:t>
            </a:r>
            <a:r>
              <a:rPr lang="it-IT" dirty="0"/>
              <a:t> </a:t>
            </a:r>
            <a:r>
              <a:rPr lang="it-IT" i="1" dirty="0"/>
              <a:t>y</a:t>
            </a:r>
            <a:r>
              <a:rPr lang="it-IT" dirty="0"/>
              <a:t> </a:t>
            </a:r>
            <a:r>
              <a:rPr lang="it-IT" dirty="0" err="1"/>
              <a:t>mettre</a:t>
            </a:r>
            <a:r>
              <a:rPr lang="it-IT" dirty="0"/>
              <a:t> </a:t>
            </a:r>
            <a:r>
              <a:rPr lang="it-IT" dirty="0" err="1"/>
              <a:t>tous</a:t>
            </a:r>
            <a:r>
              <a:rPr lang="it-IT" dirty="0"/>
              <a:t> </a:t>
            </a:r>
            <a:r>
              <a:rPr lang="it-IT" dirty="0" err="1"/>
              <a:t>mes</a:t>
            </a:r>
            <a:r>
              <a:rPr lang="it-IT" dirty="0"/>
              <a:t> </a:t>
            </a:r>
            <a:r>
              <a:rPr lang="it-IT" dirty="0" err="1"/>
              <a:t>diplômes</a:t>
            </a:r>
            <a:r>
              <a:rPr lang="it-IT" dirty="0"/>
              <a:t>.</a:t>
            </a:r>
          </a:p>
          <a:p>
            <a:r>
              <a:rPr lang="it-IT" dirty="0" err="1"/>
              <a:t>Expressions</a:t>
            </a:r>
            <a:r>
              <a:rPr lang="it-IT" dirty="0"/>
              <a:t> </a:t>
            </a:r>
            <a:r>
              <a:rPr lang="it-IT" dirty="0" err="1"/>
              <a:t>courantes</a:t>
            </a:r>
            <a:r>
              <a:rPr lang="it-IT" dirty="0"/>
              <a:t> et </a:t>
            </a:r>
            <a:r>
              <a:rPr lang="it-IT" dirty="0" err="1"/>
              <a:t>familières</a:t>
            </a:r>
            <a:r>
              <a:rPr lang="it-IT" dirty="0"/>
              <a:t>:</a:t>
            </a:r>
          </a:p>
          <a:p>
            <a:pPr lvl="1"/>
            <a:r>
              <a:rPr lang="it-IT" dirty="0" err="1"/>
              <a:t>Ça</a:t>
            </a:r>
            <a:r>
              <a:rPr lang="it-IT" dirty="0"/>
              <a:t> y est; </a:t>
            </a:r>
            <a:r>
              <a:rPr lang="it-IT" dirty="0" err="1"/>
              <a:t>vas</a:t>
            </a:r>
            <a:r>
              <a:rPr lang="it-IT" dirty="0"/>
              <a:t>-y! (</a:t>
            </a:r>
            <a:r>
              <a:rPr lang="it-IT" dirty="0" err="1"/>
              <a:t>exhortation</a:t>
            </a:r>
            <a:r>
              <a:rPr lang="it-IT" dirty="0"/>
              <a:t>); s’y </a:t>
            </a:r>
            <a:r>
              <a:rPr lang="it-IT" dirty="0" err="1"/>
              <a:t>faire</a:t>
            </a:r>
            <a:r>
              <a:rPr lang="it-IT" dirty="0"/>
              <a:t> (s’</a:t>
            </a:r>
            <a:r>
              <a:rPr lang="it-IT" dirty="0" err="1"/>
              <a:t>habituer</a:t>
            </a:r>
            <a:r>
              <a:rPr lang="it-IT" dirty="0"/>
              <a:t> à ); s’y </a:t>
            </a:r>
            <a:r>
              <a:rPr lang="it-IT" dirty="0" err="1"/>
              <a:t>prendre</a:t>
            </a:r>
            <a:r>
              <a:rPr lang="it-IT" dirty="0"/>
              <a:t> </a:t>
            </a:r>
            <a:r>
              <a:rPr lang="it-IT" dirty="0" err="1"/>
              <a:t>bien</a:t>
            </a:r>
            <a:r>
              <a:rPr lang="it-IT" dirty="0"/>
              <a:t>/mal; s’y </a:t>
            </a:r>
            <a:r>
              <a:rPr lang="it-IT" dirty="0" err="1"/>
              <a:t>connaître</a:t>
            </a:r>
            <a:r>
              <a:rPr lang="it-IT" dirty="0"/>
              <a:t> en (</a:t>
            </a:r>
            <a:r>
              <a:rPr lang="it-IT" dirty="0" err="1"/>
              <a:t>être</a:t>
            </a:r>
            <a:r>
              <a:rPr lang="it-IT" dirty="0"/>
              <a:t> </a:t>
            </a:r>
            <a:r>
              <a:rPr lang="it-IT" dirty="0" err="1"/>
              <a:t>expert</a:t>
            </a:r>
            <a:r>
              <a:rPr lang="it-IT" dirty="0"/>
              <a:t> en)</a:t>
            </a:r>
          </a:p>
        </p:txBody>
      </p:sp>
    </p:spTree>
    <p:extLst>
      <p:ext uri="{BB962C8B-B14F-4D97-AF65-F5344CB8AC3E}">
        <p14:creationId xmlns:p14="http://schemas.microsoft.com/office/powerpoint/2010/main" val="37221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pronom</a:t>
            </a:r>
            <a:r>
              <a:rPr lang="it-IT" dirty="0"/>
              <a:t> </a:t>
            </a:r>
            <a:r>
              <a:rPr lang="it-IT" i="1" dirty="0"/>
              <a:t>en</a:t>
            </a:r>
          </a:p>
        </p:txBody>
      </p:sp>
      <p:sp>
        <p:nvSpPr>
          <p:cNvPr id="3" name="Segnaposto contenuto 2"/>
          <p:cNvSpPr>
            <a:spLocks noGrp="1"/>
          </p:cNvSpPr>
          <p:nvPr>
            <p:ph idx="1"/>
          </p:nvPr>
        </p:nvSpPr>
        <p:spPr/>
        <p:txBody>
          <a:bodyPr>
            <a:normAutofit fontScale="77500" lnSpcReduction="20000"/>
          </a:bodyPr>
          <a:lstStyle/>
          <a:p>
            <a:r>
              <a:rPr lang="it-IT" dirty="0" err="1"/>
              <a:t>Substitue</a:t>
            </a:r>
            <a:r>
              <a:rPr lang="it-IT" dirty="0"/>
              <a:t> un SP </a:t>
            </a:r>
            <a:r>
              <a:rPr lang="it-IT" dirty="0" err="1"/>
              <a:t>introduit</a:t>
            </a:r>
            <a:r>
              <a:rPr lang="it-IT" dirty="0"/>
              <a:t> par </a:t>
            </a:r>
            <a:r>
              <a:rPr lang="it-IT" i="1" dirty="0"/>
              <a:t>de</a:t>
            </a:r>
            <a:r>
              <a:rPr lang="it-IT" dirty="0"/>
              <a:t> </a:t>
            </a:r>
            <a:r>
              <a:rPr lang="it-IT" dirty="0" err="1"/>
              <a:t>ou</a:t>
            </a:r>
            <a:r>
              <a:rPr lang="it-IT" dirty="0"/>
              <a:t> un </a:t>
            </a:r>
            <a:r>
              <a:rPr lang="it-IT" dirty="0" err="1"/>
              <a:t>N</a:t>
            </a:r>
            <a:r>
              <a:rPr lang="it-IT" dirty="0"/>
              <a:t> </a:t>
            </a:r>
            <a:r>
              <a:rPr lang="it-IT" dirty="0" err="1"/>
              <a:t>introduit</a:t>
            </a:r>
            <a:r>
              <a:rPr lang="it-IT" dirty="0"/>
              <a:t> par un </a:t>
            </a:r>
            <a:r>
              <a:rPr lang="it-IT" u="sng" dirty="0" err="1"/>
              <a:t>partitif</a:t>
            </a:r>
            <a:r>
              <a:rPr lang="it-IT" dirty="0"/>
              <a:t> </a:t>
            </a:r>
            <a:r>
              <a:rPr lang="it-IT" dirty="0" err="1"/>
              <a:t>ou</a:t>
            </a:r>
            <a:r>
              <a:rPr lang="it-IT" dirty="0"/>
              <a:t> un </a:t>
            </a:r>
            <a:r>
              <a:rPr lang="it-IT" u="sng" dirty="0" err="1"/>
              <a:t>quantificateur</a:t>
            </a:r>
            <a:endParaRPr lang="it-IT" u="sng" dirty="0"/>
          </a:p>
          <a:p>
            <a:r>
              <a:rPr lang="it-IT" dirty="0"/>
              <a:t>Est </a:t>
            </a:r>
            <a:r>
              <a:rPr lang="it-IT" dirty="0" err="1"/>
              <a:t>invariable</a:t>
            </a:r>
            <a:r>
              <a:rPr lang="it-IT" dirty="0"/>
              <a:t> en </a:t>
            </a:r>
            <a:r>
              <a:rPr lang="it-IT" dirty="0" err="1"/>
              <a:t>genre</a:t>
            </a:r>
            <a:r>
              <a:rPr lang="it-IT" dirty="0"/>
              <a:t> et en </a:t>
            </a:r>
            <a:r>
              <a:rPr lang="it-IT" dirty="0" err="1"/>
              <a:t>nombre</a:t>
            </a:r>
            <a:r>
              <a:rPr lang="it-IT" dirty="0"/>
              <a:t> </a:t>
            </a:r>
          </a:p>
          <a:p>
            <a:r>
              <a:rPr lang="it-IT" dirty="0" err="1"/>
              <a:t>Antécédent</a:t>
            </a:r>
            <a:r>
              <a:rPr lang="it-IT" dirty="0"/>
              <a:t> </a:t>
            </a:r>
            <a:r>
              <a:rPr lang="it-IT" u="sng" dirty="0" err="1"/>
              <a:t>inanimé</a:t>
            </a:r>
            <a:r>
              <a:rPr lang="it-IT" dirty="0"/>
              <a:t> </a:t>
            </a:r>
            <a:r>
              <a:rPr lang="it-IT" dirty="0" err="1"/>
              <a:t>ou</a:t>
            </a:r>
            <a:r>
              <a:rPr lang="it-IT" dirty="0"/>
              <a:t> </a:t>
            </a:r>
            <a:r>
              <a:rPr lang="it-IT" dirty="0" err="1"/>
              <a:t>animé</a:t>
            </a:r>
            <a:r>
              <a:rPr lang="it-IT" dirty="0"/>
              <a:t> </a:t>
            </a:r>
          </a:p>
          <a:p>
            <a:r>
              <a:rPr lang="it-IT" dirty="0" err="1"/>
              <a:t>Toujours</a:t>
            </a:r>
            <a:r>
              <a:rPr lang="it-IT" dirty="0"/>
              <a:t> </a:t>
            </a:r>
            <a:r>
              <a:rPr lang="it-IT" dirty="0" err="1"/>
              <a:t>devant</a:t>
            </a:r>
            <a:r>
              <a:rPr lang="it-IT" dirty="0"/>
              <a:t> le </a:t>
            </a:r>
            <a:r>
              <a:rPr lang="it-IT" dirty="0" err="1"/>
              <a:t>verbe</a:t>
            </a:r>
            <a:endParaRPr lang="it-IT" dirty="0"/>
          </a:p>
          <a:p>
            <a:pPr lvl="1"/>
            <a:r>
              <a:rPr lang="it-IT" dirty="0"/>
              <a:t>Je lui en </a:t>
            </a:r>
            <a:r>
              <a:rPr lang="it-IT" dirty="0" err="1"/>
              <a:t>parle</a:t>
            </a:r>
            <a:r>
              <a:rPr lang="it-IT" dirty="0"/>
              <a:t> </a:t>
            </a:r>
            <a:r>
              <a:rPr lang="it-IT" dirty="0" err="1"/>
              <a:t>tous</a:t>
            </a:r>
            <a:r>
              <a:rPr lang="it-IT" dirty="0"/>
              <a:t> </a:t>
            </a:r>
            <a:r>
              <a:rPr lang="it-IT" dirty="0" err="1"/>
              <a:t>les</a:t>
            </a:r>
            <a:r>
              <a:rPr lang="it-IT" dirty="0"/>
              <a:t> </a:t>
            </a:r>
            <a:r>
              <a:rPr lang="it-IT" dirty="0" err="1"/>
              <a:t>jours</a:t>
            </a:r>
            <a:endParaRPr lang="it-IT" dirty="0"/>
          </a:p>
          <a:p>
            <a:r>
              <a:rPr lang="it-IT" dirty="0"/>
              <a:t>Se combine </a:t>
            </a:r>
            <a:r>
              <a:rPr lang="it-IT" dirty="0" err="1"/>
              <a:t>avec</a:t>
            </a:r>
            <a:r>
              <a:rPr lang="it-IT" dirty="0"/>
              <a:t> d’</a:t>
            </a:r>
            <a:r>
              <a:rPr lang="it-IT" dirty="0" err="1"/>
              <a:t>autres</a:t>
            </a:r>
            <a:r>
              <a:rPr lang="it-IT" dirty="0"/>
              <a:t> </a:t>
            </a:r>
            <a:r>
              <a:rPr lang="it-IT" dirty="0" err="1"/>
              <a:t>clitiques</a:t>
            </a:r>
            <a:r>
              <a:rPr lang="it-IT" dirty="0"/>
              <a:t> (</a:t>
            </a:r>
            <a:r>
              <a:rPr lang="it-IT" dirty="0" err="1"/>
              <a:t>toujours</a:t>
            </a:r>
            <a:r>
              <a:rPr lang="it-IT" dirty="0"/>
              <a:t> en </a:t>
            </a:r>
            <a:r>
              <a:rPr lang="it-IT" dirty="0" err="1"/>
              <a:t>dernière</a:t>
            </a:r>
            <a:r>
              <a:rPr lang="it-IT" dirty="0"/>
              <a:t> position, le plus </a:t>
            </a:r>
            <a:r>
              <a:rPr lang="it-IT" dirty="0" err="1"/>
              <a:t>près</a:t>
            </a:r>
            <a:r>
              <a:rPr lang="it-IT" dirty="0"/>
              <a:t> </a:t>
            </a:r>
            <a:r>
              <a:rPr lang="it-IT" dirty="0" err="1"/>
              <a:t>du</a:t>
            </a:r>
            <a:r>
              <a:rPr lang="it-IT" dirty="0"/>
              <a:t> </a:t>
            </a:r>
            <a:r>
              <a:rPr lang="it-IT" dirty="0" err="1"/>
              <a:t>verbe</a:t>
            </a:r>
            <a:r>
              <a:rPr lang="it-IT" dirty="0"/>
              <a:t>)</a:t>
            </a:r>
          </a:p>
          <a:p>
            <a:pPr lvl="1"/>
            <a:r>
              <a:rPr lang="it-IT" dirty="0"/>
              <a:t>Le </a:t>
            </a:r>
            <a:r>
              <a:rPr lang="it-IT" dirty="0" err="1"/>
              <a:t>spécialiste</a:t>
            </a:r>
            <a:r>
              <a:rPr lang="it-IT" dirty="0"/>
              <a:t> m’a </a:t>
            </a:r>
            <a:r>
              <a:rPr lang="it-IT" dirty="0" err="1"/>
              <a:t>débarassé</a:t>
            </a:r>
            <a:r>
              <a:rPr lang="it-IT" dirty="0"/>
              <a:t> </a:t>
            </a:r>
            <a:r>
              <a:rPr lang="it-IT" dirty="0" err="1"/>
              <a:t>des</a:t>
            </a:r>
            <a:r>
              <a:rPr lang="it-IT" dirty="0"/>
              <a:t> </a:t>
            </a:r>
            <a:r>
              <a:rPr lang="it-IT" dirty="0" err="1"/>
              <a:t>souris</a:t>
            </a:r>
            <a:r>
              <a:rPr lang="it-IT" dirty="0"/>
              <a:t>&gt; Il m’en a </a:t>
            </a:r>
            <a:r>
              <a:rPr lang="it-IT" dirty="0" err="1"/>
              <a:t>débarassé</a:t>
            </a:r>
            <a:r>
              <a:rPr lang="it-IT" dirty="0"/>
              <a:t>.</a:t>
            </a:r>
          </a:p>
          <a:p>
            <a:pPr lvl="1"/>
            <a:r>
              <a:rPr lang="it-IT" dirty="0"/>
              <a:t>Jules lui en </a:t>
            </a:r>
            <a:r>
              <a:rPr lang="it-IT" dirty="0" err="1"/>
              <a:t>parle</a:t>
            </a:r>
            <a:r>
              <a:rPr lang="it-IT" dirty="0"/>
              <a:t>.</a:t>
            </a:r>
          </a:p>
          <a:p>
            <a:pPr marL="228600" lvl="1" indent="0">
              <a:buNone/>
            </a:pPr>
            <a:r>
              <a:rPr lang="it-IT" dirty="0"/>
              <a:t> </a:t>
            </a:r>
          </a:p>
        </p:txBody>
      </p:sp>
    </p:spTree>
    <p:extLst>
      <p:ext uri="{BB962C8B-B14F-4D97-AF65-F5344CB8AC3E}">
        <p14:creationId xmlns:p14="http://schemas.microsoft.com/office/powerpoint/2010/main" val="373370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a:t>
            </a:r>
            <a:r>
              <a:rPr lang="it-IT" dirty="0" err="1"/>
              <a:t>pronom</a:t>
            </a:r>
            <a:r>
              <a:rPr lang="it-IT" dirty="0"/>
              <a:t> </a:t>
            </a:r>
            <a:r>
              <a:rPr lang="it-IT" i="1" dirty="0"/>
              <a:t>en</a:t>
            </a:r>
            <a:br>
              <a:rPr lang="it-IT" dirty="0"/>
            </a:br>
            <a:endParaRPr lang="it-IT" dirty="0"/>
          </a:p>
        </p:txBody>
      </p:sp>
      <p:sp>
        <p:nvSpPr>
          <p:cNvPr id="3" name="Segnaposto contenuto 2"/>
          <p:cNvSpPr>
            <a:spLocks noGrp="1"/>
          </p:cNvSpPr>
          <p:nvPr>
            <p:ph idx="1"/>
          </p:nvPr>
        </p:nvSpPr>
        <p:spPr>
          <a:xfrm>
            <a:off x="498474" y="1800032"/>
            <a:ext cx="7984347" cy="4634355"/>
          </a:xfrm>
        </p:spPr>
        <p:txBody>
          <a:bodyPr>
            <a:normAutofit fontScale="92500" lnSpcReduction="20000"/>
          </a:bodyPr>
          <a:lstStyle/>
          <a:p>
            <a:r>
              <a:rPr lang="it-IT" i="1" dirty="0"/>
              <a:t>En</a:t>
            </a:r>
            <a:r>
              <a:rPr lang="it-IT" dirty="0"/>
              <a:t> (COI) </a:t>
            </a:r>
            <a:r>
              <a:rPr lang="it-IT" dirty="0" err="1"/>
              <a:t>substitue</a:t>
            </a:r>
            <a:r>
              <a:rPr lang="it-IT" dirty="0"/>
              <a:t> un SP </a:t>
            </a:r>
            <a:r>
              <a:rPr lang="it-IT" dirty="0" err="1"/>
              <a:t>introduit</a:t>
            </a:r>
            <a:r>
              <a:rPr lang="it-IT" dirty="0"/>
              <a:t> par la </a:t>
            </a:r>
            <a:r>
              <a:rPr lang="it-IT" dirty="0" err="1"/>
              <a:t>préposition</a:t>
            </a:r>
            <a:r>
              <a:rPr lang="it-IT" dirty="0"/>
              <a:t> </a:t>
            </a:r>
            <a:r>
              <a:rPr lang="it-IT" i="1" dirty="0"/>
              <a:t>de</a:t>
            </a:r>
          </a:p>
          <a:p>
            <a:pPr lvl="1"/>
            <a:r>
              <a:rPr lang="it-IT" i="1" dirty="0"/>
              <a:t>En</a:t>
            </a:r>
            <a:r>
              <a:rPr lang="it-IT" dirty="0"/>
              <a:t> = de + </a:t>
            </a:r>
            <a:r>
              <a:rPr lang="it-IT" dirty="0" err="1"/>
              <a:t>Det</a:t>
            </a:r>
            <a:r>
              <a:rPr lang="it-IT" dirty="0"/>
              <a:t> + N + (</a:t>
            </a:r>
            <a:r>
              <a:rPr lang="it-IT" dirty="0" err="1"/>
              <a:t>modifieur</a:t>
            </a:r>
            <a:r>
              <a:rPr lang="it-IT" dirty="0"/>
              <a:t>) qui </a:t>
            </a:r>
            <a:r>
              <a:rPr lang="it-IT" dirty="0" err="1"/>
              <a:t>peut</a:t>
            </a:r>
            <a:r>
              <a:rPr lang="it-IT" dirty="0"/>
              <a:t> </a:t>
            </a:r>
            <a:r>
              <a:rPr lang="it-IT" dirty="0" err="1"/>
              <a:t>avoir</a:t>
            </a:r>
            <a:r>
              <a:rPr lang="it-IT" dirty="0"/>
              <a:t> </a:t>
            </a:r>
            <a:r>
              <a:rPr lang="it-IT" dirty="0" err="1"/>
              <a:t>plusieurs</a:t>
            </a:r>
            <a:r>
              <a:rPr lang="it-IT" dirty="0"/>
              <a:t> </a:t>
            </a:r>
            <a:r>
              <a:rPr lang="it-IT" dirty="0" err="1"/>
              <a:t>fonctions</a:t>
            </a:r>
            <a:r>
              <a:rPr lang="it-IT" dirty="0"/>
              <a:t>:</a:t>
            </a:r>
          </a:p>
          <a:p>
            <a:pPr lvl="2"/>
            <a:r>
              <a:rPr lang="it-IT" dirty="0"/>
              <a:t>COI : </a:t>
            </a:r>
            <a:r>
              <a:rPr lang="it-IT" i="1" dirty="0" err="1"/>
              <a:t>Luc</a:t>
            </a:r>
            <a:r>
              <a:rPr lang="it-IT" i="1" dirty="0"/>
              <a:t> en </a:t>
            </a:r>
            <a:r>
              <a:rPr lang="it-IT" i="1" dirty="0" err="1"/>
              <a:t>parle</a:t>
            </a:r>
            <a:r>
              <a:rPr lang="it-IT" i="1" dirty="0"/>
              <a:t> à Marie (de son </a:t>
            </a:r>
            <a:r>
              <a:rPr lang="it-IT" i="1" dirty="0" err="1"/>
              <a:t>travail</a:t>
            </a:r>
            <a:r>
              <a:rPr lang="it-IT" i="1" dirty="0"/>
              <a:t>)</a:t>
            </a:r>
          </a:p>
          <a:p>
            <a:pPr lvl="2"/>
            <a:r>
              <a:rPr lang="it-IT" dirty="0" err="1"/>
              <a:t>Locatif</a:t>
            </a:r>
            <a:r>
              <a:rPr lang="it-IT" dirty="0"/>
              <a:t>: </a:t>
            </a:r>
            <a:r>
              <a:rPr lang="it-IT" i="1" dirty="0" err="1"/>
              <a:t>Luc</a:t>
            </a:r>
            <a:r>
              <a:rPr lang="it-IT" i="1" dirty="0"/>
              <a:t> en </a:t>
            </a:r>
            <a:r>
              <a:rPr lang="it-IT" i="1" dirty="0" err="1"/>
              <a:t>revint</a:t>
            </a:r>
            <a:r>
              <a:rPr lang="it-IT" i="1" dirty="0"/>
              <a:t> (de la gare)</a:t>
            </a:r>
            <a:endParaRPr lang="it-IT" dirty="0"/>
          </a:p>
          <a:p>
            <a:pPr lvl="2"/>
            <a:r>
              <a:rPr lang="it-IT" dirty="0" err="1"/>
              <a:t>Modifieur</a:t>
            </a:r>
            <a:r>
              <a:rPr lang="it-IT" dirty="0"/>
              <a:t> </a:t>
            </a:r>
            <a:r>
              <a:rPr lang="it-IT" dirty="0" err="1"/>
              <a:t>du</a:t>
            </a:r>
            <a:r>
              <a:rPr lang="it-IT" dirty="0"/>
              <a:t> </a:t>
            </a:r>
            <a:r>
              <a:rPr lang="it-IT" dirty="0" err="1"/>
              <a:t>nom</a:t>
            </a:r>
            <a:r>
              <a:rPr lang="it-IT" dirty="0"/>
              <a:t> : </a:t>
            </a:r>
            <a:r>
              <a:rPr lang="it-IT" i="1" dirty="0"/>
              <a:t> </a:t>
            </a:r>
            <a:r>
              <a:rPr lang="it-IT" i="1" dirty="0" err="1"/>
              <a:t>Luc</a:t>
            </a:r>
            <a:r>
              <a:rPr lang="it-IT" i="1" dirty="0"/>
              <a:t> en a </a:t>
            </a:r>
            <a:r>
              <a:rPr lang="it-IT" i="1" dirty="0" err="1"/>
              <a:t>conçu</a:t>
            </a:r>
            <a:r>
              <a:rPr lang="it-IT" i="1" dirty="0"/>
              <a:t> </a:t>
            </a:r>
            <a:r>
              <a:rPr lang="it-IT" i="1" dirty="0" err="1"/>
              <a:t>les</a:t>
            </a:r>
            <a:r>
              <a:rPr lang="it-IT" i="1" dirty="0"/>
              <a:t> </a:t>
            </a:r>
            <a:r>
              <a:rPr lang="it-IT" i="1" dirty="0" err="1"/>
              <a:t>plans</a:t>
            </a:r>
            <a:r>
              <a:rPr lang="it-IT" dirty="0"/>
              <a:t> (</a:t>
            </a:r>
            <a:r>
              <a:rPr lang="it-IT" i="1" dirty="0"/>
              <a:t>de la ville)</a:t>
            </a:r>
          </a:p>
          <a:p>
            <a:pPr lvl="2"/>
            <a:r>
              <a:rPr lang="it-IT" dirty="0" err="1"/>
              <a:t>Modifieur</a:t>
            </a:r>
            <a:r>
              <a:rPr lang="it-IT" dirty="0"/>
              <a:t> de l’</a:t>
            </a:r>
            <a:r>
              <a:rPr lang="it-IT" dirty="0" err="1"/>
              <a:t>adjectif</a:t>
            </a:r>
            <a:r>
              <a:rPr lang="it-IT" dirty="0"/>
              <a:t> : </a:t>
            </a:r>
            <a:r>
              <a:rPr lang="it-IT" i="1" dirty="0" err="1"/>
              <a:t>Luc</a:t>
            </a:r>
            <a:r>
              <a:rPr lang="it-IT" i="1" dirty="0"/>
              <a:t> en est </a:t>
            </a:r>
            <a:r>
              <a:rPr lang="it-IT" i="1" dirty="0" err="1"/>
              <a:t>fier</a:t>
            </a:r>
            <a:r>
              <a:rPr lang="it-IT" i="1" dirty="0"/>
              <a:t> (de son </a:t>
            </a:r>
            <a:r>
              <a:rPr lang="it-IT" i="1" dirty="0" err="1"/>
              <a:t>fils</a:t>
            </a:r>
            <a:r>
              <a:rPr lang="it-IT" i="1" dirty="0"/>
              <a:t>)</a:t>
            </a:r>
            <a:endParaRPr lang="it-IT" dirty="0"/>
          </a:p>
          <a:p>
            <a:r>
              <a:rPr lang="it-IT" i="1" dirty="0"/>
              <a:t>En </a:t>
            </a:r>
            <a:r>
              <a:rPr lang="it-IT" dirty="0"/>
              <a:t>(COD) </a:t>
            </a:r>
            <a:r>
              <a:rPr lang="it-IT" dirty="0" err="1"/>
              <a:t>substitue</a:t>
            </a:r>
            <a:r>
              <a:rPr lang="it-IT" dirty="0"/>
              <a:t> un </a:t>
            </a:r>
            <a:r>
              <a:rPr lang="it-IT" dirty="0" err="1"/>
              <a:t>nom</a:t>
            </a:r>
            <a:r>
              <a:rPr lang="it-IT" dirty="0"/>
              <a:t> </a:t>
            </a:r>
            <a:r>
              <a:rPr lang="it-IT" dirty="0" err="1"/>
              <a:t>introduit</a:t>
            </a:r>
            <a:r>
              <a:rPr lang="it-IT" dirty="0"/>
              <a:t> par un </a:t>
            </a:r>
            <a:r>
              <a:rPr lang="it-IT" dirty="0" err="1"/>
              <a:t>partitif</a:t>
            </a:r>
            <a:r>
              <a:rPr lang="it-IT" dirty="0"/>
              <a:t> </a:t>
            </a:r>
            <a:r>
              <a:rPr lang="it-IT" dirty="0" err="1"/>
              <a:t>ou</a:t>
            </a:r>
            <a:r>
              <a:rPr lang="it-IT" dirty="0"/>
              <a:t> </a:t>
            </a:r>
            <a:r>
              <a:rPr lang="it-IT" dirty="0" err="1"/>
              <a:t>déterminant</a:t>
            </a:r>
            <a:r>
              <a:rPr lang="it-IT" dirty="0"/>
              <a:t> </a:t>
            </a:r>
            <a:r>
              <a:rPr lang="it-IT" dirty="0" err="1"/>
              <a:t>quantificateur</a:t>
            </a:r>
            <a:endParaRPr lang="it-IT" dirty="0"/>
          </a:p>
          <a:p>
            <a:pPr lvl="1"/>
            <a:r>
              <a:rPr lang="it-IT" dirty="0"/>
              <a:t>“en” ne </a:t>
            </a:r>
            <a:r>
              <a:rPr lang="it-IT" dirty="0" err="1"/>
              <a:t>subsitue</a:t>
            </a:r>
            <a:r>
              <a:rPr lang="it-IT" dirty="0"/>
              <a:t> </a:t>
            </a:r>
            <a:r>
              <a:rPr lang="it-IT" dirty="0" err="1"/>
              <a:t>que</a:t>
            </a:r>
            <a:r>
              <a:rPr lang="it-IT" dirty="0"/>
              <a:t> le </a:t>
            </a:r>
            <a:r>
              <a:rPr lang="it-IT" dirty="0" err="1"/>
              <a:t>N</a:t>
            </a:r>
            <a:r>
              <a:rPr lang="it-IT" dirty="0"/>
              <a:t> (et non tout le </a:t>
            </a:r>
            <a:r>
              <a:rPr lang="it-IT" dirty="0" err="1"/>
              <a:t>syntagme</a:t>
            </a:r>
            <a:r>
              <a:rPr lang="it-IT" dirty="0"/>
              <a:t>): &gt;le </a:t>
            </a:r>
            <a:r>
              <a:rPr lang="it-IT" dirty="0" err="1"/>
              <a:t>quantificateur</a:t>
            </a:r>
            <a:r>
              <a:rPr lang="it-IT" dirty="0"/>
              <a:t> et </a:t>
            </a:r>
            <a:r>
              <a:rPr lang="it-IT" dirty="0" err="1"/>
              <a:t>les</a:t>
            </a:r>
            <a:r>
              <a:rPr lang="it-IT" dirty="0"/>
              <a:t> </a:t>
            </a:r>
            <a:r>
              <a:rPr lang="it-IT" dirty="0" err="1"/>
              <a:t>modifieurs</a:t>
            </a:r>
            <a:r>
              <a:rPr lang="it-IT" dirty="0"/>
              <a:t> ne </a:t>
            </a:r>
            <a:r>
              <a:rPr lang="it-IT" dirty="0" err="1"/>
              <a:t>sont</a:t>
            </a:r>
            <a:r>
              <a:rPr lang="it-IT" dirty="0"/>
              <a:t> </a:t>
            </a:r>
            <a:r>
              <a:rPr lang="it-IT" dirty="0" err="1"/>
              <a:t>pas</a:t>
            </a:r>
            <a:r>
              <a:rPr lang="it-IT" dirty="0"/>
              <a:t> </a:t>
            </a:r>
            <a:r>
              <a:rPr lang="it-IT" dirty="0" err="1"/>
              <a:t>repris</a:t>
            </a:r>
            <a:r>
              <a:rPr lang="it-IT" dirty="0"/>
              <a:t>:</a:t>
            </a:r>
          </a:p>
          <a:p>
            <a:pPr lvl="2"/>
            <a:r>
              <a:rPr lang="it-IT" dirty="0" err="1"/>
              <a:t>Luc</a:t>
            </a:r>
            <a:r>
              <a:rPr lang="it-IT" dirty="0"/>
              <a:t> </a:t>
            </a:r>
            <a:r>
              <a:rPr lang="it-IT" dirty="0" err="1"/>
              <a:t>mange</a:t>
            </a:r>
            <a:r>
              <a:rPr lang="it-IT" dirty="0"/>
              <a:t> </a:t>
            </a:r>
            <a:r>
              <a:rPr lang="it-IT" dirty="0" err="1"/>
              <a:t>trois</a:t>
            </a:r>
            <a:r>
              <a:rPr lang="it-IT" dirty="0"/>
              <a:t> </a:t>
            </a:r>
            <a:r>
              <a:rPr lang="it-IT" b="1" dirty="0" err="1"/>
              <a:t>pommes</a:t>
            </a:r>
            <a:r>
              <a:rPr lang="it-IT" dirty="0"/>
              <a:t> </a:t>
            </a:r>
            <a:r>
              <a:rPr lang="it-IT" dirty="0" err="1"/>
              <a:t>rouges</a:t>
            </a:r>
            <a:r>
              <a:rPr lang="it-IT" dirty="0"/>
              <a:t> : il </a:t>
            </a:r>
            <a:r>
              <a:rPr lang="it-IT" b="1" dirty="0"/>
              <a:t>en</a:t>
            </a:r>
            <a:r>
              <a:rPr lang="it-IT" dirty="0"/>
              <a:t> </a:t>
            </a:r>
            <a:r>
              <a:rPr lang="it-IT" dirty="0" err="1"/>
              <a:t>mange</a:t>
            </a:r>
            <a:r>
              <a:rPr lang="it-IT" dirty="0"/>
              <a:t> </a:t>
            </a:r>
            <a:r>
              <a:rPr lang="it-IT" dirty="0" err="1"/>
              <a:t>trois</a:t>
            </a:r>
            <a:r>
              <a:rPr lang="it-IT" dirty="0"/>
              <a:t> </a:t>
            </a:r>
            <a:r>
              <a:rPr lang="it-IT" dirty="0" err="1"/>
              <a:t>rouges</a:t>
            </a:r>
            <a:endParaRPr lang="it-IT" dirty="0"/>
          </a:p>
          <a:p>
            <a:pPr lvl="1"/>
            <a:r>
              <a:rPr lang="it-IT" dirty="0"/>
              <a:t>&gt;le </a:t>
            </a:r>
            <a:r>
              <a:rPr lang="it-IT" dirty="0" err="1"/>
              <a:t>partitif</a:t>
            </a:r>
            <a:r>
              <a:rPr lang="it-IT" dirty="0"/>
              <a:t> et l’</a:t>
            </a:r>
            <a:r>
              <a:rPr lang="it-IT" dirty="0" err="1"/>
              <a:t>indéfini</a:t>
            </a:r>
            <a:r>
              <a:rPr lang="it-IT" dirty="0"/>
              <a:t> </a:t>
            </a:r>
            <a:r>
              <a:rPr lang="it-IT" dirty="0" err="1"/>
              <a:t>pluriel</a:t>
            </a:r>
            <a:r>
              <a:rPr lang="it-IT" dirty="0"/>
              <a:t> </a:t>
            </a:r>
            <a:r>
              <a:rPr lang="it-IT" dirty="0" err="1"/>
              <a:t>sont</a:t>
            </a:r>
            <a:r>
              <a:rPr lang="it-IT" dirty="0"/>
              <a:t> </a:t>
            </a:r>
            <a:r>
              <a:rPr lang="it-IT" dirty="0" err="1"/>
              <a:t>repris</a:t>
            </a:r>
            <a:r>
              <a:rPr lang="it-IT" dirty="0"/>
              <a:t> par “en”: </a:t>
            </a:r>
          </a:p>
          <a:p>
            <a:pPr lvl="2"/>
            <a:r>
              <a:rPr lang="it-IT" dirty="0" err="1"/>
              <a:t>Luc</a:t>
            </a:r>
            <a:r>
              <a:rPr lang="it-IT" dirty="0"/>
              <a:t> </a:t>
            </a:r>
            <a:r>
              <a:rPr lang="it-IT" dirty="0" err="1"/>
              <a:t>mange</a:t>
            </a:r>
            <a:r>
              <a:rPr lang="it-IT" dirty="0"/>
              <a:t> </a:t>
            </a:r>
            <a:r>
              <a:rPr lang="it-IT" b="1" dirty="0" err="1"/>
              <a:t>des</a:t>
            </a:r>
            <a:r>
              <a:rPr lang="it-IT" b="1" dirty="0"/>
              <a:t> </a:t>
            </a:r>
            <a:r>
              <a:rPr lang="it-IT" b="1" dirty="0" err="1"/>
              <a:t>pommes</a:t>
            </a:r>
            <a:r>
              <a:rPr lang="it-IT" b="1" dirty="0"/>
              <a:t> </a:t>
            </a:r>
            <a:r>
              <a:rPr lang="it-IT" dirty="0"/>
              <a:t>: il </a:t>
            </a:r>
            <a:r>
              <a:rPr lang="it-IT" b="1" dirty="0"/>
              <a:t>en</a:t>
            </a:r>
            <a:r>
              <a:rPr lang="it-IT" dirty="0"/>
              <a:t> </a:t>
            </a:r>
            <a:r>
              <a:rPr lang="it-IT" dirty="0" err="1"/>
              <a:t>mange</a:t>
            </a:r>
            <a:endParaRPr lang="it-IT" dirty="0"/>
          </a:p>
          <a:p>
            <a:pPr lvl="2"/>
            <a:endParaRPr lang="it-IT" dirty="0"/>
          </a:p>
          <a:p>
            <a:endParaRPr lang="it-IT" i="1" dirty="0"/>
          </a:p>
        </p:txBody>
      </p:sp>
    </p:spTree>
    <p:extLst>
      <p:ext uri="{BB962C8B-B14F-4D97-AF65-F5344CB8AC3E}">
        <p14:creationId xmlns:p14="http://schemas.microsoft.com/office/powerpoint/2010/main" val="295334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271238"/>
            <a:ext cx="7556313" cy="1060293"/>
          </a:xfrm>
        </p:spPr>
        <p:txBody>
          <a:bodyPr>
            <a:normAutofit fontScale="90000"/>
          </a:bodyPr>
          <a:lstStyle/>
          <a:p>
            <a:pPr lvl="0">
              <a:spcBef>
                <a:spcPts val="2000"/>
              </a:spcBef>
            </a:pPr>
            <a:r>
              <a:rPr lang="it-IT" dirty="0" err="1"/>
              <a:t>Exercice</a:t>
            </a:r>
            <a:br>
              <a:rPr lang="it-IT" dirty="0"/>
            </a:br>
            <a:r>
              <a:rPr lang="it-IT" sz="2400" b="1" dirty="0">
                <a:solidFill>
                  <a:srgbClr val="000000">
                    <a:lumMod val="75000"/>
                    <a:lumOff val="25000"/>
                  </a:srgbClr>
                </a:solidFill>
                <a:ea typeface="+mn-ea"/>
                <a:cs typeface="+mn-cs"/>
              </a:rPr>
              <a:t>Quel est l’</a:t>
            </a:r>
            <a:r>
              <a:rPr lang="it-IT" sz="2400" b="1" dirty="0" err="1">
                <a:solidFill>
                  <a:srgbClr val="000000">
                    <a:lumMod val="75000"/>
                    <a:lumOff val="25000"/>
                  </a:srgbClr>
                </a:solidFill>
                <a:ea typeface="+mn-ea"/>
                <a:cs typeface="+mn-cs"/>
              </a:rPr>
              <a:t>antécédent</a:t>
            </a:r>
            <a:r>
              <a:rPr lang="it-IT" sz="2400" b="1" dirty="0">
                <a:solidFill>
                  <a:srgbClr val="000000">
                    <a:lumMod val="75000"/>
                    <a:lumOff val="25000"/>
                  </a:srgbClr>
                </a:solidFill>
                <a:ea typeface="+mn-ea"/>
                <a:cs typeface="+mn-cs"/>
              </a:rPr>
              <a:t> de </a:t>
            </a:r>
            <a:r>
              <a:rPr lang="it-IT" sz="2400" b="1" i="1" dirty="0">
                <a:solidFill>
                  <a:srgbClr val="000000">
                    <a:lumMod val="75000"/>
                    <a:lumOff val="25000"/>
                  </a:srgbClr>
                </a:solidFill>
                <a:ea typeface="+mn-ea"/>
                <a:cs typeface="+mn-cs"/>
              </a:rPr>
              <a:t> en </a:t>
            </a:r>
            <a:r>
              <a:rPr lang="it-IT" sz="2400" b="1" dirty="0">
                <a:solidFill>
                  <a:srgbClr val="000000">
                    <a:lumMod val="75000"/>
                    <a:lumOff val="25000"/>
                  </a:srgbClr>
                </a:solidFill>
                <a:ea typeface="+mn-ea"/>
                <a:cs typeface="+mn-cs"/>
              </a:rPr>
              <a:t> </a:t>
            </a:r>
            <a:r>
              <a:rPr lang="it-IT" sz="2400" b="1" dirty="0" err="1">
                <a:solidFill>
                  <a:srgbClr val="000000">
                    <a:lumMod val="75000"/>
                    <a:lumOff val="25000"/>
                  </a:srgbClr>
                </a:solidFill>
                <a:ea typeface="+mn-ea"/>
                <a:cs typeface="+mn-cs"/>
              </a:rPr>
              <a:t>dans</a:t>
            </a:r>
            <a:r>
              <a:rPr lang="it-IT" sz="2400" b="1" dirty="0">
                <a:solidFill>
                  <a:srgbClr val="000000">
                    <a:lumMod val="75000"/>
                    <a:lumOff val="25000"/>
                  </a:srgbClr>
                </a:solidFill>
                <a:ea typeface="+mn-ea"/>
                <a:cs typeface="+mn-cs"/>
              </a:rPr>
              <a:t> </a:t>
            </a:r>
            <a:r>
              <a:rPr lang="it-IT" sz="2400" b="1" dirty="0" err="1">
                <a:solidFill>
                  <a:srgbClr val="000000">
                    <a:lumMod val="75000"/>
                    <a:lumOff val="25000"/>
                  </a:srgbClr>
                </a:solidFill>
                <a:ea typeface="+mn-ea"/>
                <a:cs typeface="+mn-cs"/>
              </a:rPr>
              <a:t>les</a:t>
            </a:r>
            <a:r>
              <a:rPr lang="it-IT" sz="2400" b="1" dirty="0">
                <a:solidFill>
                  <a:srgbClr val="000000">
                    <a:lumMod val="75000"/>
                    <a:lumOff val="25000"/>
                  </a:srgbClr>
                </a:solidFill>
                <a:ea typeface="+mn-ea"/>
                <a:cs typeface="+mn-cs"/>
              </a:rPr>
              <a:t> </a:t>
            </a:r>
            <a:r>
              <a:rPr lang="it-IT" sz="2400" b="1" dirty="0" err="1">
                <a:solidFill>
                  <a:srgbClr val="000000">
                    <a:lumMod val="75000"/>
                    <a:lumOff val="25000"/>
                  </a:srgbClr>
                </a:solidFill>
                <a:ea typeface="+mn-ea"/>
                <a:cs typeface="+mn-cs"/>
              </a:rPr>
              <a:t>phrases</a:t>
            </a:r>
            <a:r>
              <a:rPr lang="it-IT" sz="2400" b="1" dirty="0">
                <a:solidFill>
                  <a:srgbClr val="000000">
                    <a:lumMod val="75000"/>
                    <a:lumOff val="25000"/>
                  </a:srgbClr>
                </a:solidFill>
                <a:ea typeface="+mn-ea"/>
                <a:cs typeface="+mn-cs"/>
              </a:rPr>
              <a:t> </a:t>
            </a:r>
            <a:r>
              <a:rPr lang="it-IT" sz="2400" b="1" dirty="0" err="1">
                <a:solidFill>
                  <a:srgbClr val="000000">
                    <a:lumMod val="75000"/>
                    <a:lumOff val="25000"/>
                  </a:srgbClr>
                </a:solidFill>
                <a:ea typeface="+mn-ea"/>
                <a:cs typeface="+mn-cs"/>
              </a:rPr>
              <a:t>suivantes</a:t>
            </a:r>
            <a:r>
              <a:rPr lang="it-IT" sz="2400" b="1" dirty="0">
                <a:solidFill>
                  <a:srgbClr val="000000">
                    <a:lumMod val="75000"/>
                    <a:lumOff val="25000"/>
                  </a:srgbClr>
                </a:solidFill>
                <a:ea typeface="+mn-ea"/>
                <a:cs typeface="+mn-cs"/>
              </a:rPr>
              <a:t>?</a:t>
            </a:r>
            <a:endParaRPr lang="it-IT" dirty="0"/>
          </a:p>
        </p:txBody>
      </p:sp>
      <p:sp>
        <p:nvSpPr>
          <p:cNvPr id="3" name="Segnaposto contenuto 2"/>
          <p:cNvSpPr>
            <a:spLocks noGrp="1"/>
          </p:cNvSpPr>
          <p:nvPr>
            <p:ph idx="1"/>
          </p:nvPr>
        </p:nvSpPr>
        <p:spPr>
          <a:xfrm>
            <a:off x="498474" y="1812361"/>
            <a:ext cx="8243270" cy="4574055"/>
          </a:xfrm>
        </p:spPr>
        <p:txBody>
          <a:bodyPr anchor="ctr">
            <a:normAutofit lnSpcReduction="10000"/>
          </a:bodyPr>
          <a:lstStyle/>
          <a:p>
            <a:r>
              <a:rPr lang="it-IT" dirty="0"/>
              <a:t>Descartes s’</a:t>
            </a:r>
            <a:r>
              <a:rPr lang="it-IT" dirty="0" err="1"/>
              <a:t>émerveillait</a:t>
            </a:r>
            <a:r>
              <a:rPr lang="it-IT" dirty="0"/>
              <a:t> de la </a:t>
            </a:r>
            <a:r>
              <a:rPr lang="it-IT" dirty="0" err="1"/>
              <a:t>clarté</a:t>
            </a:r>
            <a:r>
              <a:rPr lang="it-IT" dirty="0"/>
              <a:t> de la pensée et de la </a:t>
            </a:r>
            <a:r>
              <a:rPr lang="it-IT" dirty="0" err="1"/>
              <a:t>certitude</a:t>
            </a:r>
            <a:r>
              <a:rPr lang="it-IT" dirty="0"/>
              <a:t> qui </a:t>
            </a:r>
            <a:r>
              <a:rPr lang="it-IT" b="1" dirty="0"/>
              <a:t>en</a:t>
            </a:r>
            <a:r>
              <a:rPr lang="it-IT" dirty="0"/>
              <a:t> </a:t>
            </a:r>
            <a:r>
              <a:rPr lang="it-IT" dirty="0" err="1"/>
              <a:t>découle</a:t>
            </a:r>
            <a:r>
              <a:rPr lang="it-IT" dirty="0"/>
              <a:t>.</a:t>
            </a:r>
          </a:p>
          <a:p>
            <a:r>
              <a:rPr lang="it-IT" dirty="0"/>
              <a:t>Il n’a </a:t>
            </a:r>
            <a:r>
              <a:rPr lang="it-IT" dirty="0" err="1"/>
              <a:t>pas</a:t>
            </a:r>
            <a:r>
              <a:rPr lang="it-IT" dirty="0"/>
              <a:t> mal </a:t>
            </a:r>
            <a:r>
              <a:rPr lang="it-IT" dirty="0" err="1"/>
              <a:t>parlé</a:t>
            </a:r>
            <a:r>
              <a:rPr lang="it-IT" dirty="0"/>
              <a:t> d’elle, il </a:t>
            </a:r>
            <a:r>
              <a:rPr lang="it-IT" b="1" dirty="0"/>
              <a:t>en</a:t>
            </a:r>
            <a:r>
              <a:rPr lang="it-IT" dirty="0"/>
              <a:t> a </a:t>
            </a:r>
            <a:r>
              <a:rPr lang="it-IT" dirty="0" err="1"/>
              <a:t>simplement</a:t>
            </a:r>
            <a:r>
              <a:rPr lang="it-IT" dirty="0"/>
              <a:t> </a:t>
            </a:r>
            <a:r>
              <a:rPr lang="it-IT" dirty="0" err="1"/>
              <a:t>parlé</a:t>
            </a:r>
            <a:r>
              <a:rPr lang="it-IT" dirty="0"/>
              <a:t>.</a:t>
            </a:r>
          </a:p>
          <a:p>
            <a:r>
              <a:rPr lang="it-IT" dirty="0"/>
              <a:t>Le </a:t>
            </a:r>
            <a:r>
              <a:rPr lang="it-IT" dirty="0" err="1"/>
              <a:t>pain</a:t>
            </a:r>
            <a:r>
              <a:rPr lang="it-IT" dirty="0"/>
              <a:t> </a:t>
            </a:r>
            <a:r>
              <a:rPr lang="it-IT" dirty="0" err="1"/>
              <a:t>des</a:t>
            </a:r>
            <a:r>
              <a:rPr lang="it-IT" dirty="0"/>
              <a:t> </a:t>
            </a:r>
            <a:r>
              <a:rPr lang="it-IT" dirty="0" err="1"/>
              <a:t>pauvres</a:t>
            </a:r>
            <a:r>
              <a:rPr lang="it-IT" dirty="0"/>
              <a:t>, c’est </a:t>
            </a:r>
            <a:r>
              <a:rPr lang="it-IT" dirty="0" err="1"/>
              <a:t>leur</a:t>
            </a:r>
            <a:r>
              <a:rPr lang="it-IT" dirty="0"/>
              <a:t> vie : </a:t>
            </a:r>
            <a:r>
              <a:rPr lang="it-IT" dirty="0" err="1"/>
              <a:t>celui</a:t>
            </a:r>
            <a:r>
              <a:rPr lang="it-IT" dirty="0"/>
              <a:t> qui </a:t>
            </a:r>
            <a:r>
              <a:rPr lang="it-IT" b="1" dirty="0" err="1"/>
              <a:t>les</a:t>
            </a:r>
            <a:r>
              <a:rPr lang="it-IT" b="1" dirty="0"/>
              <a:t> en </a:t>
            </a:r>
            <a:r>
              <a:rPr lang="it-IT" dirty="0"/>
              <a:t>prive est un </a:t>
            </a:r>
            <a:r>
              <a:rPr lang="it-IT" dirty="0" err="1"/>
              <a:t>meurtrier</a:t>
            </a:r>
            <a:r>
              <a:rPr lang="it-IT" dirty="0"/>
              <a:t>.</a:t>
            </a:r>
          </a:p>
          <a:p>
            <a:r>
              <a:rPr lang="it-IT" dirty="0" err="1"/>
              <a:t>Née</a:t>
            </a:r>
            <a:r>
              <a:rPr lang="it-IT" dirty="0"/>
              <a:t> en </a:t>
            </a:r>
            <a:r>
              <a:rPr lang="it-IT" dirty="0" err="1"/>
              <a:t>Russie</a:t>
            </a:r>
            <a:r>
              <a:rPr lang="it-IT" dirty="0"/>
              <a:t> </a:t>
            </a:r>
            <a:r>
              <a:rPr lang="it-IT" dirty="0" err="1"/>
              <a:t>au</a:t>
            </a:r>
            <a:r>
              <a:rPr lang="it-IT" dirty="0"/>
              <a:t> </a:t>
            </a:r>
            <a:r>
              <a:rPr lang="it-IT" dirty="0" err="1"/>
              <a:t>début</a:t>
            </a:r>
            <a:r>
              <a:rPr lang="it-IT" dirty="0"/>
              <a:t> </a:t>
            </a:r>
            <a:r>
              <a:rPr lang="it-IT" dirty="0" err="1"/>
              <a:t>du</a:t>
            </a:r>
            <a:r>
              <a:rPr lang="it-IT" dirty="0"/>
              <a:t> </a:t>
            </a:r>
            <a:r>
              <a:rPr lang="it-IT" dirty="0" err="1"/>
              <a:t>siècle</a:t>
            </a:r>
            <a:r>
              <a:rPr lang="it-IT" dirty="0"/>
              <a:t>, Vera </a:t>
            </a:r>
            <a:r>
              <a:rPr lang="it-IT" dirty="0" err="1"/>
              <a:t>Orlova</a:t>
            </a:r>
            <a:r>
              <a:rPr lang="it-IT" dirty="0"/>
              <a:t> s’</a:t>
            </a:r>
            <a:r>
              <a:rPr lang="it-IT" b="1" dirty="0"/>
              <a:t>en</a:t>
            </a:r>
            <a:r>
              <a:rPr lang="it-IT" dirty="0"/>
              <a:t> </a:t>
            </a:r>
            <a:r>
              <a:rPr lang="it-IT" dirty="0" err="1"/>
              <a:t>enfuit</a:t>
            </a:r>
            <a:r>
              <a:rPr lang="it-IT" dirty="0"/>
              <a:t> </a:t>
            </a:r>
            <a:r>
              <a:rPr lang="it-IT" dirty="0" err="1"/>
              <a:t>au</a:t>
            </a:r>
            <a:r>
              <a:rPr lang="it-IT" dirty="0"/>
              <a:t> </a:t>
            </a:r>
            <a:r>
              <a:rPr lang="it-IT" dirty="0" err="1"/>
              <a:t>printemps</a:t>
            </a:r>
            <a:r>
              <a:rPr lang="it-IT" dirty="0"/>
              <a:t> dix-</a:t>
            </a:r>
            <a:r>
              <a:rPr lang="it-IT" dirty="0" err="1"/>
              <a:t>huit</a:t>
            </a:r>
            <a:r>
              <a:rPr lang="it-IT" dirty="0"/>
              <a:t>.</a:t>
            </a:r>
          </a:p>
          <a:p>
            <a:r>
              <a:rPr lang="it-IT" dirty="0"/>
              <a:t>On </a:t>
            </a:r>
            <a:r>
              <a:rPr lang="it-IT" dirty="0" err="1"/>
              <a:t>peut</a:t>
            </a:r>
            <a:r>
              <a:rPr lang="it-IT" dirty="0"/>
              <a:t> </a:t>
            </a:r>
            <a:r>
              <a:rPr lang="it-IT" dirty="0" err="1"/>
              <a:t>aussi</a:t>
            </a:r>
            <a:r>
              <a:rPr lang="it-IT" dirty="0"/>
              <a:t> </a:t>
            </a:r>
            <a:r>
              <a:rPr lang="it-IT" dirty="0" err="1"/>
              <a:t>trouver</a:t>
            </a:r>
            <a:r>
              <a:rPr lang="it-IT" dirty="0"/>
              <a:t> </a:t>
            </a:r>
            <a:r>
              <a:rPr lang="it-IT" dirty="0" err="1"/>
              <a:t>des</a:t>
            </a:r>
            <a:r>
              <a:rPr lang="it-IT" dirty="0"/>
              <a:t> </a:t>
            </a:r>
            <a:r>
              <a:rPr lang="it-IT" dirty="0" err="1"/>
              <a:t>sources</a:t>
            </a:r>
            <a:r>
              <a:rPr lang="it-IT" dirty="0"/>
              <a:t> d’</a:t>
            </a:r>
            <a:r>
              <a:rPr lang="it-IT" dirty="0" err="1"/>
              <a:t>énergies</a:t>
            </a:r>
            <a:r>
              <a:rPr lang="it-IT" dirty="0"/>
              <a:t> </a:t>
            </a:r>
            <a:r>
              <a:rPr lang="it-IT" dirty="0" err="1"/>
              <a:t>nouvelles</a:t>
            </a:r>
            <a:r>
              <a:rPr lang="it-IT" dirty="0"/>
              <a:t>; </a:t>
            </a:r>
            <a:r>
              <a:rPr lang="it-IT" dirty="0" err="1"/>
              <a:t>seulement</a:t>
            </a:r>
            <a:r>
              <a:rPr lang="it-IT" dirty="0"/>
              <a:t> </a:t>
            </a:r>
            <a:r>
              <a:rPr lang="it-IT" dirty="0" err="1"/>
              <a:t>rien</a:t>
            </a:r>
            <a:r>
              <a:rPr lang="it-IT" dirty="0"/>
              <a:t> ne </a:t>
            </a:r>
            <a:r>
              <a:rPr lang="it-IT" dirty="0" err="1"/>
              <a:t>garantit</a:t>
            </a:r>
            <a:r>
              <a:rPr lang="it-IT" dirty="0"/>
              <a:t> </a:t>
            </a:r>
            <a:r>
              <a:rPr lang="it-IT" dirty="0" err="1"/>
              <a:t>que</a:t>
            </a:r>
            <a:r>
              <a:rPr lang="it-IT" dirty="0"/>
              <a:t> l’</a:t>
            </a:r>
            <a:r>
              <a:rPr lang="it-IT" dirty="0" err="1"/>
              <a:t>utilisation</a:t>
            </a:r>
            <a:r>
              <a:rPr lang="it-IT" dirty="0"/>
              <a:t> </a:t>
            </a:r>
            <a:r>
              <a:rPr lang="it-IT" b="1" dirty="0"/>
              <a:t>en</a:t>
            </a:r>
            <a:r>
              <a:rPr lang="it-IT" dirty="0"/>
              <a:t> </a:t>
            </a:r>
            <a:r>
              <a:rPr lang="it-IT" dirty="0" err="1"/>
              <a:t>exigera</a:t>
            </a:r>
            <a:r>
              <a:rPr lang="it-IT" dirty="0"/>
              <a:t> </a:t>
            </a:r>
            <a:r>
              <a:rPr lang="it-IT" dirty="0" err="1"/>
              <a:t>moins</a:t>
            </a:r>
            <a:r>
              <a:rPr lang="it-IT" dirty="0"/>
              <a:t> de </a:t>
            </a:r>
            <a:r>
              <a:rPr lang="it-IT" dirty="0" err="1"/>
              <a:t>travail</a:t>
            </a:r>
            <a:r>
              <a:rPr lang="it-IT" dirty="0"/>
              <a:t>.</a:t>
            </a:r>
          </a:p>
          <a:p>
            <a:endParaRPr lang="it-IT" dirty="0"/>
          </a:p>
        </p:txBody>
      </p:sp>
    </p:spTree>
    <p:extLst>
      <p:ext uri="{BB962C8B-B14F-4D97-AF65-F5344CB8AC3E}">
        <p14:creationId xmlns:p14="http://schemas.microsoft.com/office/powerpoint/2010/main" val="357094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Exercice</a:t>
            </a:r>
            <a:endParaRPr lang="it-IT" dirty="0"/>
          </a:p>
        </p:txBody>
      </p:sp>
      <p:sp>
        <p:nvSpPr>
          <p:cNvPr id="3" name="Segnaposto contenuto 2"/>
          <p:cNvSpPr>
            <a:spLocks noGrp="1"/>
          </p:cNvSpPr>
          <p:nvPr>
            <p:ph idx="1"/>
          </p:nvPr>
        </p:nvSpPr>
        <p:spPr>
          <a:xfrm>
            <a:off x="498474" y="1676742"/>
            <a:ext cx="8243270" cy="4722003"/>
          </a:xfrm>
        </p:spPr>
        <p:txBody>
          <a:bodyPr>
            <a:normAutofit fontScale="92500" lnSpcReduction="10000"/>
          </a:bodyPr>
          <a:lstStyle/>
          <a:p>
            <a:r>
              <a:rPr lang="it-IT" dirty="0" err="1"/>
              <a:t>Dès</a:t>
            </a:r>
            <a:r>
              <a:rPr lang="it-IT" dirty="0"/>
              <a:t> 1289, Obizzo II est </a:t>
            </a:r>
            <a:r>
              <a:rPr lang="it-IT" dirty="0" err="1"/>
              <a:t>podestat</a:t>
            </a:r>
            <a:r>
              <a:rPr lang="it-IT" dirty="0"/>
              <a:t> de </a:t>
            </a:r>
            <a:r>
              <a:rPr lang="it-IT" dirty="0" err="1"/>
              <a:t>Modène</a:t>
            </a:r>
            <a:r>
              <a:rPr lang="it-IT" dirty="0"/>
              <a:t>; il </a:t>
            </a:r>
            <a:r>
              <a:rPr lang="it-IT" b="1" dirty="0"/>
              <a:t>en</a:t>
            </a:r>
            <a:r>
              <a:rPr lang="it-IT" dirty="0"/>
              <a:t> </a:t>
            </a:r>
            <a:r>
              <a:rPr lang="it-IT" dirty="0" err="1"/>
              <a:t>devient</a:t>
            </a:r>
            <a:r>
              <a:rPr lang="it-IT" dirty="0"/>
              <a:t> vite </a:t>
            </a:r>
            <a:r>
              <a:rPr lang="it-IT" dirty="0" err="1"/>
              <a:t>seigneur</a:t>
            </a:r>
            <a:r>
              <a:rPr lang="it-IT" dirty="0"/>
              <a:t>.</a:t>
            </a:r>
          </a:p>
          <a:p>
            <a:r>
              <a:rPr lang="it-IT" dirty="0"/>
              <a:t>Il </a:t>
            </a:r>
            <a:r>
              <a:rPr lang="it-IT" dirty="0" err="1"/>
              <a:t>mit</a:t>
            </a:r>
            <a:r>
              <a:rPr lang="it-IT" dirty="0"/>
              <a:t> </a:t>
            </a:r>
            <a:r>
              <a:rPr lang="it-IT" dirty="0" err="1"/>
              <a:t>devant</a:t>
            </a:r>
            <a:r>
              <a:rPr lang="it-IT" dirty="0"/>
              <a:t> lui </a:t>
            </a:r>
            <a:r>
              <a:rPr lang="it-IT" dirty="0" err="1"/>
              <a:t>ses</a:t>
            </a:r>
            <a:r>
              <a:rPr lang="it-IT" dirty="0"/>
              <a:t> </a:t>
            </a:r>
            <a:r>
              <a:rPr lang="it-IT" dirty="0" err="1"/>
              <a:t>deux</a:t>
            </a:r>
            <a:r>
              <a:rPr lang="it-IT" dirty="0"/>
              <a:t> </a:t>
            </a:r>
            <a:r>
              <a:rPr lang="it-IT" dirty="0" err="1"/>
              <a:t>mains</a:t>
            </a:r>
            <a:r>
              <a:rPr lang="it-IT" dirty="0"/>
              <a:t>. </a:t>
            </a:r>
            <a:r>
              <a:rPr lang="it-IT" dirty="0" err="1"/>
              <a:t>Elles</a:t>
            </a:r>
            <a:r>
              <a:rPr lang="it-IT" dirty="0"/>
              <a:t> </a:t>
            </a:r>
            <a:r>
              <a:rPr lang="it-IT" dirty="0" err="1"/>
              <a:t>étaient</a:t>
            </a:r>
            <a:r>
              <a:rPr lang="it-IT" dirty="0"/>
              <a:t> </a:t>
            </a:r>
            <a:r>
              <a:rPr lang="it-IT" dirty="0" err="1"/>
              <a:t>tachées</a:t>
            </a:r>
            <a:r>
              <a:rPr lang="it-IT" dirty="0"/>
              <a:t> par la </a:t>
            </a:r>
            <a:r>
              <a:rPr lang="it-IT" dirty="0" err="1"/>
              <a:t>mort</a:t>
            </a:r>
            <a:r>
              <a:rPr lang="it-IT" dirty="0"/>
              <a:t> et il </a:t>
            </a:r>
            <a:r>
              <a:rPr lang="it-IT" b="1" dirty="0"/>
              <a:t>en</a:t>
            </a:r>
            <a:r>
              <a:rPr lang="it-IT" dirty="0"/>
              <a:t> </a:t>
            </a:r>
            <a:r>
              <a:rPr lang="it-IT" dirty="0" err="1"/>
              <a:t>fut</a:t>
            </a:r>
            <a:r>
              <a:rPr lang="it-IT" dirty="0"/>
              <a:t> </a:t>
            </a:r>
            <a:r>
              <a:rPr lang="it-IT" dirty="0" err="1"/>
              <a:t>heureux</a:t>
            </a:r>
            <a:r>
              <a:rPr lang="it-IT" dirty="0"/>
              <a:t>.</a:t>
            </a:r>
          </a:p>
          <a:p>
            <a:r>
              <a:rPr lang="it-IT" dirty="0"/>
              <a:t>Une colonie de </a:t>
            </a:r>
            <a:r>
              <a:rPr lang="it-IT" dirty="0" err="1"/>
              <a:t>singes</a:t>
            </a:r>
            <a:r>
              <a:rPr lang="it-IT" dirty="0"/>
              <a:t> </a:t>
            </a:r>
            <a:r>
              <a:rPr lang="it-IT" dirty="0" err="1"/>
              <a:t>avait</a:t>
            </a:r>
            <a:r>
              <a:rPr lang="it-IT" dirty="0"/>
              <a:t> </a:t>
            </a:r>
            <a:r>
              <a:rPr lang="it-IT" dirty="0" err="1"/>
              <a:t>élu</a:t>
            </a:r>
            <a:r>
              <a:rPr lang="it-IT" dirty="0"/>
              <a:t> </a:t>
            </a:r>
            <a:r>
              <a:rPr lang="it-IT" dirty="0" err="1"/>
              <a:t>domicile</a:t>
            </a:r>
            <a:r>
              <a:rPr lang="it-IT" dirty="0"/>
              <a:t> </a:t>
            </a:r>
            <a:r>
              <a:rPr lang="it-IT" dirty="0" err="1"/>
              <a:t>dans</a:t>
            </a:r>
            <a:r>
              <a:rPr lang="it-IT" dirty="0"/>
              <a:t> </a:t>
            </a:r>
            <a:r>
              <a:rPr lang="it-IT" dirty="0" err="1"/>
              <a:t>les</a:t>
            </a:r>
            <a:r>
              <a:rPr lang="it-IT" dirty="0"/>
              <a:t> </a:t>
            </a:r>
            <a:r>
              <a:rPr lang="it-IT" dirty="0" err="1"/>
              <a:t>salles</a:t>
            </a:r>
            <a:r>
              <a:rPr lang="it-IT" dirty="0"/>
              <a:t> </a:t>
            </a:r>
            <a:r>
              <a:rPr lang="it-IT" dirty="0" err="1"/>
              <a:t>immenses</a:t>
            </a:r>
            <a:r>
              <a:rPr lang="it-IT" dirty="0"/>
              <a:t> </a:t>
            </a:r>
            <a:r>
              <a:rPr lang="it-IT" dirty="0" err="1"/>
              <a:t>du</a:t>
            </a:r>
            <a:r>
              <a:rPr lang="it-IT" dirty="0"/>
              <a:t> </a:t>
            </a:r>
            <a:r>
              <a:rPr lang="it-IT" dirty="0" err="1"/>
              <a:t>palais</a:t>
            </a:r>
            <a:r>
              <a:rPr lang="it-IT" dirty="0"/>
              <a:t>. Il y </a:t>
            </a:r>
            <a:r>
              <a:rPr lang="it-IT" b="1" dirty="0"/>
              <a:t>en</a:t>
            </a:r>
            <a:r>
              <a:rPr lang="it-IT" dirty="0"/>
              <a:t> </a:t>
            </a:r>
            <a:r>
              <a:rPr lang="it-IT" dirty="0" err="1"/>
              <a:t>avait</a:t>
            </a:r>
            <a:r>
              <a:rPr lang="it-IT" dirty="0"/>
              <a:t> </a:t>
            </a:r>
            <a:r>
              <a:rPr lang="it-IT" dirty="0" err="1"/>
              <a:t>des</a:t>
            </a:r>
            <a:r>
              <a:rPr lang="it-IT" dirty="0"/>
              <a:t> </a:t>
            </a:r>
            <a:r>
              <a:rPr lang="it-IT" dirty="0" err="1"/>
              <a:t>centaines</a:t>
            </a:r>
            <a:r>
              <a:rPr lang="it-IT" dirty="0"/>
              <a:t>.</a:t>
            </a:r>
          </a:p>
          <a:p>
            <a:r>
              <a:rPr lang="it-IT" dirty="0"/>
              <a:t>Il </a:t>
            </a:r>
            <a:r>
              <a:rPr lang="it-IT" dirty="0" err="1"/>
              <a:t>menait</a:t>
            </a:r>
            <a:r>
              <a:rPr lang="it-IT" dirty="0"/>
              <a:t> une double vie, </a:t>
            </a:r>
            <a:r>
              <a:rPr lang="it-IT" dirty="0" err="1"/>
              <a:t>des</a:t>
            </a:r>
            <a:r>
              <a:rPr lang="it-IT" dirty="0"/>
              <a:t> </a:t>
            </a:r>
            <a:r>
              <a:rPr lang="it-IT" dirty="0" err="1"/>
              <a:t>dizaines</a:t>
            </a:r>
            <a:r>
              <a:rPr lang="it-IT" dirty="0"/>
              <a:t> de </a:t>
            </a:r>
            <a:r>
              <a:rPr lang="it-IT" dirty="0" err="1"/>
              <a:t>vies</a:t>
            </a:r>
            <a:r>
              <a:rPr lang="it-IT" dirty="0"/>
              <a:t>. Il ne </a:t>
            </a:r>
            <a:r>
              <a:rPr lang="it-IT" dirty="0" err="1"/>
              <a:t>savait</a:t>
            </a:r>
            <a:r>
              <a:rPr lang="it-IT" dirty="0"/>
              <a:t> </a:t>
            </a:r>
            <a:r>
              <a:rPr lang="it-IT" dirty="0" err="1"/>
              <a:t>pas</a:t>
            </a:r>
            <a:r>
              <a:rPr lang="it-IT" dirty="0"/>
              <a:t> </a:t>
            </a:r>
            <a:r>
              <a:rPr lang="it-IT" dirty="0" err="1"/>
              <a:t>laquelle</a:t>
            </a:r>
            <a:r>
              <a:rPr lang="it-IT" dirty="0"/>
              <a:t> </a:t>
            </a:r>
            <a:r>
              <a:rPr lang="it-IT" dirty="0" err="1"/>
              <a:t>choisir</a:t>
            </a:r>
            <a:r>
              <a:rPr lang="it-IT" dirty="0"/>
              <a:t>. Il </a:t>
            </a:r>
            <a:r>
              <a:rPr lang="it-IT" dirty="0" err="1"/>
              <a:t>était</a:t>
            </a:r>
            <a:r>
              <a:rPr lang="it-IT" dirty="0"/>
              <a:t> </a:t>
            </a:r>
            <a:r>
              <a:rPr lang="it-IT" dirty="0" err="1"/>
              <a:t>toujours</a:t>
            </a:r>
            <a:r>
              <a:rPr lang="it-IT" dirty="0"/>
              <a:t> </a:t>
            </a:r>
            <a:r>
              <a:rPr lang="it-IT" dirty="0" err="1"/>
              <a:t>déçu</a:t>
            </a:r>
            <a:r>
              <a:rPr lang="it-IT" dirty="0"/>
              <a:t>, il </a:t>
            </a:r>
            <a:r>
              <a:rPr lang="it-IT" b="1" dirty="0"/>
              <a:t>en</a:t>
            </a:r>
            <a:r>
              <a:rPr lang="it-IT" dirty="0"/>
              <a:t> </a:t>
            </a:r>
            <a:r>
              <a:rPr lang="it-IT" dirty="0" err="1"/>
              <a:t>essayait</a:t>
            </a:r>
            <a:r>
              <a:rPr lang="it-IT" dirty="0"/>
              <a:t> sans </a:t>
            </a:r>
            <a:r>
              <a:rPr lang="it-IT" dirty="0" err="1"/>
              <a:t>arrêt</a:t>
            </a:r>
            <a:r>
              <a:rPr lang="it-IT" dirty="0"/>
              <a:t> de </a:t>
            </a:r>
            <a:r>
              <a:rPr lang="it-IT" dirty="0" err="1"/>
              <a:t>nouvelles</a:t>
            </a:r>
            <a:r>
              <a:rPr lang="it-IT" dirty="0"/>
              <a:t>.</a:t>
            </a:r>
          </a:p>
          <a:p>
            <a:r>
              <a:rPr lang="it-IT" dirty="0" err="1"/>
              <a:t>Des</a:t>
            </a:r>
            <a:r>
              <a:rPr lang="it-IT" dirty="0"/>
              <a:t> </a:t>
            </a:r>
            <a:r>
              <a:rPr lang="it-IT" dirty="0" err="1"/>
              <a:t>nomades</a:t>
            </a:r>
            <a:r>
              <a:rPr lang="it-IT" dirty="0"/>
              <a:t> </a:t>
            </a:r>
            <a:r>
              <a:rPr lang="it-IT" dirty="0" err="1"/>
              <a:t>étaient</a:t>
            </a:r>
            <a:r>
              <a:rPr lang="it-IT" dirty="0"/>
              <a:t> </a:t>
            </a:r>
            <a:r>
              <a:rPr lang="it-IT" dirty="0" err="1"/>
              <a:t>venus</a:t>
            </a:r>
            <a:r>
              <a:rPr lang="it-IT" dirty="0"/>
              <a:t> de </a:t>
            </a:r>
            <a:r>
              <a:rPr lang="it-IT" dirty="0" err="1"/>
              <a:t>loin</a:t>
            </a:r>
            <a:r>
              <a:rPr lang="it-IT" dirty="0"/>
              <a:t> pour </a:t>
            </a:r>
            <a:r>
              <a:rPr lang="it-IT" dirty="0" err="1"/>
              <a:t>être</a:t>
            </a:r>
            <a:r>
              <a:rPr lang="it-IT" dirty="0"/>
              <a:t> </a:t>
            </a:r>
            <a:r>
              <a:rPr lang="it-IT" dirty="0" err="1"/>
              <a:t>présents</a:t>
            </a:r>
            <a:r>
              <a:rPr lang="it-IT" dirty="0"/>
              <a:t> en ce jour. Il </a:t>
            </a:r>
            <a:r>
              <a:rPr lang="it-IT" b="1" dirty="0"/>
              <a:t>en</a:t>
            </a:r>
            <a:r>
              <a:rPr lang="it-IT" dirty="0"/>
              <a:t> </a:t>
            </a:r>
            <a:r>
              <a:rPr lang="it-IT" dirty="0" err="1"/>
              <a:t>arrivait</a:t>
            </a:r>
            <a:r>
              <a:rPr lang="it-IT" dirty="0"/>
              <a:t> de </a:t>
            </a:r>
            <a:r>
              <a:rPr lang="it-IT" dirty="0" err="1"/>
              <a:t>partout</a:t>
            </a:r>
            <a:r>
              <a:rPr lang="it-IT" dirty="0"/>
              <a:t>.</a:t>
            </a:r>
          </a:p>
        </p:txBody>
      </p:sp>
    </p:spTree>
    <p:extLst>
      <p:ext uri="{BB962C8B-B14F-4D97-AF65-F5344CB8AC3E}">
        <p14:creationId xmlns:p14="http://schemas.microsoft.com/office/powerpoint/2010/main" val="1781056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5912" y="244158"/>
            <a:ext cx="8593788" cy="1339850"/>
          </a:xfrm>
        </p:spPr>
        <p:txBody>
          <a:bodyPr>
            <a:normAutofit fontScale="90000"/>
          </a:bodyPr>
          <a:lstStyle/>
          <a:p>
            <a:r>
              <a:rPr lang="it-IT" dirty="0" err="1"/>
              <a:t>Ordre</a:t>
            </a:r>
            <a:r>
              <a:rPr lang="it-IT" dirty="0"/>
              <a:t> </a:t>
            </a:r>
            <a:r>
              <a:rPr lang="it-IT" dirty="0" err="1"/>
              <a:t>des</a:t>
            </a:r>
            <a:r>
              <a:rPr lang="it-IT" dirty="0"/>
              <a:t> </a:t>
            </a:r>
            <a:r>
              <a:rPr lang="it-IT" dirty="0" err="1"/>
              <a:t>pronoms</a:t>
            </a:r>
            <a:r>
              <a:rPr lang="it-IT" dirty="0"/>
              <a:t> </a:t>
            </a:r>
            <a:r>
              <a:rPr lang="it-IT" dirty="0" err="1"/>
              <a:t>compléments</a:t>
            </a:r>
            <a:endParaRPr lang="it-IT" dirty="0"/>
          </a:p>
        </p:txBody>
      </p:sp>
      <p:sp>
        <p:nvSpPr>
          <p:cNvPr id="3" name="Segnaposto contenuto 2"/>
          <p:cNvSpPr>
            <a:spLocks noGrp="1"/>
          </p:cNvSpPr>
          <p:nvPr>
            <p:ph idx="1"/>
          </p:nvPr>
        </p:nvSpPr>
        <p:spPr>
          <a:xfrm>
            <a:off x="498474" y="1584008"/>
            <a:ext cx="8181622" cy="4950356"/>
          </a:xfrm>
        </p:spPr>
        <p:txBody>
          <a:bodyPr>
            <a:normAutofit fontScale="92500" lnSpcReduction="10000"/>
          </a:bodyPr>
          <a:lstStyle/>
          <a:p>
            <a:r>
              <a:rPr lang="it-IT" dirty="0" err="1"/>
              <a:t>Ordre</a:t>
            </a:r>
            <a:r>
              <a:rPr lang="it-IT" dirty="0"/>
              <a:t> </a:t>
            </a:r>
            <a:r>
              <a:rPr lang="it-IT" dirty="0" err="1"/>
              <a:t>canonique</a:t>
            </a:r>
            <a:r>
              <a:rPr lang="it-IT" dirty="0"/>
              <a:t> de la </a:t>
            </a:r>
            <a:r>
              <a:rPr lang="it-IT" dirty="0" err="1"/>
              <a:t>phrase</a:t>
            </a:r>
            <a:r>
              <a:rPr lang="it-IT" dirty="0"/>
              <a:t>: SVO</a:t>
            </a:r>
          </a:p>
          <a:p>
            <a:r>
              <a:rPr lang="it-IT" dirty="0" err="1"/>
              <a:t>P</a:t>
            </a:r>
            <a:r>
              <a:rPr lang="it-IT" dirty="0"/>
              <a:t>-&gt; SN1 + V + SN2/SP    (</a:t>
            </a:r>
            <a:r>
              <a:rPr lang="it-IT" dirty="0" err="1"/>
              <a:t>peuvent</a:t>
            </a:r>
            <a:r>
              <a:rPr lang="it-IT" dirty="0"/>
              <a:t> </a:t>
            </a:r>
            <a:r>
              <a:rPr lang="it-IT" dirty="0" err="1"/>
              <a:t>être</a:t>
            </a:r>
            <a:r>
              <a:rPr lang="it-IT" dirty="0"/>
              <a:t> </a:t>
            </a:r>
            <a:r>
              <a:rPr lang="it-IT" dirty="0" err="1"/>
              <a:t>repris</a:t>
            </a:r>
            <a:r>
              <a:rPr lang="it-IT" dirty="0"/>
              <a:t> par </a:t>
            </a:r>
            <a:r>
              <a:rPr lang="it-IT" dirty="0" err="1"/>
              <a:t>des</a:t>
            </a:r>
            <a:r>
              <a:rPr lang="it-IT" dirty="0"/>
              <a:t> </a:t>
            </a:r>
            <a:r>
              <a:rPr lang="it-IT" dirty="0" err="1"/>
              <a:t>pronoms</a:t>
            </a:r>
            <a:r>
              <a:rPr lang="it-IT" dirty="0"/>
              <a:t>)</a:t>
            </a:r>
          </a:p>
          <a:p>
            <a:r>
              <a:rPr lang="it-IT" dirty="0" err="1"/>
              <a:t>P</a:t>
            </a:r>
            <a:r>
              <a:rPr lang="it-IT" dirty="0"/>
              <a:t>’ -&gt; SN1 + SN2 +V</a:t>
            </a:r>
          </a:p>
          <a:p>
            <a:r>
              <a:rPr lang="it-IT" dirty="0" err="1"/>
              <a:t>Pronoms</a:t>
            </a:r>
            <a:r>
              <a:rPr lang="it-IT" dirty="0"/>
              <a:t> </a:t>
            </a:r>
            <a:r>
              <a:rPr lang="it-IT" dirty="0" err="1"/>
              <a:t>doubles</a:t>
            </a:r>
            <a:endParaRPr lang="it-IT" dirty="0"/>
          </a:p>
          <a:p>
            <a:endParaRPr lang="it-IT" dirty="0"/>
          </a:p>
          <a:p>
            <a:endParaRPr lang="it-IT" dirty="0"/>
          </a:p>
          <a:p>
            <a:endParaRPr lang="it-IT" dirty="0"/>
          </a:p>
          <a:p>
            <a:endParaRPr lang="it-IT" dirty="0"/>
          </a:p>
          <a:p>
            <a:r>
              <a:rPr lang="it-IT" dirty="0"/>
              <a:t>Elle me le donne; Je m’y </a:t>
            </a:r>
            <a:r>
              <a:rPr lang="it-IT" dirty="0" err="1"/>
              <a:t>intéresse</a:t>
            </a:r>
            <a:r>
              <a:rPr lang="it-IT" dirty="0"/>
              <a:t>; Il m’en donne; Il y en a</a:t>
            </a:r>
          </a:p>
          <a:p>
            <a:pPr lvl="1"/>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38231758"/>
              </p:ext>
            </p:extLst>
          </p:nvPr>
        </p:nvGraphicFramePr>
        <p:xfrm>
          <a:off x="1011035" y="3608967"/>
          <a:ext cx="6608965" cy="2103120"/>
        </p:xfrm>
        <a:graphic>
          <a:graphicData uri="http://schemas.openxmlformats.org/drawingml/2006/table">
            <a:tbl>
              <a:tblPr firstRow="1" bandRow="1">
                <a:tableStyleId>{5C22544A-7EE6-4342-B048-85BDC9FD1C3A}</a:tableStyleId>
              </a:tblPr>
              <a:tblGrid>
                <a:gridCol w="1321793">
                  <a:extLst>
                    <a:ext uri="{9D8B030D-6E8A-4147-A177-3AD203B41FA5}">
                      <a16:colId xmlns:a16="http://schemas.microsoft.com/office/drawing/2014/main" val="20000"/>
                    </a:ext>
                  </a:extLst>
                </a:gridCol>
                <a:gridCol w="1321793">
                  <a:extLst>
                    <a:ext uri="{9D8B030D-6E8A-4147-A177-3AD203B41FA5}">
                      <a16:colId xmlns:a16="http://schemas.microsoft.com/office/drawing/2014/main" val="20001"/>
                    </a:ext>
                  </a:extLst>
                </a:gridCol>
                <a:gridCol w="1321793">
                  <a:extLst>
                    <a:ext uri="{9D8B030D-6E8A-4147-A177-3AD203B41FA5}">
                      <a16:colId xmlns:a16="http://schemas.microsoft.com/office/drawing/2014/main" val="20002"/>
                    </a:ext>
                  </a:extLst>
                </a:gridCol>
                <a:gridCol w="1321793">
                  <a:extLst>
                    <a:ext uri="{9D8B030D-6E8A-4147-A177-3AD203B41FA5}">
                      <a16:colId xmlns:a16="http://schemas.microsoft.com/office/drawing/2014/main" val="20003"/>
                    </a:ext>
                  </a:extLst>
                </a:gridCol>
                <a:gridCol w="1321793">
                  <a:extLst>
                    <a:ext uri="{9D8B030D-6E8A-4147-A177-3AD203B41FA5}">
                      <a16:colId xmlns:a16="http://schemas.microsoft.com/office/drawing/2014/main" val="20004"/>
                    </a:ext>
                  </a:extLst>
                </a:gridCol>
              </a:tblGrid>
              <a:tr h="0">
                <a:tc>
                  <a:txBody>
                    <a:bodyPr/>
                    <a:lstStyle/>
                    <a:p>
                      <a:r>
                        <a:rPr lang="it-IT" dirty="0"/>
                        <a:t>1</a:t>
                      </a:r>
                    </a:p>
                  </a:txBody>
                  <a:tcPr/>
                </a:tc>
                <a:tc>
                  <a:txBody>
                    <a:bodyPr/>
                    <a:lstStyle/>
                    <a:p>
                      <a:r>
                        <a:rPr lang="it-IT" dirty="0"/>
                        <a:t>2</a:t>
                      </a:r>
                    </a:p>
                  </a:txBody>
                  <a:tcPr/>
                </a:tc>
                <a:tc>
                  <a:txBody>
                    <a:bodyPr/>
                    <a:lstStyle/>
                    <a:p>
                      <a:r>
                        <a:rPr lang="it-IT" dirty="0"/>
                        <a:t>3</a:t>
                      </a:r>
                    </a:p>
                  </a:txBody>
                  <a:tcPr/>
                </a:tc>
                <a:tc>
                  <a:txBody>
                    <a:bodyPr/>
                    <a:lstStyle/>
                    <a:p>
                      <a:r>
                        <a:rPr lang="it-IT" dirty="0"/>
                        <a:t>4</a:t>
                      </a:r>
                    </a:p>
                  </a:txBody>
                  <a:tcPr/>
                </a:tc>
                <a:tc>
                  <a:txBody>
                    <a:bodyPr/>
                    <a:lstStyle/>
                    <a:p>
                      <a:r>
                        <a:rPr lang="it-IT" dirty="0"/>
                        <a:t>5</a:t>
                      </a:r>
                    </a:p>
                  </a:txBody>
                  <a:tcPr/>
                </a:tc>
                <a:extLst>
                  <a:ext uri="{0D108BD9-81ED-4DB2-BD59-A6C34878D82A}">
                    <a16:rowId xmlns:a16="http://schemas.microsoft.com/office/drawing/2014/main" val="10000"/>
                  </a:ext>
                </a:extLst>
              </a:tr>
              <a:tr h="0">
                <a:tc>
                  <a:txBody>
                    <a:bodyPr/>
                    <a:lstStyle/>
                    <a:p>
                      <a:r>
                        <a:rPr lang="it-IT" dirty="0"/>
                        <a:t>Me</a:t>
                      </a:r>
                    </a:p>
                    <a:p>
                      <a:r>
                        <a:rPr lang="it-IT" dirty="0"/>
                        <a:t>Te</a:t>
                      </a:r>
                    </a:p>
                    <a:p>
                      <a:r>
                        <a:rPr lang="it-IT" dirty="0"/>
                        <a:t>Se</a:t>
                      </a:r>
                    </a:p>
                    <a:p>
                      <a:r>
                        <a:rPr lang="it-IT" dirty="0" err="1"/>
                        <a:t>Nous</a:t>
                      </a:r>
                      <a:endParaRPr lang="it-IT" dirty="0"/>
                    </a:p>
                    <a:p>
                      <a:r>
                        <a:rPr lang="it-IT" dirty="0" err="1"/>
                        <a:t>Vous</a:t>
                      </a:r>
                      <a:endParaRPr lang="it-IT" dirty="0"/>
                    </a:p>
                    <a:p>
                      <a:r>
                        <a:rPr lang="fr-FR" dirty="0">
                          <a:sym typeface="Wingdings"/>
                        </a:rPr>
                        <a:t>-</a:t>
                      </a:r>
                      <a:r>
                        <a:rPr lang="mr-IN" dirty="0">
                          <a:sym typeface="Wingdings"/>
                        </a:rPr>
                        <a:t>--&gt;</a:t>
                      </a:r>
                      <a:endParaRPr lang="it-IT" dirty="0"/>
                    </a:p>
                  </a:txBody>
                  <a:tcPr/>
                </a:tc>
                <a:tc>
                  <a:txBody>
                    <a:bodyPr/>
                    <a:lstStyle/>
                    <a:p>
                      <a:r>
                        <a:rPr lang="it-IT" dirty="0"/>
                        <a:t>Le</a:t>
                      </a:r>
                    </a:p>
                    <a:p>
                      <a:r>
                        <a:rPr lang="it-IT" dirty="0"/>
                        <a:t>La</a:t>
                      </a:r>
                    </a:p>
                    <a:p>
                      <a:r>
                        <a:rPr lang="it-IT" dirty="0" err="1"/>
                        <a:t>Les</a:t>
                      </a:r>
                      <a:endParaRPr lang="it-IT" dirty="0"/>
                    </a:p>
                    <a:p>
                      <a:endParaRPr lang="it-IT" dirty="0"/>
                    </a:p>
                    <a:p>
                      <a:endParaRPr lang="it-IT" dirty="0"/>
                    </a:p>
                    <a:p>
                      <a:r>
                        <a:rPr lang="it-IT" dirty="0"/>
                        <a:t>-----</a:t>
                      </a:r>
                      <a:r>
                        <a:rPr lang="it-IT" dirty="0">
                          <a:sym typeface="Wingdings"/>
                        </a:rPr>
                        <a:t></a:t>
                      </a:r>
                      <a:endParaRPr lang="it-IT" dirty="0"/>
                    </a:p>
                  </a:txBody>
                  <a:tcPr/>
                </a:tc>
                <a:tc>
                  <a:txBody>
                    <a:bodyPr/>
                    <a:lstStyle/>
                    <a:p>
                      <a:r>
                        <a:rPr lang="it-IT" dirty="0"/>
                        <a:t>Lui</a:t>
                      </a:r>
                    </a:p>
                    <a:p>
                      <a:endParaRPr lang="it-IT" dirty="0"/>
                    </a:p>
                    <a:p>
                      <a:r>
                        <a:rPr lang="it-IT" dirty="0" err="1"/>
                        <a:t>Leur</a:t>
                      </a:r>
                      <a:endParaRPr lang="it-IT" dirty="0"/>
                    </a:p>
                    <a:p>
                      <a:endParaRPr lang="it-IT" dirty="0"/>
                    </a:p>
                    <a:p>
                      <a:endParaRPr lang="it-IT" dirty="0"/>
                    </a:p>
                    <a:p>
                      <a:r>
                        <a:rPr lang="it-IT" dirty="0"/>
                        <a:t>----</a:t>
                      </a:r>
                      <a:r>
                        <a:rPr lang="it-IT" dirty="0">
                          <a:sym typeface="Wingdings"/>
                        </a:rPr>
                        <a:t></a:t>
                      </a:r>
                      <a:endParaRPr lang="it-IT" dirty="0"/>
                    </a:p>
                  </a:txBody>
                  <a:tcPr/>
                </a:tc>
                <a:tc>
                  <a:txBody>
                    <a:bodyPr/>
                    <a:lstStyle/>
                    <a:p>
                      <a:r>
                        <a:rPr lang="it-IT" dirty="0"/>
                        <a:t>Y</a:t>
                      </a:r>
                    </a:p>
                    <a:p>
                      <a:endParaRPr lang="it-IT" dirty="0"/>
                    </a:p>
                    <a:p>
                      <a:endParaRPr lang="it-IT" dirty="0"/>
                    </a:p>
                    <a:p>
                      <a:endParaRPr lang="it-IT" dirty="0"/>
                    </a:p>
                    <a:p>
                      <a:endParaRPr lang="it-IT" dirty="0"/>
                    </a:p>
                    <a:p>
                      <a:r>
                        <a:rPr lang="it-IT" dirty="0"/>
                        <a:t>---</a:t>
                      </a:r>
                      <a:r>
                        <a:rPr lang="it-IT" dirty="0">
                          <a:sym typeface="Wingdings"/>
                        </a:rPr>
                        <a:t></a:t>
                      </a:r>
                      <a:r>
                        <a:rPr lang="it-IT" dirty="0"/>
                        <a:t> </a:t>
                      </a:r>
                    </a:p>
                  </a:txBody>
                  <a:tcPr/>
                </a:tc>
                <a:tc>
                  <a:txBody>
                    <a:bodyPr/>
                    <a:lstStyle/>
                    <a:p>
                      <a:r>
                        <a:rPr lang="it-IT" dirty="0"/>
                        <a:t>en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726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Les</a:t>
            </a:r>
            <a:r>
              <a:rPr lang="it-IT" dirty="0"/>
              <a:t> </a:t>
            </a:r>
            <a:r>
              <a:rPr lang="it-IT" dirty="0" err="1"/>
              <a:t>pronoms</a:t>
            </a:r>
            <a:r>
              <a:rPr lang="it-IT" dirty="0"/>
              <a:t> </a:t>
            </a:r>
            <a:r>
              <a:rPr lang="it-IT" dirty="0" err="1"/>
              <a:t>démonstrtatifs</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216129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Pronoms</a:t>
            </a:r>
            <a:r>
              <a:rPr lang="it-IT" dirty="0"/>
              <a:t> </a:t>
            </a:r>
            <a:r>
              <a:rPr lang="it-IT" dirty="0" err="1"/>
              <a:t>démonstratifs</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667753280"/>
              </p:ext>
            </p:extLst>
          </p:nvPr>
        </p:nvGraphicFramePr>
        <p:xfrm>
          <a:off x="436562" y="2133601"/>
          <a:ext cx="8259202" cy="2884299"/>
        </p:xfrm>
        <a:graphic>
          <a:graphicData uri="http://schemas.openxmlformats.org/drawingml/2006/table">
            <a:tbl>
              <a:tblPr firstRow="1" bandRow="1">
                <a:tableStyleId>{5C22544A-7EE6-4342-B048-85BDC9FD1C3A}</a:tableStyleId>
              </a:tblPr>
              <a:tblGrid>
                <a:gridCol w="1376534">
                  <a:extLst>
                    <a:ext uri="{9D8B030D-6E8A-4147-A177-3AD203B41FA5}">
                      <a16:colId xmlns:a16="http://schemas.microsoft.com/office/drawing/2014/main" val="20000"/>
                    </a:ext>
                  </a:extLst>
                </a:gridCol>
                <a:gridCol w="1222470">
                  <a:extLst>
                    <a:ext uri="{9D8B030D-6E8A-4147-A177-3AD203B41FA5}">
                      <a16:colId xmlns:a16="http://schemas.microsoft.com/office/drawing/2014/main" val="20001"/>
                    </a:ext>
                  </a:extLst>
                </a:gridCol>
                <a:gridCol w="1207728">
                  <a:extLst>
                    <a:ext uri="{9D8B030D-6E8A-4147-A177-3AD203B41FA5}">
                      <a16:colId xmlns:a16="http://schemas.microsoft.com/office/drawing/2014/main" val="20002"/>
                    </a:ext>
                  </a:extLst>
                </a:gridCol>
                <a:gridCol w="1090706">
                  <a:extLst>
                    <a:ext uri="{9D8B030D-6E8A-4147-A177-3AD203B41FA5}">
                      <a16:colId xmlns:a16="http://schemas.microsoft.com/office/drawing/2014/main" val="20003"/>
                    </a:ext>
                  </a:extLst>
                </a:gridCol>
                <a:gridCol w="1449294">
                  <a:extLst>
                    <a:ext uri="{9D8B030D-6E8A-4147-A177-3AD203B41FA5}">
                      <a16:colId xmlns:a16="http://schemas.microsoft.com/office/drawing/2014/main" val="20004"/>
                    </a:ext>
                  </a:extLst>
                </a:gridCol>
                <a:gridCol w="1912470">
                  <a:extLst>
                    <a:ext uri="{9D8B030D-6E8A-4147-A177-3AD203B41FA5}">
                      <a16:colId xmlns:a16="http://schemas.microsoft.com/office/drawing/2014/main" val="20005"/>
                    </a:ext>
                  </a:extLst>
                </a:gridCol>
              </a:tblGrid>
              <a:tr h="737417">
                <a:tc>
                  <a:txBody>
                    <a:bodyPr/>
                    <a:lstStyle/>
                    <a:p>
                      <a:endParaRPr lang="it-IT" dirty="0"/>
                    </a:p>
                  </a:txBody>
                  <a:tcPr/>
                </a:tc>
                <a:tc>
                  <a:txBody>
                    <a:bodyPr/>
                    <a:lstStyle/>
                    <a:p>
                      <a:r>
                        <a:rPr lang="it-IT" dirty="0" err="1"/>
                        <a:t>Masc</a:t>
                      </a:r>
                      <a:r>
                        <a:rPr lang="it-IT" baseline="0" dirty="0"/>
                        <a:t> </a:t>
                      </a:r>
                      <a:r>
                        <a:rPr lang="it-IT" baseline="0" dirty="0" err="1"/>
                        <a:t>sing</a:t>
                      </a:r>
                      <a:endParaRPr lang="it-IT" dirty="0"/>
                    </a:p>
                  </a:txBody>
                  <a:tcPr/>
                </a:tc>
                <a:tc>
                  <a:txBody>
                    <a:bodyPr/>
                    <a:lstStyle/>
                    <a:p>
                      <a:r>
                        <a:rPr lang="it-IT" dirty="0" err="1"/>
                        <a:t>Fem</a:t>
                      </a:r>
                      <a:r>
                        <a:rPr lang="it-IT" dirty="0"/>
                        <a:t> </a:t>
                      </a:r>
                      <a:r>
                        <a:rPr lang="it-IT" dirty="0" err="1"/>
                        <a:t>sg</a:t>
                      </a:r>
                      <a:endParaRPr lang="it-IT" dirty="0"/>
                    </a:p>
                  </a:txBody>
                  <a:tcPr/>
                </a:tc>
                <a:tc>
                  <a:txBody>
                    <a:bodyPr/>
                    <a:lstStyle/>
                    <a:p>
                      <a:r>
                        <a:rPr lang="it-IT" dirty="0">
                          <a:solidFill>
                            <a:srgbClr val="FF6600"/>
                          </a:solidFill>
                        </a:rPr>
                        <a:t>Neutre</a:t>
                      </a:r>
                    </a:p>
                  </a:txBody>
                  <a:tcPr/>
                </a:tc>
                <a:tc>
                  <a:txBody>
                    <a:bodyPr/>
                    <a:lstStyle/>
                    <a:p>
                      <a:r>
                        <a:rPr lang="it-IT" dirty="0" err="1"/>
                        <a:t>Masc</a:t>
                      </a:r>
                      <a:r>
                        <a:rPr lang="it-IT" dirty="0"/>
                        <a:t> </a:t>
                      </a:r>
                      <a:r>
                        <a:rPr lang="it-IT" dirty="0" err="1"/>
                        <a:t>plur</a:t>
                      </a:r>
                      <a:endParaRPr lang="it-IT" dirty="0"/>
                    </a:p>
                  </a:txBody>
                  <a:tcPr/>
                </a:tc>
                <a:tc>
                  <a:txBody>
                    <a:bodyPr/>
                    <a:lstStyle/>
                    <a:p>
                      <a:r>
                        <a:rPr lang="it-IT" dirty="0" err="1"/>
                        <a:t>Fem</a:t>
                      </a:r>
                      <a:r>
                        <a:rPr lang="it-IT" dirty="0"/>
                        <a:t>; </a:t>
                      </a:r>
                      <a:r>
                        <a:rPr lang="it-IT" dirty="0" err="1"/>
                        <a:t>plur</a:t>
                      </a:r>
                      <a:endParaRPr lang="it-IT" dirty="0"/>
                    </a:p>
                  </a:txBody>
                  <a:tcPr/>
                </a:tc>
                <a:extLst>
                  <a:ext uri="{0D108BD9-81ED-4DB2-BD59-A6C34878D82A}">
                    <a16:rowId xmlns:a16="http://schemas.microsoft.com/office/drawing/2014/main" val="10000"/>
                  </a:ext>
                </a:extLst>
              </a:tr>
              <a:tr h="911653">
                <a:tc>
                  <a:txBody>
                    <a:bodyPr/>
                    <a:lstStyle/>
                    <a:p>
                      <a:pPr algn="ctr"/>
                      <a:r>
                        <a:rPr lang="it-IT" dirty="0" err="1"/>
                        <a:t>Formes</a:t>
                      </a:r>
                      <a:r>
                        <a:rPr lang="it-IT" dirty="0"/>
                        <a:t> </a:t>
                      </a:r>
                      <a:r>
                        <a:rPr lang="it-IT" dirty="0" err="1"/>
                        <a:t>simples</a:t>
                      </a:r>
                      <a:endParaRPr lang="it-IT" dirty="0"/>
                    </a:p>
                  </a:txBody>
                  <a:tcPr anchor="ctr"/>
                </a:tc>
                <a:tc>
                  <a:txBody>
                    <a:bodyPr/>
                    <a:lstStyle/>
                    <a:p>
                      <a:pPr algn="ctr"/>
                      <a:r>
                        <a:rPr lang="it-IT" dirty="0" err="1"/>
                        <a:t>Celui</a:t>
                      </a:r>
                      <a:endParaRPr lang="it-IT" dirty="0"/>
                    </a:p>
                  </a:txBody>
                  <a:tcPr anchor="ctr"/>
                </a:tc>
                <a:tc>
                  <a:txBody>
                    <a:bodyPr/>
                    <a:lstStyle/>
                    <a:p>
                      <a:pPr algn="ctr"/>
                      <a:r>
                        <a:rPr lang="it-IT" dirty="0"/>
                        <a:t>celle</a:t>
                      </a:r>
                    </a:p>
                  </a:txBody>
                  <a:tcPr anchor="ctr"/>
                </a:tc>
                <a:tc>
                  <a:txBody>
                    <a:bodyPr/>
                    <a:lstStyle/>
                    <a:p>
                      <a:pPr algn="ctr"/>
                      <a:r>
                        <a:rPr lang="it-IT" dirty="0">
                          <a:solidFill>
                            <a:srgbClr val="FF6600"/>
                          </a:solidFill>
                        </a:rPr>
                        <a:t>Ce</a:t>
                      </a:r>
                    </a:p>
                    <a:p>
                      <a:pPr algn="ctr"/>
                      <a:r>
                        <a:rPr lang="it-IT" dirty="0" err="1">
                          <a:solidFill>
                            <a:srgbClr val="FF6600"/>
                          </a:solidFill>
                        </a:rPr>
                        <a:t>ça</a:t>
                      </a:r>
                      <a:endParaRPr lang="it-IT" dirty="0">
                        <a:solidFill>
                          <a:srgbClr val="FF6600"/>
                        </a:solidFill>
                      </a:endParaRPr>
                    </a:p>
                  </a:txBody>
                  <a:tcPr anchor="ctr"/>
                </a:tc>
                <a:tc>
                  <a:txBody>
                    <a:bodyPr/>
                    <a:lstStyle/>
                    <a:p>
                      <a:pPr algn="ctr"/>
                      <a:r>
                        <a:rPr lang="it-IT" dirty="0" err="1"/>
                        <a:t>Ceux</a:t>
                      </a:r>
                      <a:endParaRPr lang="it-IT" dirty="0"/>
                    </a:p>
                  </a:txBody>
                  <a:tcPr anchor="ctr"/>
                </a:tc>
                <a:tc>
                  <a:txBody>
                    <a:bodyPr/>
                    <a:lstStyle/>
                    <a:p>
                      <a:pPr algn="ctr"/>
                      <a:r>
                        <a:rPr lang="it-IT" dirty="0" err="1"/>
                        <a:t>celles</a:t>
                      </a:r>
                      <a:endParaRPr lang="it-IT" dirty="0"/>
                    </a:p>
                  </a:txBody>
                  <a:tcPr anchor="ctr"/>
                </a:tc>
                <a:extLst>
                  <a:ext uri="{0D108BD9-81ED-4DB2-BD59-A6C34878D82A}">
                    <a16:rowId xmlns:a16="http://schemas.microsoft.com/office/drawing/2014/main" val="10001"/>
                  </a:ext>
                </a:extLst>
              </a:tr>
              <a:tr h="1235229">
                <a:tc>
                  <a:txBody>
                    <a:bodyPr/>
                    <a:lstStyle/>
                    <a:p>
                      <a:endParaRPr lang="it-IT" dirty="0"/>
                    </a:p>
                    <a:p>
                      <a:r>
                        <a:rPr lang="it-IT" dirty="0" err="1"/>
                        <a:t>Formes</a:t>
                      </a:r>
                      <a:r>
                        <a:rPr lang="it-IT" baseline="0" dirty="0"/>
                        <a:t> </a:t>
                      </a:r>
                      <a:r>
                        <a:rPr lang="it-IT" baseline="0" dirty="0" err="1"/>
                        <a:t>composée</a:t>
                      </a:r>
                      <a:endParaRPr lang="it-IT" dirty="0"/>
                    </a:p>
                  </a:txBody>
                  <a:tcPr/>
                </a:tc>
                <a:tc>
                  <a:txBody>
                    <a:bodyPr/>
                    <a:lstStyle/>
                    <a:p>
                      <a:pPr algn="ctr"/>
                      <a:endParaRPr lang="it-IT" dirty="0"/>
                    </a:p>
                    <a:p>
                      <a:pPr algn="ctr"/>
                      <a:r>
                        <a:rPr lang="it-IT" dirty="0" err="1"/>
                        <a:t>Celui</a:t>
                      </a:r>
                      <a:r>
                        <a:rPr lang="it-IT" dirty="0"/>
                        <a:t>-ci</a:t>
                      </a:r>
                    </a:p>
                    <a:p>
                      <a:pPr algn="ctr"/>
                      <a:r>
                        <a:rPr lang="it-IT" dirty="0" err="1"/>
                        <a:t>Celui</a:t>
                      </a:r>
                      <a:r>
                        <a:rPr lang="it-IT" dirty="0"/>
                        <a:t>-là</a:t>
                      </a:r>
                    </a:p>
                  </a:txBody>
                  <a:tcPr/>
                </a:tc>
                <a:tc>
                  <a:txBody>
                    <a:bodyPr/>
                    <a:lstStyle/>
                    <a:p>
                      <a:pPr algn="ctr"/>
                      <a:r>
                        <a:rPr lang="it-IT" dirty="0"/>
                        <a:t>Celle-ci</a:t>
                      </a:r>
                    </a:p>
                    <a:p>
                      <a:pPr algn="ctr"/>
                      <a:r>
                        <a:rPr lang="it-IT" dirty="0"/>
                        <a:t>Celle-là</a:t>
                      </a:r>
                    </a:p>
                  </a:txBody>
                  <a:tcPr anchor="ctr"/>
                </a:tc>
                <a:tc>
                  <a:txBody>
                    <a:bodyPr/>
                    <a:lstStyle/>
                    <a:p>
                      <a:pPr algn="ctr"/>
                      <a:endParaRPr lang="it-IT" dirty="0"/>
                    </a:p>
                    <a:p>
                      <a:pPr algn="ctr"/>
                      <a:r>
                        <a:rPr lang="it-IT" dirty="0">
                          <a:solidFill>
                            <a:srgbClr val="FF6600"/>
                          </a:solidFill>
                        </a:rPr>
                        <a:t>Ceci</a:t>
                      </a:r>
                    </a:p>
                    <a:p>
                      <a:pPr algn="ctr"/>
                      <a:r>
                        <a:rPr lang="it-IT" dirty="0">
                          <a:solidFill>
                            <a:srgbClr val="FF6600"/>
                          </a:solidFill>
                        </a:rPr>
                        <a:t>cela</a:t>
                      </a:r>
                    </a:p>
                  </a:txBody>
                  <a:tcPr/>
                </a:tc>
                <a:tc>
                  <a:txBody>
                    <a:bodyPr/>
                    <a:lstStyle/>
                    <a:p>
                      <a:pPr algn="ctr"/>
                      <a:endParaRPr lang="it-IT" dirty="0"/>
                    </a:p>
                    <a:p>
                      <a:pPr algn="ctr"/>
                      <a:r>
                        <a:rPr lang="it-IT" dirty="0" err="1"/>
                        <a:t>Ceux</a:t>
                      </a:r>
                      <a:r>
                        <a:rPr lang="it-IT" dirty="0"/>
                        <a:t>-ci</a:t>
                      </a:r>
                    </a:p>
                    <a:p>
                      <a:pPr algn="ctr"/>
                      <a:r>
                        <a:rPr lang="it-IT" dirty="0" err="1"/>
                        <a:t>Ceux</a:t>
                      </a:r>
                      <a:r>
                        <a:rPr lang="it-IT" dirty="0"/>
                        <a:t>-là</a:t>
                      </a:r>
                    </a:p>
                  </a:txBody>
                  <a:tcPr/>
                </a:tc>
                <a:tc>
                  <a:txBody>
                    <a:bodyPr/>
                    <a:lstStyle/>
                    <a:p>
                      <a:pPr algn="ctr"/>
                      <a:endParaRPr lang="it-IT" dirty="0"/>
                    </a:p>
                    <a:p>
                      <a:pPr algn="ctr"/>
                      <a:r>
                        <a:rPr lang="it-IT" dirty="0" err="1"/>
                        <a:t>Celles</a:t>
                      </a:r>
                      <a:r>
                        <a:rPr lang="it-IT" dirty="0"/>
                        <a:t>-ci</a:t>
                      </a:r>
                    </a:p>
                    <a:p>
                      <a:pPr algn="ctr"/>
                      <a:r>
                        <a:rPr lang="it-IT" dirty="0" err="1"/>
                        <a:t>Celles</a:t>
                      </a:r>
                      <a:r>
                        <a:rPr lang="it-IT" dirty="0"/>
                        <a:t>-là</a:t>
                      </a:r>
                    </a:p>
                  </a:txBody>
                  <a:tcPr/>
                </a:tc>
                <a:extLst>
                  <a:ext uri="{0D108BD9-81ED-4DB2-BD59-A6C34878D82A}">
                    <a16:rowId xmlns:a16="http://schemas.microsoft.com/office/drawing/2014/main" val="10002"/>
                  </a:ext>
                </a:extLst>
              </a:tr>
            </a:tbl>
          </a:graphicData>
        </a:graphic>
      </p:graphicFrame>
      <p:sp>
        <p:nvSpPr>
          <p:cNvPr id="3" name="CasellaDiTesto 2"/>
          <p:cNvSpPr txBox="1"/>
          <p:nvPr/>
        </p:nvSpPr>
        <p:spPr>
          <a:xfrm>
            <a:off x="727451" y="5659006"/>
            <a:ext cx="3663157" cy="369332"/>
          </a:xfrm>
          <a:prstGeom prst="rect">
            <a:avLst/>
          </a:prstGeom>
          <a:noFill/>
        </p:spPr>
        <p:txBody>
          <a:bodyPr wrap="none" rtlCol="0">
            <a:spAutoFit/>
          </a:bodyPr>
          <a:lstStyle/>
          <a:p>
            <a:r>
              <a:rPr lang="it-IT" dirty="0" err="1"/>
              <a:t>Pas</a:t>
            </a:r>
            <a:r>
              <a:rPr lang="it-IT" dirty="0"/>
              <a:t> de </a:t>
            </a:r>
            <a:r>
              <a:rPr lang="it-IT" dirty="0" err="1"/>
              <a:t>différence</a:t>
            </a:r>
            <a:r>
              <a:rPr lang="it-IT" dirty="0"/>
              <a:t> </a:t>
            </a:r>
            <a:r>
              <a:rPr lang="it-IT" dirty="0" err="1"/>
              <a:t>animé</a:t>
            </a:r>
            <a:r>
              <a:rPr lang="it-IT" dirty="0"/>
              <a:t>/non </a:t>
            </a:r>
            <a:r>
              <a:rPr lang="it-IT" dirty="0" err="1"/>
              <a:t>animé</a:t>
            </a:r>
            <a:endParaRPr lang="it-IT" dirty="0"/>
          </a:p>
        </p:txBody>
      </p:sp>
    </p:spTree>
    <p:extLst>
      <p:ext uri="{BB962C8B-B14F-4D97-AF65-F5344CB8AC3E}">
        <p14:creationId xmlns:p14="http://schemas.microsoft.com/office/powerpoint/2010/main" val="765485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Formes</a:t>
            </a:r>
            <a:r>
              <a:rPr lang="it-IT" dirty="0"/>
              <a:t> </a:t>
            </a:r>
            <a:r>
              <a:rPr lang="it-IT" dirty="0" err="1"/>
              <a:t>simples</a:t>
            </a:r>
            <a:br>
              <a:rPr lang="it-IT" dirty="0"/>
            </a:br>
            <a:r>
              <a:rPr lang="it-IT" dirty="0" err="1"/>
              <a:t>celui</a:t>
            </a:r>
            <a:r>
              <a:rPr lang="it-IT" dirty="0"/>
              <a:t>/celle</a:t>
            </a:r>
          </a:p>
        </p:txBody>
      </p:sp>
      <p:sp>
        <p:nvSpPr>
          <p:cNvPr id="3" name="Segnaposto contenuto 2"/>
          <p:cNvSpPr>
            <a:spLocks noGrp="1"/>
          </p:cNvSpPr>
          <p:nvPr>
            <p:ph idx="1"/>
          </p:nvPr>
        </p:nvSpPr>
        <p:spPr>
          <a:xfrm>
            <a:off x="478118" y="2133600"/>
            <a:ext cx="8322235" cy="4216399"/>
          </a:xfrm>
        </p:spPr>
        <p:txBody>
          <a:bodyPr>
            <a:normAutofit lnSpcReduction="10000"/>
          </a:bodyPr>
          <a:lstStyle/>
          <a:p>
            <a:pPr marL="0" indent="0">
              <a:buNone/>
            </a:pPr>
            <a:endParaRPr lang="it-IT" dirty="0"/>
          </a:p>
          <a:p>
            <a:r>
              <a:rPr lang="it-IT" dirty="0" err="1"/>
              <a:t>Référence</a:t>
            </a:r>
            <a:r>
              <a:rPr lang="it-IT" dirty="0"/>
              <a:t> </a:t>
            </a:r>
            <a:r>
              <a:rPr lang="it-IT" dirty="0" err="1"/>
              <a:t>anaphorique</a:t>
            </a:r>
            <a:r>
              <a:rPr lang="it-IT" dirty="0"/>
              <a:t>: </a:t>
            </a:r>
            <a:r>
              <a:rPr lang="it-IT" dirty="0" err="1"/>
              <a:t>genre</a:t>
            </a:r>
            <a:r>
              <a:rPr lang="it-IT" dirty="0"/>
              <a:t> de l’</a:t>
            </a:r>
            <a:r>
              <a:rPr lang="it-IT" dirty="0" err="1"/>
              <a:t>antécédent</a:t>
            </a:r>
            <a:endParaRPr lang="it-IT" dirty="0"/>
          </a:p>
          <a:p>
            <a:r>
              <a:rPr lang="it-IT" dirty="0" err="1"/>
              <a:t>Pronoms</a:t>
            </a:r>
            <a:r>
              <a:rPr lang="it-IT" dirty="0"/>
              <a:t> “</a:t>
            </a:r>
            <a:r>
              <a:rPr lang="it-IT" dirty="0" err="1"/>
              <a:t>incomplets</a:t>
            </a:r>
            <a:r>
              <a:rPr lang="it-IT" dirty="0"/>
              <a:t>”: </a:t>
            </a:r>
            <a:r>
              <a:rPr lang="it-IT" dirty="0" err="1"/>
              <a:t>ont</a:t>
            </a:r>
            <a:r>
              <a:rPr lang="it-IT" dirty="0"/>
              <a:t> </a:t>
            </a:r>
            <a:r>
              <a:rPr lang="it-IT" dirty="0" err="1"/>
              <a:t>toujours</a:t>
            </a:r>
            <a:r>
              <a:rPr lang="it-IT" dirty="0"/>
              <a:t> </a:t>
            </a:r>
            <a:r>
              <a:rPr lang="it-IT" dirty="0" err="1"/>
              <a:t>besoin</a:t>
            </a:r>
            <a:r>
              <a:rPr lang="it-IT" dirty="0"/>
              <a:t> d’un </a:t>
            </a:r>
            <a:r>
              <a:rPr lang="it-IT" dirty="0" err="1"/>
              <a:t>modifieur</a:t>
            </a:r>
            <a:r>
              <a:rPr lang="it-IT" dirty="0"/>
              <a:t>:</a:t>
            </a:r>
          </a:p>
          <a:p>
            <a:pPr lvl="1"/>
            <a:r>
              <a:rPr lang="it-IT" dirty="0"/>
              <a:t>+ SP: </a:t>
            </a:r>
            <a:r>
              <a:rPr lang="it-IT" i="1" dirty="0" err="1"/>
              <a:t>Voici</a:t>
            </a:r>
            <a:r>
              <a:rPr lang="it-IT" i="1" dirty="0"/>
              <a:t> </a:t>
            </a:r>
            <a:r>
              <a:rPr lang="it-IT" i="1" dirty="0" err="1"/>
              <a:t>mon</a:t>
            </a:r>
            <a:r>
              <a:rPr lang="it-IT" i="1" dirty="0"/>
              <a:t> </a:t>
            </a:r>
            <a:r>
              <a:rPr lang="it-IT" i="1" dirty="0" err="1"/>
              <a:t>numéro</a:t>
            </a:r>
            <a:r>
              <a:rPr lang="it-IT" i="1" dirty="0"/>
              <a:t> de </a:t>
            </a:r>
            <a:r>
              <a:rPr lang="it-IT" i="1" dirty="0" err="1"/>
              <a:t>téléphone</a:t>
            </a:r>
            <a:r>
              <a:rPr lang="it-IT" i="1" dirty="0"/>
              <a:t> et </a:t>
            </a:r>
            <a:r>
              <a:rPr lang="it-IT" i="1" u="sng" dirty="0" err="1"/>
              <a:t>celui</a:t>
            </a:r>
            <a:r>
              <a:rPr lang="it-IT" i="1" u="sng" dirty="0"/>
              <a:t> de </a:t>
            </a:r>
            <a:r>
              <a:rPr lang="it-IT" i="1" u="sng" dirty="0" err="1"/>
              <a:t>mon</a:t>
            </a:r>
            <a:r>
              <a:rPr lang="it-IT" i="1" u="sng" dirty="0"/>
              <a:t> </a:t>
            </a:r>
            <a:r>
              <a:rPr lang="it-IT" i="1" u="sng" dirty="0" err="1"/>
              <a:t>avocat</a:t>
            </a:r>
            <a:r>
              <a:rPr lang="it-IT" dirty="0"/>
              <a:t>.</a:t>
            </a:r>
          </a:p>
          <a:p>
            <a:pPr lvl="1"/>
            <a:r>
              <a:rPr lang="it-IT" dirty="0" err="1"/>
              <a:t>Prop</a:t>
            </a:r>
            <a:r>
              <a:rPr lang="it-IT" dirty="0"/>
              <a:t> relative:  </a:t>
            </a:r>
            <a:r>
              <a:rPr lang="it-IT" i="1" dirty="0" err="1"/>
              <a:t>J’ai</a:t>
            </a:r>
            <a:r>
              <a:rPr lang="it-IT" i="1" dirty="0"/>
              <a:t> </a:t>
            </a:r>
            <a:r>
              <a:rPr lang="it-IT" i="1" dirty="0" err="1"/>
              <a:t>trouvé</a:t>
            </a:r>
            <a:r>
              <a:rPr lang="it-IT" i="1" dirty="0"/>
              <a:t> un </a:t>
            </a:r>
            <a:r>
              <a:rPr lang="it-IT" i="1" dirty="0" err="1"/>
              <a:t>livre</a:t>
            </a:r>
            <a:r>
              <a:rPr lang="it-IT" i="1" dirty="0"/>
              <a:t> de V. Hugo, mais </a:t>
            </a:r>
            <a:r>
              <a:rPr lang="it-IT" i="1" dirty="0" err="1"/>
              <a:t>pas</a:t>
            </a:r>
            <a:r>
              <a:rPr lang="it-IT" i="1" dirty="0"/>
              <a:t> </a:t>
            </a:r>
            <a:r>
              <a:rPr lang="it-IT" i="1" u="sng" dirty="0" err="1"/>
              <a:t>celui</a:t>
            </a:r>
            <a:r>
              <a:rPr lang="it-IT" i="1" u="sng" dirty="0"/>
              <a:t> </a:t>
            </a:r>
            <a:r>
              <a:rPr lang="it-IT" i="1" u="sng" dirty="0" err="1"/>
              <a:t>que</a:t>
            </a:r>
            <a:r>
              <a:rPr lang="it-IT" i="1" u="sng" dirty="0"/>
              <a:t> je </a:t>
            </a:r>
            <a:r>
              <a:rPr lang="it-IT" i="1" u="sng" dirty="0" err="1"/>
              <a:t>cherchais</a:t>
            </a:r>
            <a:r>
              <a:rPr lang="it-IT" i="1" u="sng" dirty="0"/>
              <a:t>.</a:t>
            </a:r>
          </a:p>
          <a:p>
            <a:pPr lvl="1"/>
            <a:r>
              <a:rPr lang="it-IT" dirty="0" err="1"/>
              <a:t>Participe</a:t>
            </a:r>
            <a:r>
              <a:rPr lang="it-IT" dirty="0"/>
              <a:t> + </a:t>
            </a:r>
            <a:r>
              <a:rPr lang="it-IT" dirty="0" err="1"/>
              <a:t>compléments</a:t>
            </a:r>
            <a:r>
              <a:rPr lang="it-IT" dirty="0"/>
              <a:t> </a:t>
            </a:r>
            <a:r>
              <a:rPr lang="it-IT" dirty="0" err="1"/>
              <a:t>du</a:t>
            </a:r>
            <a:r>
              <a:rPr lang="it-IT" dirty="0"/>
              <a:t> </a:t>
            </a:r>
            <a:r>
              <a:rPr lang="it-IT" dirty="0" err="1"/>
              <a:t>participe</a:t>
            </a:r>
            <a:r>
              <a:rPr lang="it-IT" dirty="0"/>
              <a:t> : </a:t>
            </a:r>
            <a:r>
              <a:rPr lang="it-IT" i="1" dirty="0" err="1"/>
              <a:t>Ses</a:t>
            </a:r>
            <a:r>
              <a:rPr lang="it-IT" i="1" dirty="0"/>
              <a:t> </a:t>
            </a:r>
            <a:r>
              <a:rPr lang="it-IT" i="1" dirty="0" err="1"/>
              <a:t>livres</a:t>
            </a:r>
            <a:r>
              <a:rPr lang="it-IT" i="1" dirty="0"/>
              <a:t> </a:t>
            </a:r>
            <a:r>
              <a:rPr lang="it-IT" i="1" dirty="0" err="1"/>
              <a:t>les</a:t>
            </a:r>
            <a:r>
              <a:rPr lang="it-IT" i="1" dirty="0"/>
              <a:t> </a:t>
            </a:r>
            <a:r>
              <a:rPr lang="it-IT" i="1" dirty="0" err="1"/>
              <a:t>meilleurs</a:t>
            </a:r>
            <a:r>
              <a:rPr lang="it-IT" i="1" dirty="0"/>
              <a:t> </a:t>
            </a:r>
            <a:r>
              <a:rPr lang="it-IT" i="1" dirty="0" err="1"/>
              <a:t>sont</a:t>
            </a:r>
            <a:r>
              <a:rPr lang="it-IT" i="1" dirty="0"/>
              <a:t> </a:t>
            </a:r>
            <a:r>
              <a:rPr lang="it-IT" i="1" u="sng" dirty="0" err="1"/>
              <a:t>ceux</a:t>
            </a:r>
            <a:r>
              <a:rPr lang="it-IT" i="1" u="sng" dirty="0"/>
              <a:t> </a:t>
            </a:r>
            <a:r>
              <a:rPr lang="it-IT" i="1" u="sng" dirty="0" err="1"/>
              <a:t>écrits</a:t>
            </a:r>
            <a:r>
              <a:rPr lang="it-IT" i="1" u="sng" dirty="0"/>
              <a:t> </a:t>
            </a:r>
            <a:r>
              <a:rPr lang="it-IT" i="1" u="sng" dirty="0" err="1"/>
              <a:t>avant</a:t>
            </a:r>
            <a:r>
              <a:rPr lang="it-IT" i="1" u="sng" dirty="0"/>
              <a:t> 1980/ </a:t>
            </a:r>
            <a:r>
              <a:rPr lang="it-IT" i="1" u="sng" dirty="0" err="1"/>
              <a:t>ceux</a:t>
            </a:r>
            <a:r>
              <a:rPr lang="it-IT" i="1" u="sng" dirty="0"/>
              <a:t> </a:t>
            </a:r>
            <a:r>
              <a:rPr lang="it-IT" i="1" u="sng" dirty="0" err="1"/>
              <a:t>racontant</a:t>
            </a:r>
            <a:r>
              <a:rPr lang="it-IT" i="1" u="sng" dirty="0"/>
              <a:t> son </a:t>
            </a:r>
            <a:r>
              <a:rPr lang="it-IT" i="1" u="sng" dirty="0" err="1"/>
              <a:t>enfanc</a:t>
            </a:r>
            <a:r>
              <a:rPr lang="it-IT" i="1" dirty="0" err="1"/>
              <a:t>e</a:t>
            </a:r>
            <a:endParaRPr lang="it-IT" i="1" dirty="0"/>
          </a:p>
          <a:p>
            <a:pPr lvl="1"/>
            <a:r>
              <a:rPr lang="it-IT" i="1" dirty="0" err="1"/>
              <a:t>Attention</a:t>
            </a:r>
            <a:r>
              <a:rPr lang="it-IT" i="1" dirty="0"/>
              <a:t> </a:t>
            </a:r>
            <a:r>
              <a:rPr lang="it-IT" i="1" dirty="0" err="1"/>
              <a:t>aux</a:t>
            </a:r>
            <a:r>
              <a:rPr lang="it-IT" i="1" dirty="0"/>
              <a:t> </a:t>
            </a:r>
            <a:r>
              <a:rPr lang="it-IT" i="1" dirty="0" err="1"/>
              <a:t>italianismes</a:t>
            </a:r>
            <a:r>
              <a:rPr lang="it-IT" i="1" dirty="0"/>
              <a:t> : </a:t>
            </a:r>
            <a:r>
              <a:rPr lang="it-IT" i="1" dirty="0" err="1"/>
              <a:t>celui</a:t>
            </a:r>
            <a:r>
              <a:rPr lang="it-IT" i="1" dirty="0"/>
              <a:t>/celle ne </a:t>
            </a:r>
            <a:r>
              <a:rPr lang="it-IT" i="1" dirty="0" err="1"/>
              <a:t>peut</a:t>
            </a:r>
            <a:r>
              <a:rPr lang="it-IT" i="1" dirty="0"/>
              <a:t> </a:t>
            </a:r>
            <a:r>
              <a:rPr lang="it-IT" i="1" dirty="0" err="1"/>
              <a:t>pas</a:t>
            </a:r>
            <a:r>
              <a:rPr lang="it-IT" i="1" dirty="0"/>
              <a:t> </a:t>
            </a:r>
            <a:r>
              <a:rPr lang="it-IT" i="1" dirty="0" err="1"/>
              <a:t>être</a:t>
            </a:r>
            <a:r>
              <a:rPr lang="it-IT" i="1" dirty="0"/>
              <a:t> </a:t>
            </a:r>
            <a:r>
              <a:rPr lang="it-IT" i="1" dirty="0" err="1"/>
              <a:t>suivi</a:t>
            </a:r>
            <a:r>
              <a:rPr lang="it-IT" i="1" dirty="0"/>
              <a:t> d’un </a:t>
            </a:r>
            <a:r>
              <a:rPr lang="it-IT" i="1" dirty="0" err="1"/>
              <a:t>adjectif</a:t>
            </a:r>
            <a:r>
              <a:rPr lang="it-IT" i="1" dirty="0"/>
              <a:t>!</a:t>
            </a:r>
          </a:p>
        </p:txBody>
      </p:sp>
    </p:spTree>
    <p:extLst>
      <p:ext uri="{BB962C8B-B14F-4D97-AF65-F5344CB8AC3E}">
        <p14:creationId xmlns:p14="http://schemas.microsoft.com/office/powerpoint/2010/main" val="4225993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Formes</a:t>
            </a:r>
            <a:r>
              <a:rPr lang="it-IT" dirty="0"/>
              <a:t> </a:t>
            </a:r>
            <a:r>
              <a:rPr lang="it-IT" dirty="0" err="1"/>
              <a:t>composées</a:t>
            </a:r>
            <a:br>
              <a:rPr lang="it-IT" dirty="0"/>
            </a:br>
            <a:r>
              <a:rPr lang="it-IT" dirty="0" err="1"/>
              <a:t>celui</a:t>
            </a:r>
            <a:r>
              <a:rPr lang="it-IT" dirty="0"/>
              <a:t>-ci/celle-ci</a:t>
            </a:r>
          </a:p>
        </p:txBody>
      </p:sp>
      <p:sp>
        <p:nvSpPr>
          <p:cNvPr id="3" name="Segnaposto contenuto 2"/>
          <p:cNvSpPr>
            <a:spLocks noGrp="1"/>
          </p:cNvSpPr>
          <p:nvPr>
            <p:ph idx="1"/>
          </p:nvPr>
        </p:nvSpPr>
        <p:spPr>
          <a:xfrm>
            <a:off x="448235" y="1748118"/>
            <a:ext cx="8322235" cy="4571999"/>
          </a:xfrm>
        </p:spPr>
        <p:txBody>
          <a:bodyPr anchor="ctr"/>
          <a:lstStyle/>
          <a:p>
            <a:r>
              <a:rPr lang="it-IT" dirty="0" err="1"/>
              <a:t>Référence</a:t>
            </a:r>
            <a:r>
              <a:rPr lang="it-IT" dirty="0"/>
              <a:t> </a:t>
            </a:r>
            <a:r>
              <a:rPr lang="it-IT" dirty="0" err="1"/>
              <a:t>anaphorique</a:t>
            </a:r>
            <a:r>
              <a:rPr lang="it-IT" dirty="0"/>
              <a:t>:</a:t>
            </a:r>
          </a:p>
          <a:p>
            <a:pPr lvl="1"/>
            <a:r>
              <a:rPr lang="fr-FR" dirty="0"/>
              <a:t>Le Mexique prêt à offrir l'asile à Morales si celui-ci le demande.</a:t>
            </a:r>
          </a:p>
          <a:p>
            <a:pPr lvl="1"/>
            <a:r>
              <a:rPr lang="it-IT" dirty="0" err="1"/>
              <a:t>Rumeurs</a:t>
            </a:r>
            <a:r>
              <a:rPr lang="it-IT" dirty="0"/>
              <a:t> </a:t>
            </a:r>
            <a:r>
              <a:rPr lang="it-IT" dirty="0" err="1"/>
              <a:t>sur</a:t>
            </a:r>
            <a:r>
              <a:rPr lang="it-IT" dirty="0"/>
              <a:t> le </a:t>
            </a:r>
            <a:r>
              <a:rPr lang="it-IT" dirty="0" err="1"/>
              <a:t>décès</a:t>
            </a:r>
            <a:r>
              <a:rPr lang="it-IT" dirty="0"/>
              <a:t> de Mohamed </a:t>
            </a:r>
            <a:r>
              <a:rPr lang="it-IT" dirty="0" err="1"/>
              <a:t>Ennaceur</a:t>
            </a:r>
            <a:r>
              <a:rPr lang="it-IT" dirty="0"/>
              <a:t>, </a:t>
            </a:r>
            <a:r>
              <a:rPr lang="it-IT" dirty="0" err="1"/>
              <a:t>celui</a:t>
            </a:r>
            <a:r>
              <a:rPr lang="it-IT" dirty="0"/>
              <a:t>-ci </a:t>
            </a:r>
            <a:r>
              <a:rPr lang="it-IT" dirty="0" err="1"/>
              <a:t>dément</a:t>
            </a:r>
            <a:r>
              <a:rPr lang="it-IT" dirty="0"/>
              <a:t>. </a:t>
            </a:r>
          </a:p>
          <a:p>
            <a:r>
              <a:rPr lang="it-IT" dirty="0" err="1"/>
              <a:t>Référence</a:t>
            </a:r>
            <a:r>
              <a:rPr lang="it-IT" dirty="0"/>
              <a:t> </a:t>
            </a:r>
            <a:r>
              <a:rPr lang="it-IT" dirty="0" err="1"/>
              <a:t>déictique</a:t>
            </a:r>
            <a:r>
              <a:rPr lang="it-IT" dirty="0"/>
              <a:t>:</a:t>
            </a:r>
          </a:p>
          <a:p>
            <a:pPr lvl="1"/>
            <a:r>
              <a:rPr lang="it-IT" dirty="0" err="1"/>
              <a:t>Prends</a:t>
            </a:r>
            <a:r>
              <a:rPr lang="it-IT" dirty="0"/>
              <a:t> </a:t>
            </a:r>
            <a:r>
              <a:rPr lang="it-IT" dirty="0" err="1"/>
              <a:t>celui</a:t>
            </a:r>
            <a:r>
              <a:rPr lang="it-IT" dirty="0"/>
              <a:t>-ci!</a:t>
            </a:r>
          </a:p>
          <a:p>
            <a:pPr lvl="1"/>
            <a:r>
              <a:rPr lang="it-IT" dirty="0"/>
              <a:t>Tu </a:t>
            </a:r>
            <a:r>
              <a:rPr lang="it-IT" dirty="0" err="1"/>
              <a:t>as</a:t>
            </a:r>
            <a:r>
              <a:rPr lang="it-IT" dirty="0"/>
              <a:t> vu </a:t>
            </a:r>
            <a:r>
              <a:rPr lang="it-IT" dirty="0" err="1"/>
              <a:t>celui</a:t>
            </a:r>
            <a:r>
              <a:rPr lang="it-IT" dirty="0"/>
              <a:t>-là!</a:t>
            </a:r>
          </a:p>
          <a:p>
            <a:r>
              <a:rPr lang="it-IT" dirty="0"/>
              <a:t>-ci : </a:t>
            </a:r>
            <a:r>
              <a:rPr lang="it-IT" dirty="0" err="1"/>
              <a:t>usage</a:t>
            </a:r>
            <a:r>
              <a:rPr lang="it-IT" dirty="0"/>
              <a:t> </a:t>
            </a:r>
            <a:r>
              <a:rPr lang="it-IT" dirty="0" err="1"/>
              <a:t>contemporain</a:t>
            </a:r>
            <a:r>
              <a:rPr lang="it-IT" dirty="0"/>
              <a:t> qui </a:t>
            </a:r>
            <a:r>
              <a:rPr lang="it-IT" dirty="0" err="1"/>
              <a:t>recouvre</a:t>
            </a:r>
            <a:r>
              <a:rPr lang="it-IT" dirty="0"/>
              <a:t> </a:t>
            </a:r>
            <a:r>
              <a:rPr lang="it-IT" dirty="0" err="1"/>
              <a:t>les</a:t>
            </a:r>
            <a:r>
              <a:rPr lang="it-IT" dirty="0"/>
              <a:t> </a:t>
            </a:r>
            <a:r>
              <a:rPr lang="it-IT" dirty="0" err="1"/>
              <a:t>usages</a:t>
            </a:r>
            <a:r>
              <a:rPr lang="it-IT" dirty="0"/>
              <a:t> de -là</a:t>
            </a:r>
          </a:p>
          <a:p>
            <a:pPr lvl="1"/>
            <a:endParaRPr lang="it-IT" dirty="0"/>
          </a:p>
          <a:p>
            <a:pPr lvl="1"/>
            <a:endParaRPr lang="it-IT" dirty="0"/>
          </a:p>
        </p:txBody>
      </p:sp>
    </p:spTree>
    <p:extLst>
      <p:ext uri="{BB962C8B-B14F-4D97-AF65-F5344CB8AC3E}">
        <p14:creationId xmlns:p14="http://schemas.microsoft.com/office/powerpoint/2010/main" val="25320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sp>
      <p:sp>
        <p:nvSpPr>
          <p:cNvPr id="94" name="CustomShape 2"/>
          <p:cNvSpPr/>
          <p:nvPr/>
        </p:nvSpPr>
        <p:spPr>
          <a:xfrm>
            <a:off x="463320" y="1834920"/>
            <a:ext cx="8082360" cy="446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001"/>
              </a:spcBef>
            </a:pPr>
            <a:r>
              <a:rPr lang="it-IT" sz="2400" b="0" i="1" strike="noStrike" spc="-1" dirty="0">
                <a:solidFill>
                  <a:srgbClr val="404040"/>
                </a:solidFill>
                <a:latin typeface="Calisto MT"/>
              </a:rPr>
              <a:t>L’</a:t>
            </a:r>
            <a:r>
              <a:rPr lang="it-IT" sz="2400" b="0" i="1" strike="noStrike" spc="-1" dirty="0" err="1">
                <a:solidFill>
                  <a:srgbClr val="404040"/>
                </a:solidFill>
                <a:latin typeface="Calisto MT"/>
              </a:rPr>
              <a:t>architecte</a:t>
            </a:r>
            <a:r>
              <a:rPr lang="it-IT" sz="2400" b="0" i="1" strike="noStrike" spc="-1" dirty="0">
                <a:solidFill>
                  <a:srgbClr val="404040"/>
                </a:solidFill>
                <a:latin typeface="Calisto MT"/>
              </a:rPr>
              <a:t> de l’</a:t>
            </a:r>
            <a:r>
              <a:rPr lang="it-IT" sz="2400" b="0" i="1" strike="noStrike" spc="-1" dirty="0" err="1">
                <a:solidFill>
                  <a:srgbClr val="404040"/>
                </a:solidFill>
                <a:latin typeface="Calisto MT"/>
              </a:rPr>
              <a:t>immeuble</a:t>
            </a:r>
            <a:r>
              <a:rPr lang="it-IT" sz="2400" b="0" i="1" strike="noStrike" spc="-1" dirty="0">
                <a:solidFill>
                  <a:srgbClr val="404040"/>
                </a:solidFill>
                <a:latin typeface="Calisto MT"/>
              </a:rPr>
              <a:t> </a:t>
            </a:r>
            <a:r>
              <a:rPr lang="it-IT" sz="2400" b="1" i="1" strike="noStrike" spc="-1" dirty="0" err="1">
                <a:solidFill>
                  <a:srgbClr val="404040"/>
                </a:solidFill>
                <a:latin typeface="Calisto MT"/>
              </a:rPr>
              <a:t>que</a:t>
            </a:r>
            <a:r>
              <a:rPr lang="it-IT" sz="2400" b="0" i="1" strike="noStrike" spc="-1" dirty="0">
                <a:solidFill>
                  <a:srgbClr val="404040"/>
                </a:solidFill>
                <a:latin typeface="Calisto MT"/>
              </a:rPr>
              <a:t> </a:t>
            </a:r>
            <a:r>
              <a:rPr lang="it-IT" sz="2400" b="1" i="1" strike="noStrike" spc="-1" dirty="0" err="1">
                <a:solidFill>
                  <a:srgbClr val="404040"/>
                </a:solidFill>
                <a:latin typeface="Calisto MT"/>
              </a:rPr>
              <a:t>nous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habitons</a:t>
            </a:r>
            <a:r>
              <a:rPr lang="it-IT" sz="2400" b="0" i="1" strike="noStrike" spc="-1" dirty="0">
                <a:solidFill>
                  <a:srgbClr val="404040"/>
                </a:solidFill>
                <a:latin typeface="Calisto MT"/>
              </a:rPr>
              <a:t> est </a:t>
            </a:r>
            <a:r>
              <a:rPr lang="it-IT" sz="2400" b="0" i="1" strike="noStrike" spc="-1" dirty="0" err="1">
                <a:solidFill>
                  <a:srgbClr val="404040"/>
                </a:solidFill>
                <a:latin typeface="Calisto MT"/>
              </a:rPr>
              <a:t>venu</a:t>
            </a:r>
            <a:r>
              <a:rPr lang="it-IT" sz="2400" b="0" i="1" strike="noStrike" spc="-1" dirty="0">
                <a:solidFill>
                  <a:srgbClr val="404040"/>
                </a:solidFill>
                <a:latin typeface="Calisto MT"/>
              </a:rPr>
              <a:t> ce </a:t>
            </a:r>
            <a:r>
              <a:rPr lang="it-IT" sz="2400" b="0" i="1" strike="noStrike" spc="-1" dirty="0" err="1">
                <a:solidFill>
                  <a:srgbClr val="404040"/>
                </a:solidFill>
                <a:latin typeface="Calisto MT"/>
              </a:rPr>
              <a:t>matin</a:t>
            </a:r>
            <a:r>
              <a:rPr lang="it-IT" sz="2400" b="0" i="1" strike="noStrike" spc="-1" dirty="0">
                <a:solidFill>
                  <a:srgbClr val="404040"/>
                </a:solidFill>
                <a:latin typeface="Calisto MT"/>
              </a:rPr>
              <a:t>; </a:t>
            </a:r>
            <a:r>
              <a:rPr lang="it-IT" sz="2400" b="1" i="1" strike="noStrike" spc="-1" dirty="0">
                <a:solidFill>
                  <a:srgbClr val="404040"/>
                </a:solidFill>
                <a:latin typeface="Calisto MT"/>
              </a:rPr>
              <a:t>il</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voulait</a:t>
            </a:r>
            <a:r>
              <a:rPr lang="it-IT" sz="2400" b="0" i="1" strike="noStrike" spc="-1" dirty="0">
                <a:solidFill>
                  <a:srgbClr val="404040"/>
                </a:solidFill>
                <a:latin typeface="Calisto MT"/>
              </a:rPr>
              <a:t> discuter </a:t>
            </a:r>
            <a:r>
              <a:rPr lang="it-IT" sz="2400" b="0" i="1" strike="noStrike" spc="-1" dirty="0" err="1">
                <a:solidFill>
                  <a:srgbClr val="404040"/>
                </a:solidFill>
                <a:latin typeface="Calisto MT"/>
              </a:rPr>
              <a:t>des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travaux</a:t>
            </a:r>
            <a:r>
              <a:rPr lang="it-IT" sz="2400" b="0" i="1" strike="noStrike" spc="-1" dirty="0">
                <a:solidFill>
                  <a:srgbClr val="404040"/>
                </a:solidFill>
                <a:latin typeface="Calisto MT"/>
              </a:rPr>
              <a:t> à </a:t>
            </a:r>
            <a:r>
              <a:rPr lang="it-IT" sz="2400" b="0" i="1" strike="noStrike" spc="-1" dirty="0" err="1">
                <a:solidFill>
                  <a:srgbClr val="404040"/>
                </a:solidFill>
                <a:latin typeface="Calisto MT"/>
              </a:rPr>
              <a:t>entreprendre</a:t>
            </a:r>
            <a:r>
              <a:rPr lang="it-IT" sz="2400" b="0" i="1" strike="noStrike" spc="-1" dirty="0">
                <a:solidFill>
                  <a:srgbClr val="404040"/>
                </a:solidFill>
                <a:latin typeface="Calisto MT"/>
              </a:rPr>
              <a:t>… Je </a:t>
            </a:r>
            <a:r>
              <a:rPr lang="it-IT" sz="2400" b="0" i="1" strike="noStrike" spc="-1" dirty="0" err="1">
                <a:solidFill>
                  <a:srgbClr val="404040"/>
                </a:solidFill>
                <a:latin typeface="Calisto MT"/>
              </a:rPr>
              <a:t>suis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allé</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sur</a:t>
            </a:r>
            <a:r>
              <a:rPr lang="it-IT" sz="2400" b="0" i="1" strike="noStrike" spc="-1" dirty="0">
                <a:solidFill>
                  <a:srgbClr val="404040"/>
                </a:solidFill>
                <a:latin typeface="Calisto MT"/>
              </a:rPr>
              <a:t> le </a:t>
            </a:r>
            <a:r>
              <a:rPr lang="it-IT" sz="2400" b="0" i="1" strike="noStrike" spc="-1" dirty="0" err="1">
                <a:solidFill>
                  <a:srgbClr val="404040"/>
                </a:solidFill>
                <a:latin typeface="Calisto MT"/>
              </a:rPr>
              <a:t>balcon</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avec</a:t>
            </a:r>
            <a:r>
              <a:rPr lang="it-IT" sz="2400" b="0" i="1" strike="noStrike" spc="-1" dirty="0">
                <a:solidFill>
                  <a:srgbClr val="404040"/>
                </a:solidFill>
                <a:latin typeface="Calisto MT"/>
              </a:rPr>
              <a:t> </a:t>
            </a:r>
            <a:r>
              <a:rPr lang="it-IT" sz="2400" b="1" i="1" strike="noStrike" spc="-1" dirty="0">
                <a:solidFill>
                  <a:srgbClr val="404040"/>
                </a:solidFill>
                <a:latin typeface="Calisto MT"/>
              </a:rPr>
              <a:t>l’</a:t>
            </a:r>
            <a:r>
              <a:rPr lang="it-IT" sz="2400" b="1" i="1" strike="noStrike" spc="-1" dirty="0" err="1">
                <a:solidFill>
                  <a:srgbClr val="404040"/>
                </a:solidFill>
                <a:latin typeface="Calisto MT"/>
              </a:rPr>
              <a:t>architecte</a:t>
            </a:r>
            <a:r>
              <a:rPr lang="it-IT" sz="2400" b="0" i="1" strike="noStrike" spc="-1" dirty="0">
                <a:solidFill>
                  <a:srgbClr val="404040"/>
                </a:solidFill>
                <a:latin typeface="Calisto MT"/>
              </a:rPr>
              <a:t> pour </a:t>
            </a:r>
            <a:r>
              <a:rPr lang="it-IT" sz="2400" b="0" i="1" strike="noStrike" spc="-1" dirty="0" err="1">
                <a:solidFill>
                  <a:srgbClr val="404040"/>
                </a:solidFill>
                <a:latin typeface="Calisto MT"/>
              </a:rPr>
              <a:t>constater</a:t>
            </a:r>
            <a:r>
              <a:rPr lang="it-IT" sz="2400" b="0" i="1" strike="noStrike" spc="-1" dirty="0">
                <a:solidFill>
                  <a:srgbClr val="404040"/>
                </a:solidFill>
                <a:latin typeface="Calisto MT"/>
              </a:rPr>
              <a:t> l’</a:t>
            </a:r>
            <a:r>
              <a:rPr lang="it-IT" sz="2400" b="0" i="1" strike="noStrike" spc="-1" dirty="0" err="1">
                <a:solidFill>
                  <a:srgbClr val="404040"/>
                </a:solidFill>
                <a:latin typeface="Calisto MT"/>
              </a:rPr>
              <a:t>étendu</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des</a:t>
            </a:r>
            <a:r>
              <a:rPr lang="it-IT" sz="2400" b="0" i="1" strike="noStrike" spc="-1" dirty="0">
                <a:solidFill>
                  <a:srgbClr val="404040"/>
                </a:solidFill>
                <a:latin typeface="Calisto MT"/>
              </a:rPr>
              <a:t> </a:t>
            </a:r>
            <a:r>
              <a:rPr lang="it-IT" sz="2400" b="0" i="1" strike="noStrike" spc="-1" dirty="0" err="1">
                <a:solidFill>
                  <a:srgbClr val="404040"/>
                </a:solidFill>
                <a:latin typeface="Calisto MT"/>
              </a:rPr>
              <a:t>dégats</a:t>
            </a:r>
            <a:r>
              <a:rPr lang="it-IT" sz="2400" b="0" i="1"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201"/>
              </a:spcBef>
              <a:buClr>
                <a:srgbClr val="B0BCC1"/>
              </a:buClr>
              <a:buFont typeface="Arial"/>
              <a:buChar char="•"/>
            </a:pPr>
            <a:r>
              <a:rPr lang="it-IT" sz="2200" b="0" strike="noStrike" spc="-1" dirty="0" err="1">
                <a:solidFill>
                  <a:srgbClr val="404040"/>
                </a:solidFill>
                <a:latin typeface="Calisto MT"/>
              </a:rPr>
              <a:t>Que</a:t>
            </a:r>
            <a:r>
              <a:rPr lang="it-IT" sz="2200" b="0" strike="noStrike" spc="-1" dirty="0">
                <a:solidFill>
                  <a:srgbClr val="404040"/>
                </a:solidFill>
                <a:latin typeface="Calisto MT"/>
              </a:rPr>
              <a:t> &gt; </a:t>
            </a:r>
            <a:r>
              <a:rPr lang="it-IT" sz="2200" b="0" i="1" strike="noStrike" spc="-1" dirty="0">
                <a:solidFill>
                  <a:srgbClr val="404040"/>
                </a:solidFill>
                <a:latin typeface="Calisto MT"/>
              </a:rPr>
              <a:t>l’</a:t>
            </a:r>
            <a:r>
              <a:rPr lang="it-IT" sz="2200" b="0" i="1" strike="noStrike" spc="-1" dirty="0" err="1">
                <a:solidFill>
                  <a:srgbClr val="404040"/>
                </a:solidFill>
                <a:latin typeface="Calisto MT"/>
              </a:rPr>
              <a:t>immeuble</a:t>
            </a:r>
            <a:endParaRPr lang="it-IT" sz="2200" b="0" strike="noStrike" spc="-1" dirty="0">
              <a:latin typeface="Arial"/>
            </a:endParaRPr>
          </a:p>
          <a:p>
            <a:pPr marL="579600" lvl="1" indent="-227880">
              <a:lnSpc>
                <a:spcPct val="100000"/>
              </a:lnSpc>
              <a:spcBef>
                <a:spcPts val="201"/>
              </a:spcBef>
              <a:buClr>
                <a:srgbClr val="B0BCC1"/>
              </a:buClr>
              <a:buFont typeface="Arial"/>
              <a:buChar char="•"/>
            </a:pPr>
            <a:r>
              <a:rPr lang="it-IT" sz="2200" b="0" strike="noStrike" spc="-1" dirty="0" err="1">
                <a:solidFill>
                  <a:srgbClr val="404040"/>
                </a:solidFill>
                <a:latin typeface="Calisto MT"/>
              </a:rPr>
              <a:t>Nous</a:t>
            </a:r>
            <a:r>
              <a:rPr lang="it-IT" sz="2200" b="0" strike="noStrike" spc="-1" dirty="0">
                <a:solidFill>
                  <a:srgbClr val="404040"/>
                </a:solidFill>
                <a:latin typeface="Calisto MT"/>
              </a:rPr>
              <a:t> &gt; ma </a:t>
            </a:r>
            <a:r>
              <a:rPr lang="it-IT" sz="2200" b="0" strike="noStrike" spc="-1" dirty="0" err="1">
                <a:solidFill>
                  <a:srgbClr val="404040"/>
                </a:solidFill>
                <a:latin typeface="Calisto MT"/>
              </a:rPr>
              <a:t>famille</a:t>
            </a:r>
            <a:r>
              <a:rPr lang="it-IT" sz="2200" b="0" strike="noStrike" spc="-1" dirty="0">
                <a:solidFill>
                  <a:srgbClr val="404040"/>
                </a:solidFill>
                <a:latin typeface="Calisto MT"/>
              </a:rPr>
              <a:t> et </a:t>
            </a:r>
            <a:r>
              <a:rPr lang="it-IT" sz="2200" b="0" strike="noStrike" spc="-1" dirty="0" err="1">
                <a:solidFill>
                  <a:srgbClr val="404040"/>
                </a:solidFill>
                <a:latin typeface="Calisto MT"/>
              </a:rPr>
              <a:t>moi</a:t>
            </a:r>
            <a:endParaRPr lang="it-IT" sz="2200" b="0" strike="noStrike" spc="-1" dirty="0">
              <a:latin typeface="Arial"/>
            </a:endParaRPr>
          </a:p>
          <a:p>
            <a:pPr marL="579600" lvl="1" indent="-227880">
              <a:lnSpc>
                <a:spcPct val="100000"/>
              </a:lnSpc>
              <a:spcBef>
                <a:spcPts val="201"/>
              </a:spcBef>
              <a:buClr>
                <a:srgbClr val="B0BCC1"/>
              </a:buClr>
              <a:buFont typeface="Arial"/>
              <a:buChar char="•"/>
            </a:pPr>
            <a:r>
              <a:rPr lang="it-IT" sz="2200" b="0" strike="noStrike" spc="-1" dirty="0">
                <a:solidFill>
                  <a:srgbClr val="404040"/>
                </a:solidFill>
                <a:latin typeface="Calisto MT"/>
              </a:rPr>
              <a:t>Il &gt; </a:t>
            </a:r>
            <a:r>
              <a:rPr lang="it-IT" sz="2200" b="0" i="1" strike="noStrike" spc="-1" dirty="0">
                <a:solidFill>
                  <a:srgbClr val="404040"/>
                </a:solidFill>
                <a:latin typeface="Calisto MT"/>
              </a:rPr>
              <a:t>L’</a:t>
            </a:r>
            <a:r>
              <a:rPr lang="it-IT" sz="2200" b="0" i="1" strike="noStrike" spc="-1" dirty="0" err="1">
                <a:solidFill>
                  <a:srgbClr val="404040"/>
                </a:solidFill>
                <a:latin typeface="Calisto MT"/>
              </a:rPr>
              <a:t>architecte</a:t>
            </a:r>
            <a:r>
              <a:rPr lang="it-IT" sz="2200" b="0" i="1" strike="noStrike" spc="-1" dirty="0">
                <a:solidFill>
                  <a:srgbClr val="404040"/>
                </a:solidFill>
                <a:latin typeface="Calisto MT"/>
              </a:rPr>
              <a:t> de l’</a:t>
            </a:r>
            <a:r>
              <a:rPr lang="it-IT" sz="2200" b="0" i="1" strike="noStrike" spc="-1" dirty="0" err="1">
                <a:solidFill>
                  <a:srgbClr val="404040"/>
                </a:solidFill>
                <a:latin typeface="Calisto MT"/>
              </a:rPr>
              <a:t>immeuble</a:t>
            </a:r>
            <a:r>
              <a:rPr lang="it-IT" sz="2200" b="0" i="1" strike="noStrike" spc="-1" dirty="0">
                <a:solidFill>
                  <a:srgbClr val="404040"/>
                </a:solidFill>
                <a:latin typeface="Calisto MT"/>
              </a:rPr>
              <a:t> </a:t>
            </a:r>
            <a:r>
              <a:rPr lang="it-IT" sz="2200" b="1" i="1" strike="noStrike" spc="-1" dirty="0" err="1">
                <a:solidFill>
                  <a:srgbClr val="404040"/>
                </a:solidFill>
                <a:latin typeface="Calisto MT"/>
              </a:rPr>
              <a:t>que</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nous</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habitons</a:t>
            </a:r>
            <a:endParaRPr lang="it-IT" sz="2200" b="0" strike="noStrike" spc="-1" dirty="0">
              <a:latin typeface="Arial"/>
            </a:endParaRPr>
          </a:p>
          <a:p>
            <a:pPr marL="579600" lvl="1" indent="-227880">
              <a:lnSpc>
                <a:spcPct val="100000"/>
              </a:lnSpc>
              <a:spcBef>
                <a:spcPts val="201"/>
              </a:spcBef>
              <a:buClr>
                <a:srgbClr val="B0BCC1"/>
              </a:buClr>
              <a:buFont typeface="Arial"/>
              <a:buChar char="•"/>
            </a:pPr>
            <a:r>
              <a:rPr lang="it-IT" sz="2200" b="0" strike="noStrike" spc="-1" dirty="0">
                <a:solidFill>
                  <a:srgbClr val="404040"/>
                </a:solidFill>
                <a:latin typeface="Calisto MT"/>
              </a:rPr>
              <a:t>L’</a:t>
            </a:r>
            <a:r>
              <a:rPr lang="it-IT" sz="2200" b="0" strike="noStrike" spc="-1" dirty="0" err="1">
                <a:solidFill>
                  <a:srgbClr val="404040"/>
                </a:solidFill>
                <a:latin typeface="Calisto MT"/>
              </a:rPr>
              <a:t>architecte</a:t>
            </a:r>
            <a:r>
              <a:rPr lang="it-IT" sz="2200" b="0" strike="noStrike" spc="-1" dirty="0">
                <a:solidFill>
                  <a:srgbClr val="404040"/>
                </a:solidFill>
                <a:latin typeface="Calisto MT"/>
              </a:rPr>
              <a:t>, Pierre</a:t>
            </a:r>
            <a:endParaRPr lang="it-IT" sz="22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a:solidFill>
                  <a:srgbClr val="404040"/>
                </a:solidFill>
                <a:latin typeface="Calisto MT"/>
              </a:rPr>
              <a:t>Classe </a:t>
            </a:r>
            <a:r>
              <a:rPr lang="it-IT" sz="2400" b="0" strike="noStrike" spc="-1" dirty="0" err="1">
                <a:solidFill>
                  <a:srgbClr val="404040"/>
                </a:solidFill>
                <a:latin typeface="Calisto MT"/>
              </a:rPr>
              <a:t>syntaxique</a:t>
            </a:r>
            <a:r>
              <a:rPr lang="it-IT" sz="2400" b="0" strike="noStrike" spc="-1" dirty="0">
                <a:solidFill>
                  <a:srgbClr val="404040"/>
                </a:solidFill>
                <a:latin typeface="Calisto MT"/>
              </a:rPr>
              <a:t> de </a:t>
            </a:r>
            <a:r>
              <a:rPr lang="it-IT" sz="2400" b="0" strike="noStrike" spc="-1" dirty="0" err="1">
                <a:solidFill>
                  <a:srgbClr val="404040"/>
                </a:solidFill>
                <a:latin typeface="Calisto MT"/>
              </a:rPr>
              <a:t>substitut</a:t>
            </a:r>
            <a:r>
              <a:rPr lang="it-IT" sz="2400" b="0" strike="noStrike" spc="-1" dirty="0">
                <a:solidFill>
                  <a:srgbClr val="404040"/>
                </a:solidFill>
                <a:latin typeface="Calisto MT"/>
              </a:rPr>
              <a:t> :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pronoms</a:t>
            </a:r>
            <a:endParaRPr lang="it-IT" sz="24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err="1">
                <a:solidFill>
                  <a:srgbClr val="404040"/>
                </a:solidFill>
                <a:latin typeface="Calisto MT"/>
              </a:rPr>
              <a:t>Moyens</a:t>
            </a:r>
            <a:r>
              <a:rPr lang="it-IT" sz="2400" b="0" strike="noStrike" spc="-1" dirty="0">
                <a:solidFill>
                  <a:srgbClr val="404040"/>
                </a:solidFill>
                <a:latin typeface="Calisto MT"/>
              </a:rPr>
              <a:t> </a:t>
            </a:r>
            <a:r>
              <a:rPr lang="it-IT" sz="2400" b="0" strike="noStrike" spc="-1" dirty="0" err="1">
                <a:solidFill>
                  <a:srgbClr val="404040"/>
                </a:solidFill>
                <a:latin typeface="Calisto MT"/>
              </a:rPr>
              <a:t>linguistiques</a:t>
            </a:r>
            <a:r>
              <a:rPr lang="it-IT" sz="2400" b="0" strike="noStrike" spc="-1" dirty="0">
                <a:solidFill>
                  <a:srgbClr val="404040"/>
                </a:solidFill>
                <a:latin typeface="Calisto MT"/>
              </a:rPr>
              <a:t> </a:t>
            </a:r>
            <a:r>
              <a:rPr lang="it-IT" sz="2400" b="0" strike="noStrike" spc="-1" dirty="0" err="1">
                <a:solidFill>
                  <a:srgbClr val="404040"/>
                </a:solidFill>
                <a:latin typeface="Calisto MT"/>
              </a:rPr>
              <a:t>variés</a:t>
            </a:r>
            <a:r>
              <a:rPr lang="it-IT" sz="2400" b="0" strike="noStrike" spc="-1" dirty="0">
                <a:solidFill>
                  <a:srgbClr val="404040"/>
                </a:solidFill>
                <a:latin typeface="Calisto MT"/>
              </a:rPr>
              <a:t>: </a:t>
            </a:r>
            <a:r>
              <a:rPr lang="it-IT" sz="2400" b="0" strike="noStrike" spc="-1" dirty="0" err="1">
                <a:solidFill>
                  <a:srgbClr val="404040"/>
                </a:solidFill>
                <a:latin typeface="Calisto MT"/>
              </a:rPr>
              <a:t>nom</a:t>
            </a:r>
            <a:r>
              <a:rPr lang="it-IT" sz="2400" b="0" strike="noStrike" spc="-1" dirty="0">
                <a:solidFill>
                  <a:srgbClr val="404040"/>
                </a:solidFill>
                <a:latin typeface="Calisto MT"/>
              </a:rPr>
              <a:t> </a:t>
            </a:r>
            <a:r>
              <a:rPr lang="it-IT" sz="2400" b="0" strike="noStrike" spc="-1" dirty="0" err="1">
                <a:solidFill>
                  <a:srgbClr val="404040"/>
                </a:solidFill>
                <a:latin typeface="Calisto MT"/>
              </a:rPr>
              <a:t>propre</a:t>
            </a:r>
            <a:r>
              <a:rPr lang="it-IT" sz="2400" b="0" strike="noStrike" spc="-1" dirty="0">
                <a:solidFill>
                  <a:srgbClr val="404040"/>
                </a:solidFill>
                <a:latin typeface="Calisto MT"/>
              </a:rPr>
              <a:t>, </a:t>
            </a:r>
            <a:r>
              <a:rPr lang="it-IT" sz="2400" b="0" strike="noStrike" spc="-1" dirty="0" err="1">
                <a:solidFill>
                  <a:srgbClr val="404040"/>
                </a:solidFill>
                <a:latin typeface="Calisto MT"/>
              </a:rPr>
              <a:t>équivalences</a:t>
            </a:r>
            <a:r>
              <a:rPr lang="it-IT" sz="2400" b="0" strike="noStrike" spc="-1" dirty="0">
                <a:solidFill>
                  <a:srgbClr val="404040"/>
                </a:solidFill>
                <a:latin typeface="Calisto MT"/>
              </a:rPr>
              <a:t> </a:t>
            </a:r>
            <a:endParaRPr lang="it-IT" sz="2400" b="0" strike="noStrike" spc="-1" dirty="0">
              <a:latin typeface="Arial"/>
            </a:endParaRPr>
          </a:p>
          <a:p>
            <a:pPr marL="343080" indent="-342360">
              <a:lnSpc>
                <a:spcPct val="100000"/>
              </a:lnSpc>
              <a:spcBef>
                <a:spcPts val="799"/>
              </a:spcBef>
              <a:buClr>
                <a:srgbClr val="404040"/>
              </a:buClr>
              <a:buFont typeface="Arial"/>
              <a:buChar char="•"/>
            </a:pPr>
            <a:r>
              <a:rPr lang="it-IT" sz="2400" b="0" strike="noStrike" spc="-1" dirty="0">
                <a:solidFill>
                  <a:srgbClr val="404040"/>
                </a:solidFill>
                <a:latin typeface="Calisto MT"/>
              </a:rPr>
              <a:t>&gt;principe de </a:t>
            </a:r>
            <a:r>
              <a:rPr lang="it-IT" sz="2400" b="0" strike="noStrike" spc="-1" dirty="0" err="1">
                <a:solidFill>
                  <a:srgbClr val="404040"/>
                </a:solidFill>
                <a:latin typeface="Calisto MT"/>
              </a:rPr>
              <a:t>réduction</a:t>
            </a:r>
            <a:r>
              <a:rPr lang="it-IT" sz="2400" b="0" strike="noStrike" spc="-1" dirty="0">
                <a:solidFill>
                  <a:srgbClr val="404040"/>
                </a:solidFill>
                <a:latin typeface="Calisto MT"/>
              </a:rPr>
              <a:t> </a:t>
            </a:r>
            <a:r>
              <a:rPr lang="it-IT" sz="2400" b="0" strike="noStrike" spc="-1" dirty="0" err="1">
                <a:solidFill>
                  <a:srgbClr val="404040"/>
                </a:solidFill>
                <a:latin typeface="Calisto MT"/>
              </a:rPr>
              <a:t>syntagmatique</a:t>
            </a:r>
            <a:r>
              <a:rPr lang="it-IT" sz="2400" b="0" strike="noStrike" spc="-1" dirty="0">
                <a:solidFill>
                  <a:srgbClr val="404040"/>
                </a:solidFill>
                <a:latin typeface="Calisto MT"/>
              </a:rPr>
              <a:t> + </a:t>
            </a:r>
            <a:r>
              <a:rPr lang="it-IT" sz="2400" b="0" strike="noStrike" spc="-1" dirty="0" err="1">
                <a:solidFill>
                  <a:srgbClr val="404040"/>
                </a:solidFill>
                <a:latin typeface="Calisto MT"/>
              </a:rPr>
              <a:t>conservation</a:t>
            </a:r>
            <a:r>
              <a:rPr lang="it-IT" sz="2400" b="0" strike="noStrike" spc="-1" dirty="0">
                <a:solidFill>
                  <a:srgbClr val="404040"/>
                </a:solidFill>
                <a:latin typeface="Calisto MT"/>
              </a:rPr>
              <a:t> de l’information</a:t>
            </a:r>
            <a:endParaRPr lang="it-IT" sz="2400" b="0" strike="noStrike" spc="-1" dirty="0">
              <a:latin typeface="Arial"/>
            </a:endParaRPr>
          </a:p>
        </p:txBody>
      </p:sp>
      <p:sp>
        <p:nvSpPr>
          <p:cNvPr id="4" name="CasellaDiTesto 3"/>
          <p:cNvSpPr txBox="1"/>
          <p:nvPr/>
        </p:nvSpPr>
        <p:spPr>
          <a:xfrm>
            <a:off x="1097342" y="530720"/>
            <a:ext cx="6855303" cy="1077218"/>
          </a:xfrm>
          <a:prstGeom prst="rect">
            <a:avLst/>
          </a:prstGeom>
          <a:noFill/>
        </p:spPr>
        <p:txBody>
          <a:bodyPr wrap="square" rtlCol="0">
            <a:spAutoFit/>
          </a:bodyPr>
          <a:lstStyle/>
          <a:p>
            <a:pPr algn="ctr"/>
            <a:r>
              <a:rPr lang="it-IT" sz="3200" dirty="0"/>
              <a:t>La </a:t>
            </a:r>
            <a:r>
              <a:rPr lang="it-IT" sz="3200" dirty="0" err="1"/>
              <a:t>substitution</a:t>
            </a:r>
            <a:r>
              <a:rPr lang="it-IT" sz="3200" dirty="0"/>
              <a:t> et la </a:t>
            </a:r>
            <a:r>
              <a:rPr lang="it-IT" sz="3200" dirty="0" err="1"/>
              <a:t>reprise</a:t>
            </a:r>
            <a:r>
              <a:rPr lang="it-IT" sz="3200" dirty="0"/>
              <a:t> de l’information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err="1"/>
              <a:t>Les</a:t>
            </a:r>
            <a:r>
              <a:rPr lang="it-IT" sz="3200" dirty="0"/>
              <a:t> </a:t>
            </a:r>
            <a:r>
              <a:rPr lang="it-IT" sz="3200" dirty="0" err="1"/>
              <a:t>pronom</a:t>
            </a:r>
            <a:r>
              <a:rPr lang="it-IT" sz="3200" dirty="0"/>
              <a:t> </a:t>
            </a:r>
            <a:r>
              <a:rPr lang="it-IT" sz="3200" dirty="0" err="1"/>
              <a:t>démonstartifs</a:t>
            </a:r>
            <a:r>
              <a:rPr lang="it-IT" sz="3200" dirty="0"/>
              <a:t> </a:t>
            </a:r>
            <a:r>
              <a:rPr lang="it-IT" sz="3200" dirty="0" err="1"/>
              <a:t>neutres</a:t>
            </a:r>
            <a:r>
              <a:rPr lang="it-IT" sz="3200" dirty="0"/>
              <a:t> </a:t>
            </a:r>
            <a:br>
              <a:rPr lang="it-IT" sz="3200" dirty="0"/>
            </a:br>
            <a:r>
              <a:rPr lang="it-IT" sz="3200" dirty="0"/>
              <a:t>“ce” et “</a:t>
            </a:r>
            <a:r>
              <a:rPr lang="it-IT" sz="3200" dirty="0" err="1"/>
              <a:t>ça</a:t>
            </a:r>
            <a:r>
              <a:rPr lang="it-IT" sz="3200" dirty="0"/>
              <a:t>” (</a:t>
            </a:r>
            <a:r>
              <a:rPr lang="it-IT" sz="3200" dirty="0" err="1"/>
              <a:t>rappels</a:t>
            </a:r>
            <a:r>
              <a:rPr lang="it-IT" sz="3200" dirty="0"/>
              <a:t>)</a:t>
            </a:r>
          </a:p>
        </p:txBody>
      </p:sp>
      <p:sp>
        <p:nvSpPr>
          <p:cNvPr id="3" name="Segnaposto contenuto 2"/>
          <p:cNvSpPr>
            <a:spLocks noGrp="1"/>
          </p:cNvSpPr>
          <p:nvPr>
            <p:ph idx="1"/>
          </p:nvPr>
        </p:nvSpPr>
        <p:spPr>
          <a:xfrm>
            <a:off x="448236" y="1763059"/>
            <a:ext cx="8591176" cy="4646706"/>
          </a:xfrm>
        </p:spPr>
        <p:txBody>
          <a:bodyPr>
            <a:normAutofit fontScale="85000" lnSpcReduction="20000"/>
          </a:bodyPr>
          <a:lstStyle/>
          <a:p>
            <a:r>
              <a:rPr lang="it-IT" i="1" dirty="0"/>
              <a:t>Ce</a:t>
            </a:r>
            <a:r>
              <a:rPr lang="it-IT" dirty="0"/>
              <a:t> : </a:t>
            </a:r>
            <a:r>
              <a:rPr lang="it-IT" dirty="0" err="1"/>
              <a:t>sujet</a:t>
            </a:r>
            <a:r>
              <a:rPr lang="it-IT" dirty="0"/>
              <a:t> “</a:t>
            </a:r>
            <a:r>
              <a:rPr lang="it-IT" dirty="0" err="1"/>
              <a:t>support</a:t>
            </a:r>
            <a:r>
              <a:rPr lang="it-IT" dirty="0"/>
              <a:t>” </a:t>
            </a:r>
            <a:r>
              <a:rPr lang="it-IT" dirty="0" err="1"/>
              <a:t>du</a:t>
            </a:r>
            <a:r>
              <a:rPr lang="it-IT" dirty="0"/>
              <a:t> </a:t>
            </a:r>
            <a:r>
              <a:rPr lang="it-IT" dirty="0" err="1"/>
              <a:t>verbe</a:t>
            </a:r>
            <a:r>
              <a:rPr lang="it-IT" dirty="0"/>
              <a:t> </a:t>
            </a:r>
            <a:r>
              <a:rPr lang="it-IT" b="1" dirty="0" err="1"/>
              <a:t>être</a:t>
            </a:r>
            <a:r>
              <a:rPr lang="it-IT" dirty="0"/>
              <a:t>:</a:t>
            </a:r>
          </a:p>
          <a:p>
            <a:pPr lvl="1"/>
            <a:r>
              <a:rPr lang="it-IT" dirty="0" err="1"/>
              <a:t>Emploi</a:t>
            </a:r>
            <a:r>
              <a:rPr lang="it-IT" dirty="0"/>
              <a:t> </a:t>
            </a:r>
            <a:r>
              <a:rPr lang="it-IT" dirty="0" err="1"/>
              <a:t>déictique</a:t>
            </a:r>
            <a:r>
              <a:rPr lang="it-IT" dirty="0"/>
              <a:t> et </a:t>
            </a:r>
            <a:r>
              <a:rPr lang="it-IT" dirty="0" err="1"/>
              <a:t>anaphorique</a:t>
            </a:r>
            <a:endParaRPr lang="it-IT" dirty="0"/>
          </a:p>
          <a:p>
            <a:pPr lvl="2"/>
            <a:r>
              <a:rPr lang="it-IT" i="1" dirty="0"/>
              <a:t>C’est </a:t>
            </a:r>
            <a:r>
              <a:rPr lang="it-IT" i="1" dirty="0" err="1"/>
              <a:t>grand</a:t>
            </a:r>
            <a:r>
              <a:rPr lang="it-IT" i="1" dirty="0"/>
              <a:t> </a:t>
            </a:r>
            <a:r>
              <a:rPr lang="it-IT" i="1" dirty="0" err="1"/>
              <a:t>ici</a:t>
            </a:r>
            <a:r>
              <a:rPr lang="it-IT" i="1" dirty="0"/>
              <a:t>!</a:t>
            </a:r>
          </a:p>
          <a:p>
            <a:pPr lvl="2"/>
            <a:r>
              <a:rPr lang="it-IT" i="1" dirty="0"/>
              <a:t>Ce </a:t>
            </a:r>
            <a:r>
              <a:rPr lang="it-IT" i="1" dirty="0" err="1"/>
              <a:t>garçon</a:t>
            </a:r>
            <a:r>
              <a:rPr lang="it-IT" i="1" dirty="0"/>
              <a:t>, c’est </a:t>
            </a:r>
            <a:r>
              <a:rPr lang="it-IT" i="1" dirty="0" err="1"/>
              <a:t>mon</a:t>
            </a:r>
            <a:r>
              <a:rPr lang="it-IT" i="1" dirty="0"/>
              <a:t> </a:t>
            </a:r>
            <a:r>
              <a:rPr lang="it-IT" i="1" dirty="0" err="1"/>
              <a:t>frère</a:t>
            </a:r>
            <a:r>
              <a:rPr lang="it-IT" i="1" dirty="0"/>
              <a:t>. / C’est </a:t>
            </a:r>
            <a:r>
              <a:rPr lang="it-IT" i="1" dirty="0" err="1"/>
              <a:t>mon</a:t>
            </a:r>
            <a:r>
              <a:rPr lang="it-IT" i="1" dirty="0"/>
              <a:t> </a:t>
            </a:r>
            <a:r>
              <a:rPr lang="it-IT" i="1" dirty="0" err="1"/>
              <a:t>frère</a:t>
            </a:r>
            <a:r>
              <a:rPr lang="it-IT" i="1" dirty="0"/>
              <a:t>, ce </a:t>
            </a:r>
            <a:r>
              <a:rPr lang="it-IT" i="1" dirty="0" err="1"/>
              <a:t>garçon</a:t>
            </a:r>
            <a:endParaRPr lang="it-IT" i="1" dirty="0"/>
          </a:p>
          <a:p>
            <a:pPr lvl="1"/>
            <a:r>
              <a:rPr lang="it-IT" dirty="0"/>
              <a:t>Ce : </a:t>
            </a:r>
            <a:r>
              <a:rPr lang="it-IT" dirty="0" err="1"/>
              <a:t>reprend</a:t>
            </a:r>
            <a:r>
              <a:rPr lang="it-IT" dirty="0"/>
              <a:t> un SN </a:t>
            </a:r>
            <a:r>
              <a:rPr lang="it-IT" dirty="0" err="1"/>
              <a:t>ou</a:t>
            </a:r>
            <a:r>
              <a:rPr lang="it-IT" dirty="0"/>
              <a:t> une </a:t>
            </a:r>
            <a:r>
              <a:rPr lang="it-IT" dirty="0" err="1"/>
              <a:t>proposition</a:t>
            </a:r>
            <a:r>
              <a:rPr lang="it-IT" dirty="0"/>
              <a:t>:</a:t>
            </a:r>
          </a:p>
          <a:p>
            <a:pPr lvl="1"/>
            <a:r>
              <a:rPr lang="it-IT" dirty="0"/>
              <a:t>“ce” </a:t>
            </a:r>
            <a:r>
              <a:rPr lang="it-IT" dirty="0" err="1"/>
              <a:t>support</a:t>
            </a:r>
            <a:r>
              <a:rPr lang="it-IT" dirty="0"/>
              <a:t> non-</a:t>
            </a:r>
            <a:r>
              <a:rPr lang="it-IT" dirty="0" err="1"/>
              <a:t>animé</a:t>
            </a:r>
            <a:r>
              <a:rPr lang="it-IT" dirty="0"/>
              <a:t> d’une relative:</a:t>
            </a:r>
            <a:r>
              <a:rPr lang="it-IT" i="1" dirty="0"/>
              <a:t> Ce qui se passe est </a:t>
            </a:r>
            <a:r>
              <a:rPr lang="it-IT" i="1" dirty="0" err="1"/>
              <a:t>inquiétant</a:t>
            </a:r>
            <a:r>
              <a:rPr lang="it-IT" i="1" dirty="0"/>
              <a:t>.</a:t>
            </a:r>
            <a:endParaRPr lang="it-IT" dirty="0"/>
          </a:p>
          <a:p>
            <a:pPr lvl="1"/>
            <a:r>
              <a:rPr lang="it-IT" dirty="0"/>
              <a:t> ”ce” </a:t>
            </a:r>
            <a:r>
              <a:rPr lang="it-IT" dirty="0" err="1"/>
              <a:t>support</a:t>
            </a:r>
            <a:r>
              <a:rPr lang="it-IT" dirty="0"/>
              <a:t> de </a:t>
            </a:r>
            <a:r>
              <a:rPr lang="it-IT" dirty="0" err="1"/>
              <a:t>conjonctive</a:t>
            </a:r>
            <a:r>
              <a:rPr lang="it-IT" dirty="0"/>
              <a:t> : </a:t>
            </a:r>
            <a:r>
              <a:rPr lang="it-IT" i="1" dirty="0"/>
              <a:t>Il </a:t>
            </a:r>
            <a:r>
              <a:rPr lang="it-IT" i="1" dirty="0" err="1"/>
              <a:t>faut</a:t>
            </a:r>
            <a:r>
              <a:rPr lang="it-IT" i="1" dirty="0"/>
              <a:t> s’</a:t>
            </a:r>
            <a:r>
              <a:rPr lang="it-IT" i="1" dirty="0" err="1"/>
              <a:t>attendre</a:t>
            </a:r>
            <a:r>
              <a:rPr lang="it-IT" i="1" dirty="0"/>
              <a:t> à ce </a:t>
            </a:r>
            <a:r>
              <a:rPr lang="it-IT" i="1" dirty="0" err="1"/>
              <a:t>que</a:t>
            </a:r>
            <a:r>
              <a:rPr lang="it-IT" i="1" dirty="0"/>
              <a:t> </a:t>
            </a:r>
            <a:r>
              <a:rPr lang="it-IT" i="1" dirty="0" err="1"/>
              <a:t>les</a:t>
            </a:r>
            <a:r>
              <a:rPr lang="it-IT" i="1" dirty="0"/>
              <a:t> gens l’</a:t>
            </a:r>
            <a:r>
              <a:rPr lang="it-IT" i="1" dirty="0" err="1"/>
              <a:t>appuient</a:t>
            </a:r>
            <a:r>
              <a:rPr lang="it-IT" i="1" dirty="0"/>
              <a:t>.</a:t>
            </a:r>
            <a:endParaRPr lang="it-IT" dirty="0"/>
          </a:p>
          <a:p>
            <a:r>
              <a:rPr lang="it-IT" i="1" dirty="0" err="1"/>
              <a:t>Ça</a:t>
            </a:r>
            <a:r>
              <a:rPr lang="it-IT" dirty="0"/>
              <a:t>: </a:t>
            </a:r>
            <a:r>
              <a:rPr lang="it-IT" dirty="0" err="1"/>
              <a:t>sujet</a:t>
            </a:r>
            <a:r>
              <a:rPr lang="it-IT" dirty="0"/>
              <a:t>, </a:t>
            </a:r>
            <a:r>
              <a:rPr lang="it-IT" dirty="0" err="1"/>
              <a:t>objet</a:t>
            </a:r>
            <a:r>
              <a:rPr lang="it-IT" dirty="0"/>
              <a:t>, </a:t>
            </a:r>
            <a:r>
              <a:rPr lang="it-IT" dirty="0" err="1"/>
              <a:t>après</a:t>
            </a:r>
            <a:r>
              <a:rPr lang="it-IT" dirty="0"/>
              <a:t> une </a:t>
            </a:r>
            <a:r>
              <a:rPr lang="it-IT" dirty="0" err="1"/>
              <a:t>préposition</a:t>
            </a:r>
            <a:r>
              <a:rPr lang="it-IT" dirty="0"/>
              <a:t> (</a:t>
            </a:r>
            <a:r>
              <a:rPr lang="it-IT" dirty="0" err="1"/>
              <a:t>oral</a:t>
            </a:r>
            <a:r>
              <a:rPr lang="it-IT" dirty="0"/>
              <a:t>, </a:t>
            </a:r>
            <a:r>
              <a:rPr lang="it-IT" dirty="0" err="1"/>
              <a:t>registre</a:t>
            </a:r>
            <a:r>
              <a:rPr lang="it-IT" dirty="0"/>
              <a:t> </a:t>
            </a:r>
            <a:r>
              <a:rPr lang="it-IT" dirty="0" err="1"/>
              <a:t>familier</a:t>
            </a:r>
            <a:r>
              <a:rPr lang="it-IT" dirty="0"/>
              <a:t>)</a:t>
            </a:r>
          </a:p>
          <a:p>
            <a:pPr lvl="1"/>
            <a:r>
              <a:rPr lang="it-IT" dirty="0" err="1"/>
              <a:t>L’astronomie</a:t>
            </a:r>
            <a:r>
              <a:rPr lang="it-IT" dirty="0"/>
              <a:t>, </a:t>
            </a:r>
            <a:r>
              <a:rPr lang="it-IT" dirty="0" err="1"/>
              <a:t>ça</a:t>
            </a:r>
            <a:r>
              <a:rPr lang="it-IT" dirty="0"/>
              <a:t> me </a:t>
            </a:r>
            <a:r>
              <a:rPr lang="it-IT" dirty="0" err="1"/>
              <a:t>passionne</a:t>
            </a:r>
            <a:r>
              <a:rPr lang="it-IT" dirty="0"/>
              <a:t>. (</a:t>
            </a:r>
            <a:r>
              <a:rPr lang="it-IT" dirty="0" err="1"/>
              <a:t>anaphorique</a:t>
            </a:r>
            <a:r>
              <a:rPr lang="it-IT" dirty="0"/>
              <a:t>)</a:t>
            </a:r>
          </a:p>
          <a:p>
            <a:pPr lvl="1"/>
            <a:r>
              <a:rPr lang="it-IT" dirty="0"/>
              <a:t>Donne-</a:t>
            </a:r>
            <a:r>
              <a:rPr lang="it-IT" dirty="0" err="1"/>
              <a:t>moi</a:t>
            </a:r>
            <a:r>
              <a:rPr lang="it-IT" dirty="0"/>
              <a:t> </a:t>
            </a:r>
            <a:r>
              <a:rPr lang="it-IT" dirty="0" err="1"/>
              <a:t>ça</a:t>
            </a:r>
            <a:r>
              <a:rPr lang="it-IT" dirty="0"/>
              <a:t>! (</a:t>
            </a:r>
            <a:r>
              <a:rPr lang="it-IT" dirty="0" err="1"/>
              <a:t>déictique</a:t>
            </a:r>
            <a:r>
              <a:rPr lang="it-IT" dirty="0"/>
              <a:t>)</a:t>
            </a:r>
          </a:p>
          <a:p>
            <a:pPr lvl="1"/>
            <a:r>
              <a:rPr lang="it-IT" dirty="0" err="1"/>
              <a:t>Mets</a:t>
            </a:r>
            <a:r>
              <a:rPr lang="it-IT" dirty="0"/>
              <a:t> ton gros pull, </a:t>
            </a:r>
            <a:r>
              <a:rPr lang="it-IT" dirty="0" err="1"/>
              <a:t>avec</a:t>
            </a:r>
            <a:r>
              <a:rPr lang="it-IT" dirty="0"/>
              <a:t> </a:t>
            </a:r>
            <a:r>
              <a:rPr lang="it-IT" dirty="0" err="1"/>
              <a:t>ça</a:t>
            </a:r>
            <a:r>
              <a:rPr lang="it-IT" dirty="0"/>
              <a:t>, tu n’</a:t>
            </a:r>
            <a:r>
              <a:rPr lang="it-IT" dirty="0" err="1"/>
              <a:t>auras</a:t>
            </a:r>
            <a:r>
              <a:rPr lang="it-IT" dirty="0"/>
              <a:t> </a:t>
            </a:r>
            <a:r>
              <a:rPr lang="it-IT" dirty="0" err="1"/>
              <a:t>pas</a:t>
            </a:r>
            <a:r>
              <a:rPr lang="it-IT" dirty="0"/>
              <a:t> </a:t>
            </a:r>
            <a:r>
              <a:rPr lang="it-IT" dirty="0" err="1"/>
              <a:t>froid</a:t>
            </a:r>
            <a:r>
              <a:rPr lang="it-IT" dirty="0"/>
              <a:t>.</a:t>
            </a:r>
          </a:p>
          <a:p>
            <a:r>
              <a:rPr lang="fr-FR" dirty="0"/>
              <a:t>Ça : reprend un SN ou une proposition</a:t>
            </a:r>
          </a:p>
          <a:p>
            <a:pPr lvl="2"/>
            <a:r>
              <a:rPr lang="fr-FR" dirty="0"/>
              <a:t>+ Effet stylistique :Ça : neutralise le genre et le nombre</a:t>
            </a:r>
            <a:endParaRPr lang="it-IT" dirty="0"/>
          </a:p>
          <a:p>
            <a:pPr lvl="1"/>
            <a:endParaRPr lang="it-IT" dirty="0"/>
          </a:p>
        </p:txBody>
      </p:sp>
    </p:spTree>
    <p:extLst>
      <p:ext uri="{BB962C8B-B14F-4D97-AF65-F5344CB8AC3E}">
        <p14:creationId xmlns:p14="http://schemas.microsoft.com/office/powerpoint/2010/main" val="3328480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err="1"/>
              <a:t>Déterminer</a:t>
            </a:r>
            <a:r>
              <a:rPr lang="it-IT" sz="3200" dirty="0"/>
              <a:t> la </a:t>
            </a:r>
            <a:r>
              <a:rPr lang="it-IT" sz="3200" dirty="0" err="1"/>
              <a:t>fonction</a:t>
            </a:r>
            <a:r>
              <a:rPr lang="it-IT" sz="3200" dirty="0"/>
              <a:t> </a:t>
            </a:r>
            <a:r>
              <a:rPr lang="it-IT" sz="3200" dirty="0" err="1"/>
              <a:t>des</a:t>
            </a:r>
            <a:r>
              <a:rPr lang="it-IT" sz="3200" dirty="0"/>
              <a:t> </a:t>
            </a:r>
            <a:r>
              <a:rPr lang="it-IT" sz="3200" dirty="0" err="1"/>
              <a:t>pronoms</a:t>
            </a:r>
            <a:r>
              <a:rPr lang="it-IT" sz="3200" dirty="0"/>
              <a:t> </a:t>
            </a:r>
            <a:r>
              <a:rPr lang="it-IT" sz="3200" dirty="0" err="1"/>
              <a:t>démonstratifs</a:t>
            </a:r>
            <a:endParaRPr lang="it-IT" sz="3200" dirty="0"/>
          </a:p>
        </p:txBody>
      </p:sp>
      <p:sp>
        <p:nvSpPr>
          <p:cNvPr id="3" name="Segnaposto contenuto 2"/>
          <p:cNvSpPr>
            <a:spLocks noGrp="1"/>
          </p:cNvSpPr>
          <p:nvPr>
            <p:ph idx="1"/>
          </p:nvPr>
        </p:nvSpPr>
        <p:spPr>
          <a:xfrm>
            <a:off x="358588" y="1584008"/>
            <a:ext cx="8456706" cy="4751051"/>
          </a:xfrm>
        </p:spPr>
        <p:txBody>
          <a:bodyPr>
            <a:normAutofit fontScale="92500" lnSpcReduction="10000"/>
          </a:bodyPr>
          <a:lstStyle/>
          <a:p>
            <a:pPr marL="0" lvl="0" indent="0">
              <a:buNone/>
            </a:pPr>
            <a:r>
              <a:rPr lang="it-IT" b="1" dirty="0" err="1"/>
              <a:t>Celui</a:t>
            </a:r>
            <a:r>
              <a:rPr lang="it-IT" dirty="0"/>
              <a:t> qui a </a:t>
            </a:r>
            <a:r>
              <a:rPr lang="it-IT" dirty="0" err="1"/>
              <a:t>fait</a:t>
            </a:r>
            <a:r>
              <a:rPr lang="it-IT" dirty="0"/>
              <a:t> </a:t>
            </a:r>
            <a:r>
              <a:rPr lang="it-IT" b="1" dirty="0" err="1"/>
              <a:t>ça</a:t>
            </a:r>
            <a:r>
              <a:rPr lang="it-IT" dirty="0"/>
              <a:t> le </a:t>
            </a:r>
            <a:r>
              <a:rPr lang="it-IT" dirty="0" err="1"/>
              <a:t>paiera</a:t>
            </a:r>
            <a:r>
              <a:rPr lang="it-IT" dirty="0"/>
              <a:t> </a:t>
            </a:r>
            <a:r>
              <a:rPr lang="it-IT" dirty="0" err="1"/>
              <a:t>très</a:t>
            </a:r>
            <a:r>
              <a:rPr lang="it-IT" dirty="0"/>
              <a:t> </a:t>
            </a:r>
            <a:r>
              <a:rPr lang="it-IT" dirty="0" err="1"/>
              <a:t>cher</a:t>
            </a:r>
            <a:r>
              <a:rPr lang="it-IT" dirty="0"/>
              <a:t>.</a:t>
            </a:r>
          </a:p>
          <a:p>
            <a:pPr marL="0" lvl="0" indent="0">
              <a:buNone/>
            </a:pPr>
            <a:r>
              <a:rPr lang="it-IT" dirty="0"/>
              <a:t>« </a:t>
            </a:r>
            <a:r>
              <a:rPr lang="it-IT" b="1" dirty="0" err="1"/>
              <a:t>Celui</a:t>
            </a:r>
            <a:r>
              <a:rPr lang="it-IT" b="1" dirty="0"/>
              <a:t>-là</a:t>
            </a:r>
            <a:r>
              <a:rPr lang="it-IT" dirty="0"/>
              <a:t> </a:t>
            </a:r>
            <a:r>
              <a:rPr lang="it-IT" dirty="0" err="1"/>
              <a:t>avait</a:t>
            </a:r>
            <a:r>
              <a:rPr lang="it-IT" dirty="0"/>
              <a:t> l'air </a:t>
            </a:r>
            <a:r>
              <a:rPr lang="it-IT" dirty="0" err="1"/>
              <a:t>embarrassé</a:t>
            </a:r>
            <a:r>
              <a:rPr lang="it-IT" dirty="0"/>
              <a:t>,</a:t>
            </a:r>
            <a:r>
              <a:rPr lang="it-IT" b="1" dirty="0"/>
              <a:t> </a:t>
            </a:r>
            <a:r>
              <a:rPr lang="it-IT" b="1" dirty="0" err="1"/>
              <a:t>celui</a:t>
            </a:r>
            <a:r>
              <a:rPr lang="it-IT" b="1" dirty="0"/>
              <a:t>-ci</a:t>
            </a:r>
            <a:r>
              <a:rPr lang="it-IT" dirty="0"/>
              <a:t> </a:t>
            </a:r>
            <a:r>
              <a:rPr lang="it-IT" dirty="0" err="1"/>
              <a:t>était</a:t>
            </a:r>
            <a:r>
              <a:rPr lang="it-IT" dirty="0"/>
              <a:t> </a:t>
            </a:r>
            <a:r>
              <a:rPr lang="it-IT" dirty="0" err="1"/>
              <a:t>fat</a:t>
            </a:r>
            <a:r>
              <a:rPr lang="it-IT" dirty="0"/>
              <a:t>. » (</a:t>
            </a:r>
            <a:r>
              <a:rPr lang="it-IT" dirty="0" err="1"/>
              <a:t>Musset</a:t>
            </a:r>
            <a:r>
              <a:rPr lang="it-IT" dirty="0"/>
              <a:t>)</a:t>
            </a:r>
          </a:p>
          <a:p>
            <a:pPr marL="0" lvl="0" indent="0">
              <a:buNone/>
            </a:pPr>
            <a:r>
              <a:rPr lang="it-IT" dirty="0"/>
              <a:t>« Le </a:t>
            </a:r>
            <a:r>
              <a:rPr lang="it-IT" dirty="0" err="1"/>
              <a:t>moi</a:t>
            </a:r>
            <a:r>
              <a:rPr lang="it-IT" dirty="0"/>
              <a:t> est </a:t>
            </a:r>
            <a:r>
              <a:rPr lang="it-IT" dirty="0" err="1"/>
              <a:t>haïssable</a:t>
            </a:r>
            <a:r>
              <a:rPr lang="it-IT" dirty="0"/>
              <a:t>... mais il s'</a:t>
            </a:r>
            <a:r>
              <a:rPr lang="it-IT" dirty="0" err="1"/>
              <a:t>agit</a:t>
            </a:r>
            <a:r>
              <a:rPr lang="it-IT" dirty="0"/>
              <a:t> de</a:t>
            </a:r>
            <a:r>
              <a:rPr lang="it-IT" b="1" dirty="0"/>
              <a:t> </a:t>
            </a:r>
            <a:r>
              <a:rPr lang="it-IT" b="1" dirty="0" err="1"/>
              <a:t>celui</a:t>
            </a:r>
            <a:r>
              <a:rPr lang="it-IT" dirty="0"/>
              <a:t> </a:t>
            </a:r>
            <a:r>
              <a:rPr lang="it-IT" dirty="0" err="1"/>
              <a:t>des</a:t>
            </a:r>
            <a:r>
              <a:rPr lang="it-IT" dirty="0"/>
              <a:t> </a:t>
            </a:r>
            <a:r>
              <a:rPr lang="it-IT" dirty="0" err="1"/>
              <a:t>autres</a:t>
            </a:r>
            <a:r>
              <a:rPr lang="it-IT" dirty="0"/>
              <a:t>. » (Valéry)</a:t>
            </a:r>
          </a:p>
          <a:p>
            <a:pPr marL="0" lvl="0" indent="0">
              <a:buNone/>
            </a:pPr>
            <a:r>
              <a:rPr lang="it-IT" dirty="0" err="1"/>
              <a:t>Ces</a:t>
            </a:r>
            <a:r>
              <a:rPr lang="it-IT" dirty="0"/>
              <a:t> </a:t>
            </a:r>
            <a:r>
              <a:rPr lang="it-IT" dirty="0" err="1"/>
              <a:t>jeunes</a:t>
            </a:r>
            <a:r>
              <a:rPr lang="it-IT" dirty="0"/>
              <a:t>, </a:t>
            </a:r>
            <a:r>
              <a:rPr lang="it-IT" b="1" dirty="0" err="1"/>
              <a:t>ça</a:t>
            </a:r>
            <a:r>
              <a:rPr lang="it-IT" dirty="0"/>
              <a:t> n’a </a:t>
            </a:r>
            <a:r>
              <a:rPr lang="it-IT" dirty="0" err="1"/>
              <a:t>pas</a:t>
            </a:r>
            <a:r>
              <a:rPr lang="it-IT" dirty="0"/>
              <a:t> de </a:t>
            </a:r>
            <a:r>
              <a:rPr lang="it-IT" dirty="0" err="1"/>
              <a:t>sang</a:t>
            </a:r>
            <a:r>
              <a:rPr lang="it-IT" dirty="0"/>
              <a:t> </a:t>
            </a:r>
            <a:r>
              <a:rPr lang="it-IT" dirty="0" err="1"/>
              <a:t>dans</a:t>
            </a:r>
            <a:r>
              <a:rPr lang="it-IT" dirty="0"/>
              <a:t> </a:t>
            </a:r>
            <a:r>
              <a:rPr lang="it-IT" dirty="0" err="1"/>
              <a:t>les</a:t>
            </a:r>
            <a:r>
              <a:rPr lang="it-IT" dirty="0"/>
              <a:t> </a:t>
            </a:r>
            <a:r>
              <a:rPr lang="it-IT" dirty="0" err="1"/>
              <a:t>veines</a:t>
            </a:r>
            <a:r>
              <a:rPr lang="it-IT" dirty="0"/>
              <a:t> !</a:t>
            </a:r>
          </a:p>
          <a:p>
            <a:pPr marL="0" lvl="0" indent="0">
              <a:buNone/>
            </a:pPr>
            <a:r>
              <a:rPr lang="it-IT" dirty="0"/>
              <a:t>« Un </a:t>
            </a:r>
            <a:r>
              <a:rPr lang="it-IT" dirty="0" err="1"/>
              <a:t>traître</a:t>
            </a:r>
            <a:r>
              <a:rPr lang="it-IT" dirty="0"/>
              <a:t>,</a:t>
            </a:r>
            <a:r>
              <a:rPr lang="it-IT" b="1" dirty="0"/>
              <a:t> c</a:t>
            </a:r>
            <a:r>
              <a:rPr lang="it-IT" dirty="0"/>
              <a:t>’est</a:t>
            </a:r>
            <a:r>
              <a:rPr lang="it-IT" b="1" dirty="0"/>
              <a:t> </a:t>
            </a:r>
            <a:r>
              <a:rPr lang="it-IT" b="1" dirty="0" err="1"/>
              <a:t>celui</a:t>
            </a:r>
            <a:r>
              <a:rPr lang="it-IT" dirty="0"/>
              <a:t> qui quitte son parti pour s’</a:t>
            </a:r>
            <a:r>
              <a:rPr lang="it-IT" dirty="0" err="1"/>
              <a:t>inscrire</a:t>
            </a:r>
            <a:r>
              <a:rPr lang="it-IT" dirty="0"/>
              <a:t> à un </a:t>
            </a:r>
            <a:r>
              <a:rPr lang="it-IT" dirty="0" err="1"/>
              <a:t>autre</a:t>
            </a:r>
            <a:r>
              <a:rPr lang="it-IT" dirty="0"/>
              <a:t> ; et un converti,</a:t>
            </a:r>
            <a:r>
              <a:rPr lang="it-IT" b="1" dirty="0"/>
              <a:t> </a:t>
            </a:r>
            <a:r>
              <a:rPr lang="it-IT" b="1" dirty="0" err="1"/>
              <a:t>celui</a:t>
            </a:r>
            <a:r>
              <a:rPr lang="it-IT" dirty="0"/>
              <a:t> qui quitte </a:t>
            </a:r>
            <a:r>
              <a:rPr lang="it-IT" dirty="0" err="1"/>
              <a:t>cet</a:t>
            </a:r>
            <a:r>
              <a:rPr lang="it-IT" dirty="0"/>
              <a:t> </a:t>
            </a:r>
            <a:r>
              <a:rPr lang="it-IT" dirty="0" err="1"/>
              <a:t>autre</a:t>
            </a:r>
            <a:r>
              <a:rPr lang="it-IT" dirty="0"/>
              <a:t> pour s'</a:t>
            </a:r>
            <a:r>
              <a:rPr lang="it-IT" dirty="0" err="1"/>
              <a:t>inscrire</a:t>
            </a:r>
            <a:r>
              <a:rPr lang="it-IT" dirty="0"/>
              <a:t> </a:t>
            </a:r>
            <a:r>
              <a:rPr lang="it-IT" dirty="0" err="1"/>
              <a:t>au</a:t>
            </a:r>
            <a:r>
              <a:rPr lang="it-IT" dirty="0"/>
              <a:t> </a:t>
            </a:r>
            <a:r>
              <a:rPr lang="it-IT" dirty="0" err="1"/>
              <a:t>vôtre</a:t>
            </a:r>
            <a:r>
              <a:rPr lang="it-IT" dirty="0"/>
              <a:t>. »  (</a:t>
            </a:r>
            <a:r>
              <a:rPr lang="it-IT" dirty="0" err="1"/>
              <a:t>Clemenceau</a:t>
            </a:r>
            <a:r>
              <a:rPr lang="it-IT" dirty="0"/>
              <a:t>)</a:t>
            </a:r>
          </a:p>
          <a:p>
            <a:pPr marL="0" lvl="0" indent="0">
              <a:buNone/>
            </a:pPr>
            <a:r>
              <a:rPr lang="it-IT" dirty="0"/>
              <a:t>« A-t-on </a:t>
            </a:r>
            <a:r>
              <a:rPr lang="it-IT" dirty="0" err="1"/>
              <a:t>jamais</a:t>
            </a:r>
            <a:r>
              <a:rPr lang="it-IT" dirty="0"/>
              <a:t> </a:t>
            </a:r>
            <a:r>
              <a:rPr lang="it-IT" dirty="0" err="1"/>
              <a:t>ouï</a:t>
            </a:r>
            <a:r>
              <a:rPr lang="it-IT" dirty="0"/>
              <a:t> </a:t>
            </a:r>
            <a:r>
              <a:rPr lang="it-IT" dirty="0" err="1"/>
              <a:t>parler</a:t>
            </a:r>
            <a:r>
              <a:rPr lang="it-IT" dirty="0"/>
              <a:t> d’une </a:t>
            </a:r>
            <a:r>
              <a:rPr lang="it-IT" dirty="0" err="1"/>
              <a:t>action</a:t>
            </a:r>
            <a:r>
              <a:rPr lang="it-IT" dirty="0"/>
              <a:t> </a:t>
            </a:r>
            <a:r>
              <a:rPr lang="it-IT" dirty="0" err="1"/>
              <a:t>pareille</a:t>
            </a:r>
            <a:r>
              <a:rPr lang="it-IT" dirty="0"/>
              <a:t> à </a:t>
            </a:r>
            <a:r>
              <a:rPr lang="it-IT" b="1" dirty="0"/>
              <a:t>celle-là</a:t>
            </a:r>
            <a:r>
              <a:rPr lang="it-IT" dirty="0"/>
              <a:t> ? » (Molière)</a:t>
            </a:r>
          </a:p>
          <a:p>
            <a:pPr marL="0" lvl="0" indent="0">
              <a:buNone/>
            </a:pPr>
            <a:r>
              <a:rPr lang="it-IT" dirty="0"/>
              <a:t>« </a:t>
            </a:r>
            <a:r>
              <a:rPr lang="it-IT" dirty="0" err="1"/>
              <a:t>Les</a:t>
            </a:r>
            <a:r>
              <a:rPr lang="it-IT" dirty="0"/>
              <a:t> </a:t>
            </a:r>
            <a:r>
              <a:rPr lang="it-IT" dirty="0" err="1"/>
              <a:t>riches</a:t>
            </a:r>
            <a:r>
              <a:rPr lang="it-IT" dirty="0"/>
              <a:t>, </a:t>
            </a:r>
            <a:r>
              <a:rPr lang="it-IT" b="1" dirty="0" err="1"/>
              <a:t>ça</a:t>
            </a:r>
            <a:r>
              <a:rPr lang="it-IT" dirty="0"/>
              <a:t> a </a:t>
            </a:r>
            <a:r>
              <a:rPr lang="it-IT" dirty="0" err="1"/>
              <a:t>sur</a:t>
            </a:r>
            <a:r>
              <a:rPr lang="it-IT" dirty="0"/>
              <a:t> </a:t>
            </a:r>
            <a:r>
              <a:rPr lang="it-IT" dirty="0" err="1"/>
              <a:t>nous</a:t>
            </a:r>
            <a:r>
              <a:rPr lang="it-IT" dirty="0"/>
              <a:t> un </a:t>
            </a:r>
            <a:r>
              <a:rPr lang="it-IT" dirty="0" err="1"/>
              <a:t>avantage</a:t>
            </a:r>
            <a:r>
              <a:rPr lang="it-IT" dirty="0"/>
              <a:t>, c’est </a:t>
            </a:r>
            <a:r>
              <a:rPr lang="it-IT" dirty="0" err="1"/>
              <a:t>que</a:t>
            </a:r>
            <a:r>
              <a:rPr lang="it-IT" dirty="0"/>
              <a:t> </a:t>
            </a:r>
            <a:r>
              <a:rPr lang="it-IT" b="1" dirty="0" err="1"/>
              <a:t>ça</a:t>
            </a:r>
            <a:r>
              <a:rPr lang="it-IT" dirty="0"/>
              <a:t> </a:t>
            </a:r>
            <a:r>
              <a:rPr lang="it-IT" dirty="0" err="1"/>
              <a:t>mange</a:t>
            </a:r>
            <a:r>
              <a:rPr lang="it-IT" dirty="0"/>
              <a:t> </a:t>
            </a:r>
            <a:r>
              <a:rPr lang="it-IT" dirty="0" err="1"/>
              <a:t>tous</a:t>
            </a:r>
            <a:r>
              <a:rPr lang="it-IT" dirty="0"/>
              <a:t> </a:t>
            </a:r>
            <a:r>
              <a:rPr lang="it-IT" dirty="0" err="1"/>
              <a:t>les</a:t>
            </a:r>
            <a:r>
              <a:rPr lang="it-IT" dirty="0"/>
              <a:t> </a:t>
            </a:r>
            <a:r>
              <a:rPr lang="it-IT" dirty="0" err="1"/>
              <a:t>jours</a:t>
            </a:r>
            <a:r>
              <a:rPr lang="it-IT" dirty="0"/>
              <a:t>. » (Hugo)</a:t>
            </a:r>
          </a:p>
          <a:p>
            <a:endParaRPr lang="it-IT" dirty="0"/>
          </a:p>
        </p:txBody>
      </p:sp>
    </p:spTree>
    <p:extLst>
      <p:ext uri="{BB962C8B-B14F-4D97-AF65-F5344CB8AC3E}">
        <p14:creationId xmlns:p14="http://schemas.microsoft.com/office/powerpoint/2010/main" val="615411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Insérez</a:t>
            </a:r>
            <a:r>
              <a:rPr lang="it-IT" sz="3600" dirty="0"/>
              <a:t> le </a:t>
            </a:r>
            <a:r>
              <a:rPr lang="it-IT" sz="3600" dirty="0" err="1"/>
              <a:t>pronom</a:t>
            </a:r>
            <a:r>
              <a:rPr lang="it-IT" sz="3600" dirty="0"/>
              <a:t> </a:t>
            </a:r>
            <a:r>
              <a:rPr lang="it-IT" sz="3600" dirty="0" err="1"/>
              <a:t>démonstratif</a:t>
            </a:r>
            <a:r>
              <a:rPr lang="it-IT" sz="3600" dirty="0"/>
              <a:t> qui </a:t>
            </a:r>
            <a:r>
              <a:rPr lang="it-IT" sz="3600" dirty="0" err="1"/>
              <a:t>convient</a:t>
            </a:r>
            <a:endParaRPr lang="it-IT" sz="3600" dirty="0"/>
          </a:p>
        </p:txBody>
      </p:sp>
      <p:sp>
        <p:nvSpPr>
          <p:cNvPr id="3" name="Segnaposto contenuto 2"/>
          <p:cNvSpPr>
            <a:spLocks noGrp="1"/>
          </p:cNvSpPr>
          <p:nvPr>
            <p:ph idx="1"/>
          </p:nvPr>
        </p:nvSpPr>
        <p:spPr>
          <a:xfrm>
            <a:off x="358588" y="1733176"/>
            <a:ext cx="8292353" cy="4572000"/>
          </a:xfrm>
        </p:spPr>
        <p:txBody>
          <a:bodyPr>
            <a:normAutofit lnSpcReduction="10000"/>
          </a:bodyPr>
          <a:lstStyle/>
          <a:p>
            <a:r>
              <a:rPr lang="it-IT" dirty="0" err="1"/>
              <a:t>Mes</a:t>
            </a:r>
            <a:r>
              <a:rPr lang="it-IT" dirty="0"/>
              <a:t> </a:t>
            </a:r>
            <a:r>
              <a:rPr lang="it-IT" dirty="0" err="1"/>
              <a:t>étudiants</a:t>
            </a:r>
            <a:r>
              <a:rPr lang="it-IT" dirty="0"/>
              <a:t> </a:t>
            </a:r>
            <a:r>
              <a:rPr lang="it-IT" dirty="0" err="1"/>
              <a:t>travaillent</a:t>
            </a:r>
            <a:r>
              <a:rPr lang="it-IT" dirty="0"/>
              <a:t> </a:t>
            </a:r>
            <a:r>
              <a:rPr lang="it-IT" dirty="0" err="1"/>
              <a:t>fort</a:t>
            </a:r>
            <a:r>
              <a:rPr lang="it-IT" dirty="0"/>
              <a:t> : _____________ a </a:t>
            </a:r>
            <a:r>
              <a:rPr lang="it-IT" dirty="0" err="1"/>
              <a:t>obtenu</a:t>
            </a:r>
            <a:r>
              <a:rPr lang="it-IT" dirty="0"/>
              <a:t> la première </a:t>
            </a:r>
            <a:r>
              <a:rPr lang="it-IT" dirty="0" err="1"/>
              <a:t>place</a:t>
            </a:r>
            <a:r>
              <a:rPr lang="it-IT" dirty="0"/>
              <a:t> </a:t>
            </a:r>
            <a:r>
              <a:rPr lang="it-IT" dirty="0" err="1"/>
              <a:t>au</a:t>
            </a:r>
            <a:r>
              <a:rPr lang="it-IT" dirty="0"/>
              <a:t> </a:t>
            </a:r>
            <a:r>
              <a:rPr lang="it-IT" dirty="0" err="1"/>
              <a:t>concours</a:t>
            </a:r>
            <a:r>
              <a:rPr lang="it-IT" dirty="0"/>
              <a:t> de </a:t>
            </a:r>
            <a:r>
              <a:rPr lang="it-IT" dirty="0" err="1"/>
              <a:t>dictée</a:t>
            </a:r>
            <a:r>
              <a:rPr lang="it-IT" dirty="0"/>
              <a:t> et _______________ a </a:t>
            </a:r>
            <a:r>
              <a:rPr lang="it-IT" dirty="0" err="1"/>
              <a:t>reçu</a:t>
            </a:r>
            <a:r>
              <a:rPr lang="it-IT" dirty="0"/>
              <a:t> la </a:t>
            </a:r>
            <a:r>
              <a:rPr lang="it-IT" dirty="0" err="1"/>
              <a:t>bourse</a:t>
            </a:r>
            <a:r>
              <a:rPr lang="it-IT" dirty="0"/>
              <a:t> </a:t>
            </a:r>
            <a:r>
              <a:rPr lang="it-IT" dirty="0" err="1"/>
              <a:t>du</a:t>
            </a:r>
            <a:r>
              <a:rPr lang="it-IT" dirty="0"/>
              <a:t> </a:t>
            </a:r>
            <a:r>
              <a:rPr lang="it-IT" dirty="0" err="1"/>
              <a:t>lieutenant-gouverneur</a:t>
            </a:r>
            <a:r>
              <a:rPr lang="it-IT" dirty="0"/>
              <a:t>. </a:t>
            </a:r>
          </a:p>
          <a:p>
            <a:r>
              <a:rPr lang="it-IT" dirty="0"/>
              <a:t>b) </a:t>
            </a:r>
            <a:r>
              <a:rPr lang="it-IT" dirty="0" err="1"/>
              <a:t>Parmi</a:t>
            </a:r>
            <a:r>
              <a:rPr lang="it-IT" dirty="0"/>
              <a:t> </a:t>
            </a:r>
            <a:r>
              <a:rPr lang="it-IT" dirty="0" err="1"/>
              <a:t>toutes</a:t>
            </a:r>
            <a:r>
              <a:rPr lang="it-IT" dirty="0"/>
              <a:t> </a:t>
            </a:r>
            <a:r>
              <a:rPr lang="it-IT" dirty="0" err="1"/>
              <a:t>mes</a:t>
            </a:r>
            <a:r>
              <a:rPr lang="it-IT" dirty="0"/>
              <a:t> </a:t>
            </a:r>
            <a:r>
              <a:rPr lang="it-IT" dirty="0" err="1"/>
              <a:t>amies</a:t>
            </a:r>
            <a:r>
              <a:rPr lang="it-IT" dirty="0"/>
              <a:t>, Annie est __________ </a:t>
            </a:r>
            <a:r>
              <a:rPr lang="it-IT" dirty="0" err="1"/>
              <a:t>avec</a:t>
            </a:r>
            <a:r>
              <a:rPr lang="it-IT" dirty="0"/>
              <a:t> </a:t>
            </a:r>
            <a:r>
              <a:rPr lang="it-IT" dirty="0" err="1"/>
              <a:t>laquelle</a:t>
            </a:r>
            <a:r>
              <a:rPr lang="it-IT" dirty="0"/>
              <a:t> je m’</a:t>
            </a:r>
            <a:r>
              <a:rPr lang="it-IT" dirty="0" err="1"/>
              <a:t>entends</a:t>
            </a:r>
            <a:r>
              <a:rPr lang="it-IT" dirty="0"/>
              <a:t> le </a:t>
            </a:r>
            <a:r>
              <a:rPr lang="it-IT" dirty="0" err="1"/>
              <a:t>mieux</a:t>
            </a:r>
            <a:r>
              <a:rPr lang="it-IT" dirty="0"/>
              <a:t>. </a:t>
            </a:r>
          </a:p>
          <a:p>
            <a:r>
              <a:rPr lang="it-IT" dirty="0"/>
              <a:t>c) Ce </a:t>
            </a:r>
            <a:r>
              <a:rPr lang="it-IT" dirty="0" err="1"/>
              <a:t>vélo</a:t>
            </a:r>
            <a:r>
              <a:rPr lang="it-IT" dirty="0"/>
              <a:t> est </a:t>
            </a:r>
            <a:r>
              <a:rPr lang="it-IT" dirty="0" err="1"/>
              <a:t>bien</a:t>
            </a:r>
            <a:r>
              <a:rPr lang="it-IT" dirty="0"/>
              <a:t> </a:t>
            </a:r>
            <a:r>
              <a:rPr lang="it-IT" dirty="0" err="1"/>
              <a:t>trop</a:t>
            </a:r>
            <a:r>
              <a:rPr lang="it-IT" dirty="0"/>
              <a:t> </a:t>
            </a:r>
            <a:r>
              <a:rPr lang="it-IT" dirty="0" err="1"/>
              <a:t>grand</a:t>
            </a:r>
            <a:r>
              <a:rPr lang="it-IT" dirty="0"/>
              <a:t> ; c’est ___ de ton </a:t>
            </a:r>
            <a:r>
              <a:rPr lang="it-IT" dirty="0" err="1"/>
              <a:t>frère</a:t>
            </a:r>
            <a:r>
              <a:rPr lang="it-IT" dirty="0"/>
              <a:t>. </a:t>
            </a:r>
          </a:p>
          <a:p>
            <a:r>
              <a:rPr lang="it-IT" dirty="0"/>
              <a:t>d) </a:t>
            </a:r>
            <a:r>
              <a:rPr lang="it-IT" dirty="0" err="1"/>
              <a:t>Tous</a:t>
            </a:r>
            <a:r>
              <a:rPr lang="it-IT" dirty="0"/>
              <a:t> ________et ____ qui </a:t>
            </a:r>
            <a:r>
              <a:rPr lang="it-IT" dirty="0" err="1"/>
              <a:t>participeront</a:t>
            </a:r>
            <a:r>
              <a:rPr lang="it-IT" dirty="0"/>
              <a:t> </a:t>
            </a:r>
            <a:r>
              <a:rPr lang="it-IT" dirty="0" err="1"/>
              <a:t>au</a:t>
            </a:r>
            <a:r>
              <a:rPr lang="it-IT" dirty="0"/>
              <a:t> </a:t>
            </a:r>
            <a:r>
              <a:rPr lang="it-IT" dirty="0" err="1"/>
              <a:t>concours</a:t>
            </a:r>
            <a:r>
              <a:rPr lang="it-IT" dirty="0"/>
              <a:t> </a:t>
            </a:r>
            <a:r>
              <a:rPr lang="it-IT" dirty="0" err="1"/>
              <a:t>auront</a:t>
            </a:r>
            <a:r>
              <a:rPr lang="it-IT" dirty="0"/>
              <a:t> la chance de </a:t>
            </a:r>
            <a:r>
              <a:rPr lang="it-IT" dirty="0" err="1"/>
              <a:t>gagner</a:t>
            </a:r>
            <a:r>
              <a:rPr lang="it-IT" dirty="0"/>
              <a:t> </a:t>
            </a:r>
            <a:r>
              <a:rPr lang="it-IT" dirty="0" err="1"/>
              <a:t>des</a:t>
            </a:r>
            <a:r>
              <a:rPr lang="it-IT" dirty="0"/>
              <a:t> </a:t>
            </a:r>
            <a:r>
              <a:rPr lang="it-IT" dirty="0" err="1"/>
              <a:t>prix</a:t>
            </a:r>
            <a:r>
              <a:rPr lang="it-IT" dirty="0"/>
              <a:t>.</a:t>
            </a:r>
          </a:p>
          <a:p>
            <a:r>
              <a:rPr lang="it-IT" dirty="0"/>
              <a:t> e) </a:t>
            </a:r>
            <a:r>
              <a:rPr lang="it-IT" dirty="0" err="1"/>
              <a:t>J’ai</a:t>
            </a:r>
            <a:r>
              <a:rPr lang="it-IT" dirty="0"/>
              <a:t> </a:t>
            </a:r>
            <a:r>
              <a:rPr lang="it-IT" dirty="0" err="1"/>
              <a:t>bien</a:t>
            </a:r>
            <a:r>
              <a:rPr lang="it-IT" dirty="0"/>
              <a:t> </a:t>
            </a:r>
            <a:r>
              <a:rPr lang="it-IT" dirty="0" err="1"/>
              <a:t>pensé</a:t>
            </a:r>
            <a:r>
              <a:rPr lang="it-IT" dirty="0"/>
              <a:t> </a:t>
            </a:r>
            <a:r>
              <a:rPr lang="it-IT" dirty="0" err="1"/>
              <a:t>qu’il</a:t>
            </a:r>
            <a:r>
              <a:rPr lang="it-IT" dirty="0"/>
              <a:t> ne </a:t>
            </a:r>
            <a:r>
              <a:rPr lang="it-IT" dirty="0" err="1"/>
              <a:t>guérirait</a:t>
            </a:r>
            <a:r>
              <a:rPr lang="it-IT" dirty="0"/>
              <a:t> </a:t>
            </a:r>
            <a:r>
              <a:rPr lang="it-IT" dirty="0" err="1"/>
              <a:t>jamais</a:t>
            </a:r>
            <a:r>
              <a:rPr lang="it-IT" dirty="0"/>
              <a:t>. ___ m’</a:t>
            </a:r>
            <a:r>
              <a:rPr lang="it-IT" dirty="0" err="1"/>
              <a:t>inquiétait</a:t>
            </a:r>
            <a:r>
              <a:rPr lang="it-IT" dirty="0"/>
              <a:t> </a:t>
            </a:r>
            <a:r>
              <a:rPr lang="it-IT" dirty="0" err="1"/>
              <a:t>beaucoup</a:t>
            </a:r>
            <a:endParaRPr lang="it-IT" dirty="0"/>
          </a:p>
          <a:p>
            <a:endParaRPr lang="it-IT" dirty="0"/>
          </a:p>
        </p:txBody>
      </p:sp>
    </p:spTree>
    <p:extLst>
      <p:ext uri="{BB962C8B-B14F-4D97-AF65-F5344CB8AC3E}">
        <p14:creationId xmlns:p14="http://schemas.microsoft.com/office/powerpoint/2010/main" val="2863047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A09F4-91E7-463B-AF5A-8C519017D78C}"/>
              </a:ext>
            </a:extLst>
          </p:cNvPr>
          <p:cNvSpPr>
            <a:spLocks noGrp="1"/>
          </p:cNvSpPr>
          <p:nvPr>
            <p:ph type="title"/>
          </p:nvPr>
        </p:nvSpPr>
        <p:spPr/>
        <p:txBody>
          <a:bodyPr/>
          <a:lstStyle/>
          <a:p>
            <a:r>
              <a:rPr lang="it-IT" dirty="0" err="1"/>
              <a:t>Les</a:t>
            </a:r>
            <a:r>
              <a:rPr lang="it-IT" dirty="0"/>
              <a:t> </a:t>
            </a:r>
            <a:r>
              <a:rPr lang="it-IT" dirty="0" err="1"/>
              <a:t>pronoms</a:t>
            </a:r>
            <a:r>
              <a:rPr lang="it-IT" dirty="0"/>
              <a:t> </a:t>
            </a:r>
            <a:r>
              <a:rPr lang="it-IT" dirty="0" err="1"/>
              <a:t>indéfinis</a:t>
            </a:r>
            <a:endParaRPr lang="it-IT" dirty="0"/>
          </a:p>
        </p:txBody>
      </p:sp>
      <p:sp>
        <p:nvSpPr>
          <p:cNvPr id="3" name="Segnaposto testo 2">
            <a:extLst>
              <a:ext uri="{FF2B5EF4-FFF2-40B4-BE49-F238E27FC236}">
                <a16:creationId xmlns:a16="http://schemas.microsoft.com/office/drawing/2014/main" id="{577B7141-EA8D-4E30-BE94-A1039C7EFAC3}"/>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221492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Les</a:t>
            </a:r>
            <a:r>
              <a:rPr lang="it-IT" dirty="0"/>
              <a:t> </a:t>
            </a:r>
            <a:r>
              <a:rPr lang="it-IT" dirty="0" err="1"/>
              <a:t>pronoms</a:t>
            </a:r>
            <a:r>
              <a:rPr lang="it-IT" dirty="0"/>
              <a:t> </a:t>
            </a:r>
            <a:r>
              <a:rPr lang="it-IT" dirty="0" err="1"/>
              <a:t>indéfinis</a:t>
            </a:r>
            <a:endParaRPr lang="it-IT" dirty="0"/>
          </a:p>
        </p:txBody>
      </p:sp>
      <p:sp>
        <p:nvSpPr>
          <p:cNvPr id="3" name="Segnaposto contenuto 2"/>
          <p:cNvSpPr>
            <a:spLocks noGrp="1"/>
          </p:cNvSpPr>
          <p:nvPr>
            <p:ph idx="1"/>
          </p:nvPr>
        </p:nvSpPr>
        <p:spPr>
          <a:xfrm>
            <a:off x="298824" y="1777999"/>
            <a:ext cx="7946651" cy="687799"/>
          </a:xfrm>
        </p:spPr>
        <p:txBody>
          <a:bodyPr>
            <a:normAutofit/>
          </a:bodyPr>
          <a:lstStyle/>
          <a:p>
            <a:r>
              <a:rPr lang="it-IT" dirty="0" err="1"/>
              <a:t>Pronoms</a:t>
            </a:r>
            <a:r>
              <a:rPr lang="it-IT" dirty="0"/>
              <a:t> “</a:t>
            </a:r>
            <a:r>
              <a:rPr lang="it-IT" dirty="0" err="1"/>
              <a:t>nominaux</a:t>
            </a:r>
            <a:r>
              <a:rPr lang="it-IT" dirty="0"/>
              <a:t>” = </a:t>
            </a:r>
            <a:r>
              <a:rPr lang="it-IT" dirty="0" err="1"/>
              <a:t>référence</a:t>
            </a:r>
            <a:r>
              <a:rPr lang="it-IT" dirty="0"/>
              <a:t> </a:t>
            </a:r>
            <a:r>
              <a:rPr lang="it-IT" dirty="0" err="1"/>
              <a:t>générique</a:t>
            </a:r>
            <a:endParaRPr lang="it-IT" dirty="0"/>
          </a:p>
          <a:p>
            <a:pPr marL="0" indent="0">
              <a:buNone/>
            </a:pPr>
            <a:endParaRPr lang="it-IT" dirty="0"/>
          </a:p>
        </p:txBody>
      </p:sp>
      <p:sp>
        <p:nvSpPr>
          <p:cNvPr id="9" name="CasellaDiTesto 8"/>
          <p:cNvSpPr txBox="1"/>
          <p:nvPr/>
        </p:nvSpPr>
        <p:spPr>
          <a:xfrm>
            <a:off x="702793" y="2465798"/>
            <a:ext cx="2712529" cy="1754327"/>
          </a:xfrm>
          <a:prstGeom prst="rect">
            <a:avLst/>
          </a:prstGeom>
          <a:noFill/>
        </p:spPr>
        <p:txBody>
          <a:bodyPr wrap="square" rtlCol="0">
            <a:spAutoFit/>
          </a:bodyPr>
          <a:lstStyle/>
          <a:p>
            <a:r>
              <a:rPr lang="it-IT" b="1" dirty="0" err="1"/>
              <a:t>Quantité</a:t>
            </a:r>
            <a:r>
              <a:rPr lang="it-IT" b="1" dirty="0"/>
              <a:t> nulle :</a:t>
            </a:r>
          </a:p>
          <a:p>
            <a:endParaRPr lang="it-IT" b="1" dirty="0"/>
          </a:p>
          <a:p>
            <a:pPr lvl="1"/>
            <a:r>
              <a:rPr lang="it-IT" dirty="0" err="1"/>
              <a:t>Aucun</a:t>
            </a:r>
            <a:r>
              <a:rPr lang="it-IT" dirty="0"/>
              <a:t>, </a:t>
            </a:r>
            <a:r>
              <a:rPr lang="it-IT" dirty="0" err="1"/>
              <a:t>aucune</a:t>
            </a:r>
            <a:endParaRPr lang="it-IT" dirty="0"/>
          </a:p>
          <a:p>
            <a:pPr lvl="1"/>
            <a:r>
              <a:rPr lang="it-IT" dirty="0" err="1"/>
              <a:t>Pas</a:t>
            </a:r>
            <a:r>
              <a:rPr lang="it-IT" dirty="0"/>
              <a:t> un/ </a:t>
            </a:r>
            <a:r>
              <a:rPr lang="it-IT" dirty="0" err="1"/>
              <a:t>Pas</a:t>
            </a:r>
            <a:r>
              <a:rPr lang="it-IT" dirty="0"/>
              <a:t> une</a:t>
            </a:r>
          </a:p>
          <a:p>
            <a:pPr lvl="1"/>
            <a:r>
              <a:rPr lang="it-IT" dirty="0" err="1"/>
              <a:t>Personne</a:t>
            </a:r>
            <a:r>
              <a:rPr lang="it-IT" dirty="0"/>
              <a:t>/ </a:t>
            </a:r>
            <a:r>
              <a:rPr lang="it-IT" dirty="0" err="1"/>
              <a:t>nul</a:t>
            </a:r>
            <a:endParaRPr lang="it-IT" dirty="0"/>
          </a:p>
          <a:p>
            <a:pPr lvl="1"/>
            <a:r>
              <a:rPr lang="it-IT" dirty="0" err="1"/>
              <a:t>Rien</a:t>
            </a:r>
            <a:endParaRPr lang="it-IT" dirty="0"/>
          </a:p>
        </p:txBody>
      </p:sp>
      <p:sp>
        <p:nvSpPr>
          <p:cNvPr id="10" name="CasellaDiTesto 9"/>
          <p:cNvSpPr txBox="1"/>
          <p:nvPr/>
        </p:nvSpPr>
        <p:spPr>
          <a:xfrm>
            <a:off x="3267366" y="2465798"/>
            <a:ext cx="2675540" cy="2862323"/>
          </a:xfrm>
          <a:prstGeom prst="rect">
            <a:avLst/>
          </a:prstGeom>
          <a:noFill/>
        </p:spPr>
        <p:txBody>
          <a:bodyPr wrap="square" rtlCol="0">
            <a:spAutoFit/>
          </a:bodyPr>
          <a:lstStyle/>
          <a:p>
            <a:r>
              <a:rPr lang="it-IT" b="1" dirty="0" err="1"/>
              <a:t>Singularité</a:t>
            </a:r>
            <a:r>
              <a:rPr lang="it-IT" b="1" dirty="0"/>
              <a:t> </a:t>
            </a:r>
            <a:r>
              <a:rPr lang="it-IT" b="1" dirty="0" err="1"/>
              <a:t>indéterminée</a:t>
            </a:r>
            <a:r>
              <a:rPr lang="it-IT" b="1" dirty="0"/>
              <a:t>:</a:t>
            </a:r>
          </a:p>
          <a:p>
            <a:endParaRPr lang="it-IT" b="1" dirty="0"/>
          </a:p>
          <a:p>
            <a:r>
              <a:rPr lang="it-IT" dirty="0" err="1"/>
              <a:t>Quelqu’un</a:t>
            </a:r>
            <a:endParaRPr lang="it-IT" dirty="0"/>
          </a:p>
          <a:p>
            <a:r>
              <a:rPr lang="it-IT" dirty="0" err="1"/>
              <a:t>Quelque</a:t>
            </a:r>
            <a:r>
              <a:rPr lang="it-IT" dirty="0"/>
              <a:t> </a:t>
            </a:r>
            <a:r>
              <a:rPr lang="it-IT" dirty="0" err="1"/>
              <a:t>chose</a:t>
            </a:r>
            <a:endParaRPr lang="it-IT" dirty="0"/>
          </a:p>
          <a:p>
            <a:endParaRPr lang="it-IT" dirty="0"/>
          </a:p>
          <a:p>
            <a:r>
              <a:rPr lang="it-IT" dirty="0"/>
              <a:t>N’</a:t>
            </a:r>
            <a:r>
              <a:rPr lang="it-IT" dirty="0" err="1"/>
              <a:t>importe</a:t>
            </a:r>
            <a:r>
              <a:rPr lang="it-IT" dirty="0"/>
              <a:t> qui</a:t>
            </a:r>
          </a:p>
          <a:p>
            <a:r>
              <a:rPr lang="it-IT" dirty="0"/>
              <a:t>N’</a:t>
            </a:r>
            <a:r>
              <a:rPr lang="it-IT" dirty="0" err="1"/>
              <a:t>importe</a:t>
            </a:r>
            <a:r>
              <a:rPr lang="it-IT" dirty="0"/>
              <a:t> </a:t>
            </a:r>
            <a:r>
              <a:rPr lang="it-IT" dirty="0" err="1"/>
              <a:t>quoi</a:t>
            </a:r>
            <a:endParaRPr lang="it-IT" dirty="0"/>
          </a:p>
          <a:p>
            <a:r>
              <a:rPr lang="it-IT" dirty="0"/>
              <a:t>N’</a:t>
            </a:r>
            <a:r>
              <a:rPr lang="it-IT" dirty="0" err="1"/>
              <a:t>importe</a:t>
            </a:r>
            <a:r>
              <a:rPr lang="it-IT" dirty="0"/>
              <a:t> </a:t>
            </a:r>
            <a:r>
              <a:rPr lang="it-IT" dirty="0" err="1"/>
              <a:t>lequel</a:t>
            </a:r>
            <a:r>
              <a:rPr lang="it-IT" dirty="0"/>
              <a:t>/</a:t>
            </a:r>
            <a:r>
              <a:rPr lang="it-IT" dirty="0" err="1"/>
              <a:t>laquelle</a:t>
            </a:r>
            <a:endParaRPr lang="it-IT" dirty="0"/>
          </a:p>
        </p:txBody>
      </p:sp>
      <p:sp>
        <p:nvSpPr>
          <p:cNvPr id="11" name="CasellaDiTesto 10"/>
          <p:cNvSpPr txBox="1"/>
          <p:nvPr/>
        </p:nvSpPr>
        <p:spPr>
          <a:xfrm>
            <a:off x="6448423" y="2465798"/>
            <a:ext cx="2552244" cy="2308324"/>
          </a:xfrm>
          <a:prstGeom prst="rect">
            <a:avLst/>
          </a:prstGeom>
          <a:noFill/>
        </p:spPr>
        <p:txBody>
          <a:bodyPr wrap="square" rtlCol="0">
            <a:spAutoFit/>
          </a:bodyPr>
          <a:lstStyle/>
          <a:p>
            <a:r>
              <a:rPr lang="it-IT" b="1" dirty="0" err="1"/>
              <a:t>Pluralité</a:t>
            </a:r>
            <a:r>
              <a:rPr lang="it-IT" b="1" dirty="0"/>
              <a:t> </a:t>
            </a:r>
            <a:r>
              <a:rPr lang="it-IT" b="1" dirty="0" err="1"/>
              <a:t>indéterminée</a:t>
            </a:r>
            <a:r>
              <a:rPr lang="it-IT" b="1" dirty="0"/>
              <a:t>:</a:t>
            </a:r>
          </a:p>
          <a:p>
            <a:endParaRPr lang="it-IT" dirty="0"/>
          </a:p>
          <a:p>
            <a:r>
              <a:rPr lang="it-IT" dirty="0" err="1"/>
              <a:t>Quelques-uns</a:t>
            </a:r>
            <a:endParaRPr lang="it-IT" dirty="0"/>
          </a:p>
          <a:p>
            <a:r>
              <a:rPr lang="it-IT" dirty="0"/>
              <a:t>La </a:t>
            </a:r>
            <a:r>
              <a:rPr lang="it-IT" dirty="0" err="1"/>
              <a:t>plupart</a:t>
            </a:r>
            <a:endParaRPr lang="it-IT" dirty="0"/>
          </a:p>
          <a:p>
            <a:r>
              <a:rPr lang="it-IT" dirty="0" err="1"/>
              <a:t>Plusieurs</a:t>
            </a:r>
            <a:endParaRPr lang="it-IT" dirty="0"/>
          </a:p>
          <a:p>
            <a:r>
              <a:rPr lang="it-IT" dirty="0" err="1"/>
              <a:t>Certains</a:t>
            </a:r>
            <a:endParaRPr lang="it-IT" dirty="0"/>
          </a:p>
          <a:p>
            <a:endParaRPr lang="it-IT" dirty="0"/>
          </a:p>
          <a:p>
            <a:r>
              <a:rPr lang="it-IT" dirty="0"/>
              <a:t>N’</a:t>
            </a:r>
            <a:r>
              <a:rPr lang="it-IT" dirty="0" err="1"/>
              <a:t>importe</a:t>
            </a:r>
            <a:r>
              <a:rPr lang="it-IT" dirty="0"/>
              <a:t> </a:t>
            </a:r>
            <a:r>
              <a:rPr lang="it-IT" dirty="0" err="1"/>
              <a:t>lesquels</a:t>
            </a:r>
            <a:endParaRPr lang="it-IT" dirty="0"/>
          </a:p>
        </p:txBody>
      </p:sp>
      <p:sp>
        <p:nvSpPr>
          <p:cNvPr id="12" name="CasellaDiTesto 11"/>
          <p:cNvSpPr txBox="1"/>
          <p:nvPr/>
        </p:nvSpPr>
        <p:spPr>
          <a:xfrm>
            <a:off x="702793" y="5461742"/>
            <a:ext cx="4956531" cy="646331"/>
          </a:xfrm>
          <a:prstGeom prst="rect">
            <a:avLst/>
          </a:prstGeom>
          <a:noFill/>
        </p:spPr>
        <p:txBody>
          <a:bodyPr wrap="square" rtlCol="0">
            <a:spAutoFit/>
          </a:bodyPr>
          <a:lstStyle/>
          <a:p>
            <a:r>
              <a:rPr lang="it-IT" b="1" dirty="0" err="1"/>
              <a:t>Totalité</a:t>
            </a:r>
            <a:r>
              <a:rPr lang="it-IT" b="1" dirty="0"/>
              <a:t> </a:t>
            </a:r>
            <a:r>
              <a:rPr lang="it-IT" b="1" dirty="0" err="1"/>
              <a:t>globalisante</a:t>
            </a:r>
            <a:r>
              <a:rPr lang="it-IT" b="1" dirty="0"/>
              <a:t> </a:t>
            </a:r>
            <a:r>
              <a:rPr lang="it-IT" dirty="0"/>
              <a:t>: tout/</a:t>
            </a:r>
            <a:r>
              <a:rPr lang="it-IT" dirty="0" err="1"/>
              <a:t>tous</a:t>
            </a:r>
            <a:endParaRPr lang="it-IT" dirty="0"/>
          </a:p>
          <a:p>
            <a:r>
              <a:rPr lang="it-IT" b="1" dirty="0" err="1"/>
              <a:t>Totalité</a:t>
            </a:r>
            <a:r>
              <a:rPr lang="it-IT" dirty="0"/>
              <a:t> </a:t>
            </a:r>
            <a:r>
              <a:rPr lang="it-IT" b="1" dirty="0"/>
              <a:t>distributive</a:t>
            </a:r>
            <a:r>
              <a:rPr lang="it-IT" dirty="0"/>
              <a:t> : </a:t>
            </a:r>
            <a:r>
              <a:rPr lang="it-IT" dirty="0" err="1"/>
              <a:t>chacun</a:t>
            </a:r>
            <a:endParaRPr lang="it-IT" dirty="0"/>
          </a:p>
        </p:txBody>
      </p:sp>
      <p:sp>
        <p:nvSpPr>
          <p:cNvPr id="14" name="CasellaDiTesto 13"/>
          <p:cNvSpPr txBox="1"/>
          <p:nvPr/>
        </p:nvSpPr>
        <p:spPr>
          <a:xfrm>
            <a:off x="900066" y="4697345"/>
            <a:ext cx="2737190" cy="646331"/>
          </a:xfrm>
          <a:prstGeom prst="rect">
            <a:avLst/>
          </a:prstGeom>
          <a:noFill/>
        </p:spPr>
        <p:txBody>
          <a:bodyPr wrap="square" rtlCol="0">
            <a:spAutoFit/>
          </a:bodyPr>
          <a:lstStyle/>
          <a:p>
            <a:r>
              <a:rPr lang="it-IT" dirty="0" err="1"/>
              <a:t>Quantité</a:t>
            </a:r>
            <a:r>
              <a:rPr lang="it-IT" dirty="0"/>
              <a:t> </a:t>
            </a:r>
            <a:r>
              <a:rPr lang="it-IT" dirty="0" err="1"/>
              <a:t>dénombrée</a:t>
            </a:r>
            <a:r>
              <a:rPr lang="it-IT" dirty="0"/>
              <a:t>: </a:t>
            </a:r>
          </a:p>
          <a:p>
            <a:r>
              <a:rPr lang="it-IT" dirty="0" err="1"/>
              <a:t>Les</a:t>
            </a:r>
            <a:r>
              <a:rPr lang="it-IT" dirty="0"/>
              <a:t> </a:t>
            </a:r>
            <a:r>
              <a:rPr lang="it-IT" dirty="0" err="1"/>
              <a:t>cardinaux</a:t>
            </a:r>
            <a:endParaRPr lang="it-IT" dirty="0"/>
          </a:p>
        </p:txBody>
      </p:sp>
    </p:spTree>
    <p:extLst>
      <p:ext uri="{BB962C8B-B14F-4D97-AF65-F5344CB8AC3E}">
        <p14:creationId xmlns:p14="http://schemas.microsoft.com/office/powerpoint/2010/main" val="170374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Déterminants</a:t>
            </a:r>
            <a:r>
              <a:rPr lang="it-IT" dirty="0"/>
              <a:t> et </a:t>
            </a:r>
            <a:r>
              <a:rPr lang="it-IT" dirty="0" err="1"/>
              <a:t>pronoms</a:t>
            </a:r>
            <a:r>
              <a:rPr lang="it-IT" dirty="0"/>
              <a:t> </a:t>
            </a:r>
            <a:r>
              <a:rPr lang="it-IT" dirty="0" err="1"/>
              <a:t>indéfinis</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538286387"/>
              </p:ext>
            </p:extLst>
          </p:nvPr>
        </p:nvGraphicFramePr>
        <p:xfrm>
          <a:off x="443869" y="1776059"/>
          <a:ext cx="8347194" cy="4820920"/>
        </p:xfrm>
        <a:graphic>
          <a:graphicData uri="http://schemas.openxmlformats.org/drawingml/2006/table">
            <a:tbl>
              <a:tblPr firstRow="1" bandRow="1">
                <a:tableStyleId>{D7AC3CCA-C797-4891-BE02-D94E43425B78}</a:tableStyleId>
              </a:tblPr>
              <a:tblGrid>
                <a:gridCol w="4173597">
                  <a:extLst>
                    <a:ext uri="{9D8B030D-6E8A-4147-A177-3AD203B41FA5}">
                      <a16:colId xmlns:a16="http://schemas.microsoft.com/office/drawing/2014/main" val="20000"/>
                    </a:ext>
                  </a:extLst>
                </a:gridCol>
                <a:gridCol w="4173597">
                  <a:extLst>
                    <a:ext uri="{9D8B030D-6E8A-4147-A177-3AD203B41FA5}">
                      <a16:colId xmlns:a16="http://schemas.microsoft.com/office/drawing/2014/main" val="20001"/>
                    </a:ext>
                  </a:extLst>
                </a:gridCol>
              </a:tblGrid>
              <a:tr h="370840">
                <a:tc>
                  <a:txBody>
                    <a:bodyPr/>
                    <a:lstStyle/>
                    <a:p>
                      <a:r>
                        <a:rPr lang="it-IT" dirty="0" err="1"/>
                        <a:t>Déterminants</a:t>
                      </a:r>
                      <a:r>
                        <a:rPr lang="it-IT" dirty="0"/>
                        <a:t> (+</a:t>
                      </a:r>
                      <a:r>
                        <a:rPr lang="it-IT" dirty="0" err="1"/>
                        <a:t>N</a:t>
                      </a:r>
                      <a:r>
                        <a:rPr lang="it-IT" dirty="0"/>
                        <a:t>)</a:t>
                      </a:r>
                    </a:p>
                  </a:txBody>
                  <a:tcPr/>
                </a:tc>
                <a:tc>
                  <a:txBody>
                    <a:bodyPr/>
                    <a:lstStyle/>
                    <a:p>
                      <a:r>
                        <a:rPr lang="it-IT" dirty="0" err="1"/>
                        <a:t>Pronoms</a:t>
                      </a:r>
                      <a:endParaRPr lang="it-IT" dirty="0"/>
                    </a:p>
                  </a:txBody>
                  <a:tcPr/>
                </a:tc>
                <a:extLst>
                  <a:ext uri="{0D108BD9-81ED-4DB2-BD59-A6C34878D82A}">
                    <a16:rowId xmlns:a16="http://schemas.microsoft.com/office/drawing/2014/main" val="10000"/>
                  </a:ext>
                </a:extLst>
              </a:tr>
              <a:tr h="370840">
                <a:tc>
                  <a:txBody>
                    <a:bodyPr/>
                    <a:lstStyle/>
                    <a:p>
                      <a:r>
                        <a:rPr lang="it-IT" dirty="0" err="1"/>
                        <a:t>Nul</a:t>
                      </a:r>
                      <a:r>
                        <a:rPr lang="it-IT" dirty="0"/>
                        <a:t>/</a:t>
                      </a:r>
                      <a:r>
                        <a:rPr lang="it-IT" dirty="0" err="1"/>
                        <a:t>aucun</a:t>
                      </a:r>
                      <a:r>
                        <a:rPr lang="it-IT" dirty="0"/>
                        <a:t> </a:t>
                      </a:r>
                      <a:r>
                        <a:rPr lang="it-IT" dirty="0" err="1"/>
                        <a:t>être</a:t>
                      </a:r>
                      <a:r>
                        <a:rPr lang="it-IT" baseline="0" dirty="0"/>
                        <a:t> </a:t>
                      </a:r>
                      <a:r>
                        <a:rPr lang="it-IT" baseline="0" dirty="0" err="1"/>
                        <a:t>humain</a:t>
                      </a:r>
                      <a:endParaRPr lang="it-IT" dirty="0"/>
                    </a:p>
                  </a:txBody>
                  <a:tcPr/>
                </a:tc>
                <a:tc>
                  <a:txBody>
                    <a:bodyPr/>
                    <a:lstStyle/>
                    <a:p>
                      <a:r>
                        <a:rPr lang="it-IT" dirty="0" err="1"/>
                        <a:t>Nul</a:t>
                      </a:r>
                      <a:r>
                        <a:rPr lang="it-IT" dirty="0"/>
                        <a:t>/</a:t>
                      </a:r>
                      <a:r>
                        <a:rPr lang="it-IT" dirty="0" err="1"/>
                        <a:t>aucun</a:t>
                      </a:r>
                      <a:r>
                        <a:rPr lang="it-IT" dirty="0"/>
                        <a:t>/ </a:t>
                      </a:r>
                      <a:r>
                        <a:rPr lang="it-IT" dirty="0" err="1"/>
                        <a:t>personne</a:t>
                      </a:r>
                      <a:r>
                        <a:rPr lang="it-IT" dirty="0"/>
                        <a:t>/</a:t>
                      </a:r>
                      <a:r>
                        <a:rPr lang="it-IT" dirty="0" err="1"/>
                        <a:t>pas</a:t>
                      </a:r>
                      <a:r>
                        <a:rPr lang="it-IT" baseline="0" dirty="0"/>
                        <a:t> un</a:t>
                      </a:r>
                      <a:endParaRPr lang="it-IT" dirty="0"/>
                    </a:p>
                  </a:txBody>
                  <a:tcPr/>
                </a:tc>
                <a:extLst>
                  <a:ext uri="{0D108BD9-81ED-4DB2-BD59-A6C34878D82A}">
                    <a16:rowId xmlns:a16="http://schemas.microsoft.com/office/drawing/2014/main" val="10001"/>
                  </a:ext>
                </a:extLst>
              </a:tr>
              <a:tr h="370840">
                <a:tc>
                  <a:txBody>
                    <a:bodyPr/>
                    <a:lstStyle/>
                    <a:p>
                      <a:r>
                        <a:rPr lang="it-IT" dirty="0"/>
                        <a:t>Nulle </a:t>
                      </a:r>
                      <a:r>
                        <a:rPr lang="it-IT" dirty="0" err="1"/>
                        <a:t>chose</a:t>
                      </a:r>
                      <a:endParaRPr lang="it-IT" dirty="0"/>
                    </a:p>
                  </a:txBody>
                  <a:tcPr/>
                </a:tc>
                <a:tc>
                  <a:txBody>
                    <a:bodyPr/>
                    <a:lstStyle/>
                    <a:p>
                      <a:r>
                        <a:rPr lang="it-IT" dirty="0" err="1"/>
                        <a:t>Rien</a:t>
                      </a:r>
                      <a:endParaRPr lang="it-IT" dirty="0"/>
                    </a:p>
                  </a:txBody>
                  <a:tcPr/>
                </a:tc>
                <a:extLst>
                  <a:ext uri="{0D108BD9-81ED-4DB2-BD59-A6C34878D82A}">
                    <a16:rowId xmlns:a16="http://schemas.microsoft.com/office/drawing/2014/main" val="10002"/>
                  </a:ext>
                </a:extLst>
              </a:tr>
              <a:tr h="370840">
                <a:tc>
                  <a:txBody>
                    <a:bodyPr/>
                    <a:lstStyle/>
                    <a:p>
                      <a:r>
                        <a:rPr lang="it-IT" dirty="0" err="1"/>
                        <a:t>Certains</a:t>
                      </a:r>
                      <a:r>
                        <a:rPr lang="it-IT" dirty="0"/>
                        <a:t> </a:t>
                      </a:r>
                      <a:r>
                        <a:rPr lang="it-IT" dirty="0" err="1"/>
                        <a:t>hommes</a:t>
                      </a:r>
                      <a:r>
                        <a:rPr lang="it-IT" dirty="0"/>
                        <a:t>; </a:t>
                      </a:r>
                      <a:r>
                        <a:rPr lang="it-IT" dirty="0" err="1"/>
                        <a:t>certaines</a:t>
                      </a:r>
                      <a:r>
                        <a:rPr lang="it-IT" dirty="0"/>
                        <a:t> femmes</a:t>
                      </a:r>
                    </a:p>
                  </a:txBody>
                  <a:tcPr/>
                </a:tc>
                <a:tc>
                  <a:txBody>
                    <a:bodyPr/>
                    <a:lstStyle/>
                    <a:p>
                      <a:r>
                        <a:rPr lang="it-IT" dirty="0" err="1"/>
                        <a:t>Certains</a:t>
                      </a:r>
                      <a:r>
                        <a:rPr lang="it-IT" dirty="0"/>
                        <a:t>; </a:t>
                      </a:r>
                      <a:r>
                        <a:rPr lang="it-IT" dirty="0" err="1"/>
                        <a:t>certaines</a:t>
                      </a:r>
                      <a:endParaRPr lang="it-IT" dirty="0"/>
                    </a:p>
                  </a:txBody>
                  <a:tcPr/>
                </a:tc>
                <a:extLst>
                  <a:ext uri="{0D108BD9-81ED-4DB2-BD59-A6C34878D82A}">
                    <a16:rowId xmlns:a16="http://schemas.microsoft.com/office/drawing/2014/main" val="10003"/>
                  </a:ext>
                </a:extLst>
              </a:tr>
              <a:tr h="370840">
                <a:tc>
                  <a:txBody>
                    <a:bodyPr/>
                    <a:lstStyle/>
                    <a:p>
                      <a:r>
                        <a:rPr lang="it-IT" dirty="0" err="1"/>
                        <a:t>Quelques</a:t>
                      </a:r>
                      <a:r>
                        <a:rPr lang="it-IT" baseline="0" dirty="0"/>
                        <a:t> </a:t>
                      </a:r>
                      <a:r>
                        <a:rPr lang="it-IT" baseline="0" dirty="0" err="1"/>
                        <a:t>hommes</a:t>
                      </a:r>
                      <a:r>
                        <a:rPr lang="it-IT" baseline="0" dirty="0"/>
                        <a:t>, </a:t>
                      </a:r>
                      <a:r>
                        <a:rPr lang="it-IT" baseline="0" dirty="0" err="1"/>
                        <a:t>quelques</a:t>
                      </a:r>
                      <a:r>
                        <a:rPr lang="it-IT" baseline="0" dirty="0"/>
                        <a:t> femmes</a:t>
                      </a:r>
                      <a:endParaRPr lang="it-IT" dirty="0"/>
                    </a:p>
                  </a:txBody>
                  <a:tcPr/>
                </a:tc>
                <a:tc>
                  <a:txBody>
                    <a:bodyPr/>
                    <a:lstStyle/>
                    <a:p>
                      <a:r>
                        <a:rPr lang="it-IT" dirty="0" err="1"/>
                        <a:t>Quelques</a:t>
                      </a:r>
                      <a:r>
                        <a:rPr lang="it-IT" baseline="0" dirty="0" err="1"/>
                        <a:t>-uns</a:t>
                      </a:r>
                      <a:r>
                        <a:rPr lang="it-IT" baseline="0" dirty="0"/>
                        <a:t>; </a:t>
                      </a:r>
                      <a:r>
                        <a:rPr lang="it-IT" baseline="0" dirty="0" err="1"/>
                        <a:t>quelques-unes</a:t>
                      </a:r>
                      <a:endParaRPr lang="it-IT" dirty="0"/>
                    </a:p>
                  </a:txBody>
                  <a:tcPr/>
                </a:tc>
                <a:extLst>
                  <a:ext uri="{0D108BD9-81ED-4DB2-BD59-A6C34878D82A}">
                    <a16:rowId xmlns:a16="http://schemas.microsoft.com/office/drawing/2014/main" val="10004"/>
                  </a:ext>
                </a:extLst>
              </a:tr>
              <a:tr h="370840">
                <a:tc>
                  <a:txBody>
                    <a:bodyPr/>
                    <a:lstStyle/>
                    <a:p>
                      <a:r>
                        <a:rPr lang="it-IT" dirty="0" err="1"/>
                        <a:t>Quelques</a:t>
                      </a:r>
                      <a:r>
                        <a:rPr lang="it-IT" dirty="0"/>
                        <a:t> </a:t>
                      </a:r>
                      <a:r>
                        <a:rPr lang="it-IT" dirty="0" err="1"/>
                        <a:t>objets</a:t>
                      </a:r>
                      <a:endParaRPr lang="it-IT" dirty="0"/>
                    </a:p>
                  </a:txBody>
                  <a:tcPr/>
                </a:tc>
                <a:tc>
                  <a:txBody>
                    <a:bodyPr/>
                    <a:lstStyle/>
                    <a:p>
                      <a:r>
                        <a:rPr lang="it-IT" dirty="0" err="1"/>
                        <a:t>Quelque</a:t>
                      </a:r>
                      <a:r>
                        <a:rPr lang="it-IT" baseline="0" dirty="0"/>
                        <a:t> </a:t>
                      </a:r>
                      <a:r>
                        <a:rPr lang="it-IT" baseline="0" dirty="0" err="1"/>
                        <a:t>chose</a:t>
                      </a:r>
                      <a:endParaRPr lang="it-IT" dirty="0"/>
                    </a:p>
                  </a:txBody>
                  <a:tcPr/>
                </a:tc>
                <a:extLst>
                  <a:ext uri="{0D108BD9-81ED-4DB2-BD59-A6C34878D82A}">
                    <a16:rowId xmlns:a16="http://schemas.microsoft.com/office/drawing/2014/main" val="10005"/>
                  </a:ext>
                </a:extLst>
              </a:tr>
              <a:tr h="370840">
                <a:tc>
                  <a:txBody>
                    <a:bodyPr/>
                    <a:lstStyle/>
                    <a:p>
                      <a:r>
                        <a:rPr lang="it-IT" dirty="0" err="1"/>
                        <a:t>Plusieurs</a:t>
                      </a:r>
                      <a:r>
                        <a:rPr lang="it-IT" dirty="0"/>
                        <a:t> </a:t>
                      </a:r>
                      <a:r>
                        <a:rPr lang="it-IT" dirty="0" err="1"/>
                        <a:t>hommes</a:t>
                      </a:r>
                      <a:endParaRPr lang="it-IT" dirty="0"/>
                    </a:p>
                  </a:txBody>
                  <a:tcPr/>
                </a:tc>
                <a:tc>
                  <a:txBody>
                    <a:bodyPr/>
                    <a:lstStyle/>
                    <a:p>
                      <a:r>
                        <a:rPr lang="it-IT" dirty="0" err="1"/>
                        <a:t>Plusieurs</a:t>
                      </a:r>
                      <a:endParaRPr lang="it-IT" dirty="0"/>
                    </a:p>
                  </a:txBody>
                  <a:tcPr/>
                </a:tc>
                <a:extLst>
                  <a:ext uri="{0D108BD9-81ED-4DB2-BD59-A6C34878D82A}">
                    <a16:rowId xmlns:a16="http://schemas.microsoft.com/office/drawing/2014/main" val="10006"/>
                  </a:ext>
                </a:extLst>
              </a:tr>
              <a:tr h="370840">
                <a:tc>
                  <a:txBody>
                    <a:bodyPr/>
                    <a:lstStyle/>
                    <a:p>
                      <a:r>
                        <a:rPr lang="it-IT" dirty="0" err="1"/>
                        <a:t>Tous</a:t>
                      </a:r>
                      <a:r>
                        <a:rPr lang="it-IT" dirty="0"/>
                        <a:t> </a:t>
                      </a:r>
                      <a:r>
                        <a:rPr lang="it-IT" dirty="0" err="1"/>
                        <a:t>les</a:t>
                      </a:r>
                      <a:r>
                        <a:rPr lang="it-IT" baseline="0" dirty="0"/>
                        <a:t> </a:t>
                      </a:r>
                      <a:r>
                        <a:rPr lang="it-IT" baseline="0" dirty="0" err="1"/>
                        <a:t>hommes</a:t>
                      </a:r>
                      <a:r>
                        <a:rPr lang="it-IT" baseline="0" dirty="0"/>
                        <a:t>, </a:t>
                      </a:r>
                      <a:r>
                        <a:rPr lang="it-IT" baseline="0" dirty="0" err="1"/>
                        <a:t>toutes</a:t>
                      </a:r>
                      <a:r>
                        <a:rPr lang="it-IT" baseline="0" dirty="0"/>
                        <a:t> </a:t>
                      </a:r>
                      <a:r>
                        <a:rPr lang="it-IT" baseline="0" dirty="0" err="1"/>
                        <a:t>les</a:t>
                      </a:r>
                      <a:r>
                        <a:rPr lang="it-IT" baseline="0" dirty="0"/>
                        <a:t> femmes</a:t>
                      </a:r>
                      <a:endParaRPr lang="it-IT" dirty="0"/>
                    </a:p>
                  </a:txBody>
                  <a:tcPr/>
                </a:tc>
                <a:tc>
                  <a:txBody>
                    <a:bodyPr/>
                    <a:lstStyle/>
                    <a:p>
                      <a:r>
                        <a:rPr lang="it-IT" dirty="0" err="1"/>
                        <a:t>Tous</a:t>
                      </a:r>
                      <a:r>
                        <a:rPr lang="it-IT" dirty="0"/>
                        <a:t>, </a:t>
                      </a:r>
                      <a:r>
                        <a:rPr lang="it-IT" dirty="0" err="1"/>
                        <a:t>toutes</a:t>
                      </a:r>
                      <a:endParaRPr lang="it-IT" dirty="0"/>
                    </a:p>
                  </a:txBody>
                  <a:tcPr/>
                </a:tc>
                <a:extLst>
                  <a:ext uri="{0D108BD9-81ED-4DB2-BD59-A6C34878D82A}">
                    <a16:rowId xmlns:a16="http://schemas.microsoft.com/office/drawing/2014/main" val="10007"/>
                  </a:ext>
                </a:extLst>
              </a:tr>
              <a:tr h="370840">
                <a:tc>
                  <a:txBody>
                    <a:bodyPr/>
                    <a:lstStyle/>
                    <a:p>
                      <a:r>
                        <a:rPr lang="it-IT" dirty="0" err="1"/>
                        <a:t>Tous</a:t>
                      </a:r>
                      <a:r>
                        <a:rPr lang="it-IT" dirty="0"/>
                        <a:t> </a:t>
                      </a:r>
                      <a:r>
                        <a:rPr lang="it-IT" dirty="0" err="1"/>
                        <a:t>les</a:t>
                      </a:r>
                      <a:r>
                        <a:rPr lang="it-IT" dirty="0"/>
                        <a:t> </a:t>
                      </a:r>
                      <a:r>
                        <a:rPr lang="it-IT" dirty="0" err="1"/>
                        <a:t>objets</a:t>
                      </a:r>
                      <a:endParaRPr lang="it-IT" dirty="0"/>
                    </a:p>
                  </a:txBody>
                  <a:tcPr/>
                </a:tc>
                <a:tc>
                  <a:txBody>
                    <a:bodyPr/>
                    <a:lstStyle/>
                    <a:p>
                      <a:r>
                        <a:rPr lang="it-IT" dirty="0"/>
                        <a:t>Tout</a:t>
                      </a:r>
                    </a:p>
                  </a:txBody>
                  <a:tcPr/>
                </a:tc>
                <a:extLst>
                  <a:ext uri="{0D108BD9-81ED-4DB2-BD59-A6C34878D82A}">
                    <a16:rowId xmlns:a16="http://schemas.microsoft.com/office/drawing/2014/main" val="10008"/>
                  </a:ext>
                </a:extLst>
              </a:tr>
              <a:tr h="370840">
                <a:tc>
                  <a:txBody>
                    <a:bodyPr/>
                    <a:lstStyle/>
                    <a:p>
                      <a:r>
                        <a:rPr lang="it-IT" dirty="0"/>
                        <a:t>N’</a:t>
                      </a:r>
                      <a:r>
                        <a:rPr lang="it-IT" dirty="0" err="1"/>
                        <a:t>importe</a:t>
                      </a:r>
                      <a:r>
                        <a:rPr lang="it-IT" dirty="0"/>
                        <a:t> quel</a:t>
                      </a:r>
                      <a:r>
                        <a:rPr lang="it-IT" baseline="0" dirty="0"/>
                        <a:t> </a:t>
                      </a:r>
                      <a:r>
                        <a:rPr lang="it-IT" baseline="0" dirty="0" err="1"/>
                        <a:t>homme</a:t>
                      </a:r>
                      <a:endParaRPr lang="it-IT" dirty="0"/>
                    </a:p>
                  </a:txBody>
                  <a:tcPr/>
                </a:tc>
                <a:tc>
                  <a:txBody>
                    <a:bodyPr/>
                    <a:lstStyle/>
                    <a:p>
                      <a:r>
                        <a:rPr lang="it-IT" dirty="0"/>
                        <a:t>N’</a:t>
                      </a:r>
                      <a:r>
                        <a:rPr lang="it-IT" dirty="0" err="1"/>
                        <a:t>importe</a:t>
                      </a:r>
                      <a:r>
                        <a:rPr lang="it-IT" dirty="0"/>
                        <a:t> qui/n’</a:t>
                      </a:r>
                      <a:r>
                        <a:rPr lang="it-IT" dirty="0" err="1"/>
                        <a:t>importe</a:t>
                      </a:r>
                      <a:r>
                        <a:rPr lang="it-IT" dirty="0"/>
                        <a:t> </a:t>
                      </a:r>
                      <a:r>
                        <a:rPr lang="it-IT" dirty="0" err="1"/>
                        <a:t>lequel</a:t>
                      </a:r>
                      <a:endParaRPr lang="it-IT" dirty="0"/>
                    </a:p>
                  </a:txBody>
                  <a:tcPr/>
                </a:tc>
                <a:extLst>
                  <a:ext uri="{0D108BD9-81ED-4DB2-BD59-A6C34878D82A}">
                    <a16:rowId xmlns:a16="http://schemas.microsoft.com/office/drawing/2014/main" val="10009"/>
                  </a:ext>
                </a:extLst>
              </a:tr>
              <a:tr h="370840">
                <a:tc>
                  <a:txBody>
                    <a:bodyPr/>
                    <a:lstStyle/>
                    <a:p>
                      <a:r>
                        <a:rPr lang="it-IT" dirty="0"/>
                        <a:t>N’</a:t>
                      </a:r>
                      <a:r>
                        <a:rPr lang="it-IT" dirty="0" err="1"/>
                        <a:t>importe</a:t>
                      </a:r>
                      <a:r>
                        <a:rPr lang="it-IT" dirty="0"/>
                        <a:t> quel </a:t>
                      </a:r>
                      <a:r>
                        <a:rPr lang="it-IT" dirty="0" err="1"/>
                        <a:t>objet</a:t>
                      </a:r>
                      <a:endParaRPr lang="it-IT" dirty="0"/>
                    </a:p>
                  </a:txBody>
                  <a:tcPr/>
                </a:tc>
                <a:tc>
                  <a:txBody>
                    <a:bodyPr/>
                    <a:lstStyle/>
                    <a:p>
                      <a:r>
                        <a:rPr lang="it-IT" dirty="0"/>
                        <a:t>N’</a:t>
                      </a:r>
                      <a:r>
                        <a:rPr lang="it-IT" dirty="0" err="1"/>
                        <a:t>importe</a:t>
                      </a:r>
                      <a:r>
                        <a:rPr lang="it-IT" baseline="0" dirty="0"/>
                        <a:t> </a:t>
                      </a:r>
                      <a:r>
                        <a:rPr lang="it-IT" baseline="0" dirty="0" err="1"/>
                        <a:t>quoi</a:t>
                      </a:r>
                      <a:r>
                        <a:rPr lang="it-IT" baseline="0" dirty="0"/>
                        <a:t>/n’</a:t>
                      </a:r>
                      <a:r>
                        <a:rPr lang="it-IT" baseline="0" dirty="0" err="1"/>
                        <a:t>importe</a:t>
                      </a:r>
                      <a:r>
                        <a:rPr lang="it-IT" baseline="0" dirty="0"/>
                        <a:t> </a:t>
                      </a:r>
                      <a:r>
                        <a:rPr lang="it-IT" baseline="0" dirty="0" err="1"/>
                        <a:t>lequel</a:t>
                      </a:r>
                      <a:endParaRPr lang="it-IT" dirty="0"/>
                    </a:p>
                  </a:txBody>
                  <a:tcPr/>
                </a:tc>
                <a:extLst>
                  <a:ext uri="{0D108BD9-81ED-4DB2-BD59-A6C34878D82A}">
                    <a16:rowId xmlns:a16="http://schemas.microsoft.com/office/drawing/2014/main" val="10010"/>
                  </a:ext>
                </a:extLst>
              </a:tr>
              <a:tr h="370840">
                <a:tc>
                  <a:txBody>
                    <a:bodyPr/>
                    <a:lstStyle/>
                    <a:p>
                      <a:r>
                        <a:rPr lang="it-IT" dirty="0"/>
                        <a:t>N’</a:t>
                      </a:r>
                      <a:r>
                        <a:rPr lang="it-IT" dirty="0" err="1"/>
                        <a:t>importe</a:t>
                      </a:r>
                      <a:r>
                        <a:rPr lang="it-IT" dirty="0"/>
                        <a:t> quel </a:t>
                      </a:r>
                      <a:r>
                        <a:rPr lang="it-IT" dirty="0" err="1"/>
                        <a:t>pays</a:t>
                      </a:r>
                      <a:endParaRPr lang="it-IT" dirty="0"/>
                    </a:p>
                  </a:txBody>
                  <a:tcPr/>
                </a:tc>
                <a:tc>
                  <a:txBody>
                    <a:bodyPr/>
                    <a:lstStyle/>
                    <a:p>
                      <a:r>
                        <a:rPr lang="it-IT" dirty="0"/>
                        <a:t>N’</a:t>
                      </a:r>
                      <a:r>
                        <a:rPr lang="it-IT" dirty="0" err="1"/>
                        <a:t>importe</a:t>
                      </a:r>
                      <a:r>
                        <a:rPr lang="it-IT" dirty="0"/>
                        <a:t> </a:t>
                      </a:r>
                      <a:r>
                        <a:rPr lang="it-IT" dirty="0" err="1"/>
                        <a:t>où</a:t>
                      </a:r>
                      <a:endParaRPr lang="it-IT" dirty="0"/>
                    </a:p>
                  </a:txBody>
                  <a:tcPr/>
                </a:tc>
                <a:extLst>
                  <a:ext uri="{0D108BD9-81ED-4DB2-BD59-A6C34878D82A}">
                    <a16:rowId xmlns:a16="http://schemas.microsoft.com/office/drawing/2014/main" val="10011"/>
                  </a:ext>
                </a:extLst>
              </a:tr>
              <a:tr h="370840">
                <a:tc>
                  <a:txBody>
                    <a:bodyPr/>
                    <a:lstStyle/>
                    <a:p>
                      <a:r>
                        <a:rPr lang="it-IT" dirty="0" err="1"/>
                        <a:t>Chaque</a:t>
                      </a:r>
                      <a:r>
                        <a:rPr lang="it-IT" baseline="0" dirty="0"/>
                        <a:t> </a:t>
                      </a:r>
                      <a:r>
                        <a:rPr lang="it-IT" baseline="0" dirty="0" err="1"/>
                        <a:t>homme</a:t>
                      </a:r>
                      <a:r>
                        <a:rPr lang="it-IT" baseline="0" dirty="0"/>
                        <a:t>, </a:t>
                      </a:r>
                      <a:r>
                        <a:rPr lang="it-IT" baseline="0" dirty="0" err="1"/>
                        <a:t>chaque</a:t>
                      </a:r>
                      <a:r>
                        <a:rPr lang="it-IT" baseline="0" dirty="0"/>
                        <a:t> femme</a:t>
                      </a:r>
                      <a:endParaRPr lang="it-IT" dirty="0"/>
                    </a:p>
                  </a:txBody>
                  <a:tcPr/>
                </a:tc>
                <a:tc>
                  <a:txBody>
                    <a:bodyPr/>
                    <a:lstStyle/>
                    <a:p>
                      <a:r>
                        <a:rPr lang="it-IT" dirty="0" err="1"/>
                        <a:t>Chacun</a:t>
                      </a:r>
                      <a:r>
                        <a:rPr lang="it-IT" dirty="0"/>
                        <a:t>, </a:t>
                      </a:r>
                      <a:r>
                        <a:rPr lang="it-IT" dirty="0" err="1"/>
                        <a:t>chacune</a:t>
                      </a:r>
                      <a:endParaRPr lang="it-IT"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53813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Tout, </a:t>
            </a:r>
            <a:r>
              <a:rPr lang="it-IT" dirty="0" err="1"/>
              <a:t>Tous</a:t>
            </a:r>
            <a:endParaRPr lang="it-IT" dirty="0"/>
          </a:p>
        </p:txBody>
      </p:sp>
      <p:sp>
        <p:nvSpPr>
          <p:cNvPr id="3" name="Segnaposto contenuto 2"/>
          <p:cNvSpPr>
            <a:spLocks noGrp="1"/>
          </p:cNvSpPr>
          <p:nvPr>
            <p:ph idx="1"/>
          </p:nvPr>
        </p:nvSpPr>
        <p:spPr/>
        <p:txBody>
          <a:bodyPr>
            <a:normAutofit lnSpcReduction="10000"/>
          </a:bodyPr>
          <a:lstStyle/>
          <a:p>
            <a:r>
              <a:rPr lang="it-IT" dirty="0"/>
              <a:t>Tout : </a:t>
            </a:r>
            <a:r>
              <a:rPr lang="it-IT" dirty="0" err="1"/>
              <a:t>totalité</a:t>
            </a:r>
            <a:r>
              <a:rPr lang="it-IT" dirty="0"/>
              <a:t> non </a:t>
            </a:r>
            <a:r>
              <a:rPr lang="it-IT" dirty="0" err="1"/>
              <a:t>animée</a:t>
            </a:r>
            <a:endParaRPr lang="it-IT" dirty="0"/>
          </a:p>
          <a:p>
            <a:pPr lvl="1"/>
            <a:r>
              <a:rPr lang="it-IT" dirty="0"/>
              <a:t>Tout a </a:t>
            </a:r>
            <a:r>
              <a:rPr lang="it-IT" dirty="0" err="1"/>
              <a:t>été</a:t>
            </a:r>
            <a:r>
              <a:rPr lang="it-IT" dirty="0"/>
              <a:t> </a:t>
            </a:r>
            <a:r>
              <a:rPr lang="it-IT" dirty="0" err="1"/>
              <a:t>dit</a:t>
            </a:r>
            <a:r>
              <a:rPr lang="it-IT" dirty="0"/>
              <a:t>. </a:t>
            </a:r>
          </a:p>
          <a:p>
            <a:pPr lvl="1"/>
            <a:r>
              <a:rPr lang="it-IT" dirty="0"/>
              <a:t>Il </a:t>
            </a:r>
            <a:r>
              <a:rPr lang="it-IT" dirty="0" err="1"/>
              <a:t>sait</a:t>
            </a:r>
            <a:r>
              <a:rPr lang="it-IT" dirty="0"/>
              <a:t> tout.</a:t>
            </a:r>
          </a:p>
          <a:p>
            <a:r>
              <a:rPr lang="it-IT" dirty="0" err="1"/>
              <a:t>Totalité</a:t>
            </a:r>
            <a:r>
              <a:rPr lang="it-IT" dirty="0"/>
              <a:t> </a:t>
            </a:r>
            <a:r>
              <a:rPr lang="it-IT" dirty="0" err="1"/>
              <a:t>humaine</a:t>
            </a:r>
            <a:r>
              <a:rPr lang="it-IT" dirty="0"/>
              <a:t> : tout le monde</a:t>
            </a:r>
          </a:p>
          <a:p>
            <a:r>
              <a:rPr lang="it-IT" dirty="0" err="1"/>
              <a:t>Tou</a:t>
            </a:r>
            <a:r>
              <a:rPr lang="it-IT" b="1" dirty="0" err="1"/>
              <a:t>s</a:t>
            </a:r>
            <a:r>
              <a:rPr lang="it-IT" dirty="0"/>
              <a:t>, </a:t>
            </a:r>
            <a:r>
              <a:rPr lang="it-IT" dirty="0" err="1"/>
              <a:t>toutes</a:t>
            </a:r>
            <a:r>
              <a:rPr lang="it-IT" dirty="0"/>
              <a:t> : </a:t>
            </a:r>
            <a:r>
              <a:rPr lang="it-IT" dirty="0" err="1"/>
              <a:t>anaphorique</a:t>
            </a:r>
            <a:r>
              <a:rPr lang="it-IT" dirty="0"/>
              <a:t> (</a:t>
            </a:r>
            <a:r>
              <a:rPr lang="it-IT" dirty="0" err="1"/>
              <a:t>animé</a:t>
            </a:r>
            <a:r>
              <a:rPr lang="it-IT" dirty="0"/>
              <a:t> et non-</a:t>
            </a:r>
            <a:r>
              <a:rPr lang="it-IT" dirty="0" err="1"/>
              <a:t>animé</a:t>
            </a:r>
            <a:r>
              <a:rPr lang="it-IT" dirty="0"/>
              <a:t>)</a:t>
            </a:r>
          </a:p>
          <a:p>
            <a:pPr lvl="1"/>
            <a:r>
              <a:rPr lang="it-IT" dirty="0" err="1"/>
              <a:t>J’ai</a:t>
            </a:r>
            <a:r>
              <a:rPr lang="it-IT" dirty="0"/>
              <a:t> </a:t>
            </a:r>
            <a:r>
              <a:rPr lang="it-IT" dirty="0" err="1"/>
              <a:t>retrouvé</a:t>
            </a:r>
            <a:r>
              <a:rPr lang="it-IT" dirty="0"/>
              <a:t> </a:t>
            </a:r>
            <a:r>
              <a:rPr lang="it-IT" dirty="0" err="1"/>
              <a:t>mes</a:t>
            </a:r>
            <a:r>
              <a:rPr lang="it-IT" dirty="0"/>
              <a:t> bijoux, </a:t>
            </a:r>
            <a:r>
              <a:rPr lang="it-IT" dirty="0" err="1"/>
              <a:t>ils</a:t>
            </a:r>
            <a:r>
              <a:rPr lang="it-IT" dirty="0"/>
              <a:t> </a:t>
            </a:r>
            <a:r>
              <a:rPr lang="it-IT" dirty="0" err="1"/>
              <a:t>étaient</a:t>
            </a:r>
            <a:r>
              <a:rPr lang="it-IT" dirty="0"/>
              <a:t> </a:t>
            </a:r>
            <a:r>
              <a:rPr lang="it-IT" dirty="0" err="1"/>
              <a:t>tous</a:t>
            </a:r>
            <a:r>
              <a:rPr lang="it-IT" dirty="0"/>
              <a:t> </a:t>
            </a:r>
            <a:r>
              <a:rPr lang="it-IT" dirty="0" err="1"/>
              <a:t>dans</a:t>
            </a:r>
            <a:r>
              <a:rPr lang="it-IT" dirty="0"/>
              <a:t> </a:t>
            </a:r>
            <a:r>
              <a:rPr lang="it-IT" dirty="0" err="1"/>
              <a:t>les</a:t>
            </a:r>
            <a:r>
              <a:rPr lang="it-IT" dirty="0"/>
              <a:t> </a:t>
            </a:r>
            <a:r>
              <a:rPr lang="it-IT" dirty="0" err="1"/>
              <a:t>cartons</a:t>
            </a:r>
            <a:r>
              <a:rPr lang="it-IT" dirty="0"/>
              <a:t>.</a:t>
            </a:r>
          </a:p>
          <a:p>
            <a:pPr lvl="1"/>
            <a:endParaRPr lang="it-IT" dirty="0"/>
          </a:p>
          <a:p>
            <a:pPr lvl="1" algn="r"/>
            <a:r>
              <a:rPr lang="it-IT" dirty="0"/>
              <a:t>Ex </a:t>
            </a:r>
            <a:r>
              <a:rPr lang="it-IT" dirty="0" err="1"/>
              <a:t>ccdmd</a:t>
            </a:r>
            <a:endParaRPr lang="it-IT" dirty="0"/>
          </a:p>
        </p:txBody>
      </p:sp>
    </p:spTree>
    <p:extLst>
      <p:ext uri="{BB962C8B-B14F-4D97-AF65-F5344CB8AC3E}">
        <p14:creationId xmlns:p14="http://schemas.microsoft.com/office/powerpoint/2010/main" val="3852463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Pronoms</a:t>
            </a:r>
            <a:r>
              <a:rPr lang="it-IT" dirty="0"/>
              <a:t> </a:t>
            </a:r>
            <a:r>
              <a:rPr lang="it-IT" dirty="0" err="1"/>
              <a:t>indéfinis</a:t>
            </a:r>
            <a:r>
              <a:rPr lang="it-IT" dirty="0"/>
              <a:t> </a:t>
            </a:r>
            <a:r>
              <a:rPr lang="it-IT" dirty="0" err="1"/>
              <a:t>acceptant</a:t>
            </a:r>
            <a:r>
              <a:rPr lang="it-IT" dirty="0"/>
              <a:t> </a:t>
            </a:r>
            <a:r>
              <a:rPr lang="it-IT" dirty="0" err="1"/>
              <a:t>des</a:t>
            </a:r>
            <a:r>
              <a:rPr lang="it-IT" dirty="0"/>
              <a:t> </a:t>
            </a:r>
            <a:r>
              <a:rPr lang="it-IT" dirty="0" err="1"/>
              <a:t>modifieurs</a:t>
            </a:r>
            <a:endParaRPr lang="it-IT" dirty="0"/>
          </a:p>
        </p:txBody>
      </p:sp>
      <p:sp>
        <p:nvSpPr>
          <p:cNvPr id="3" name="Segnaposto contenuto 2"/>
          <p:cNvSpPr>
            <a:spLocks noGrp="1"/>
          </p:cNvSpPr>
          <p:nvPr>
            <p:ph idx="1"/>
          </p:nvPr>
        </p:nvSpPr>
        <p:spPr>
          <a:xfrm>
            <a:off x="406880" y="1849348"/>
            <a:ext cx="7838596" cy="4216173"/>
          </a:xfrm>
        </p:spPr>
        <p:txBody>
          <a:bodyPr>
            <a:normAutofit fontScale="92500" lnSpcReduction="10000"/>
          </a:bodyPr>
          <a:lstStyle/>
          <a:p>
            <a:r>
              <a:rPr lang="it-IT" dirty="0" err="1"/>
              <a:t>Modifieurs</a:t>
            </a:r>
            <a:r>
              <a:rPr lang="it-IT" dirty="0"/>
              <a:t> </a:t>
            </a:r>
            <a:r>
              <a:rPr lang="it-IT" dirty="0" err="1"/>
              <a:t>du</a:t>
            </a:r>
            <a:r>
              <a:rPr lang="it-IT" dirty="0"/>
              <a:t> </a:t>
            </a:r>
            <a:r>
              <a:rPr lang="it-IT" dirty="0" err="1"/>
              <a:t>pronom</a:t>
            </a:r>
            <a:r>
              <a:rPr lang="it-IT" dirty="0"/>
              <a:t> : </a:t>
            </a:r>
          </a:p>
          <a:p>
            <a:pPr lvl="1"/>
            <a:r>
              <a:rPr lang="it-IT" dirty="0"/>
              <a:t>SP: de+ SN, de + </a:t>
            </a:r>
            <a:r>
              <a:rPr lang="it-IT" dirty="0" err="1"/>
              <a:t>adj</a:t>
            </a:r>
            <a:r>
              <a:rPr lang="it-IT" dirty="0"/>
              <a:t>, de + </a:t>
            </a:r>
            <a:r>
              <a:rPr lang="it-IT" dirty="0" err="1"/>
              <a:t>adv</a:t>
            </a:r>
            <a:r>
              <a:rPr lang="it-IT" dirty="0"/>
              <a:t>, de+ </a:t>
            </a:r>
            <a:r>
              <a:rPr lang="it-IT" dirty="0" err="1"/>
              <a:t>inf</a:t>
            </a:r>
            <a:r>
              <a:rPr lang="it-IT" dirty="0"/>
              <a:t>, de+ SP</a:t>
            </a:r>
          </a:p>
          <a:p>
            <a:pPr lvl="1"/>
            <a:r>
              <a:rPr lang="it-IT" dirty="0" err="1"/>
              <a:t>Prop</a:t>
            </a:r>
            <a:r>
              <a:rPr lang="it-IT" dirty="0"/>
              <a:t> relative</a:t>
            </a:r>
          </a:p>
          <a:p>
            <a:r>
              <a:rPr lang="it-IT" dirty="0" err="1"/>
              <a:t>Exemples</a:t>
            </a:r>
            <a:endParaRPr lang="it-IT" dirty="0"/>
          </a:p>
          <a:p>
            <a:pPr lvl="1"/>
            <a:r>
              <a:rPr lang="it-IT" dirty="0"/>
              <a:t>Marie est </a:t>
            </a:r>
            <a:r>
              <a:rPr lang="it-IT" i="1" dirty="0" err="1"/>
              <a:t>quelqu’un</a:t>
            </a:r>
            <a:r>
              <a:rPr lang="it-IT" dirty="0"/>
              <a:t> </a:t>
            </a:r>
            <a:r>
              <a:rPr lang="it-IT" u="sng" dirty="0"/>
              <a:t>de </a:t>
            </a:r>
            <a:r>
              <a:rPr lang="it-IT" u="sng" dirty="0" err="1"/>
              <a:t>très</a:t>
            </a:r>
            <a:r>
              <a:rPr lang="it-IT" u="sng" dirty="0"/>
              <a:t> </a:t>
            </a:r>
            <a:r>
              <a:rPr lang="it-IT" u="sng" dirty="0" err="1"/>
              <a:t>acceuillant</a:t>
            </a:r>
            <a:r>
              <a:rPr lang="it-IT" u="sng" dirty="0"/>
              <a:t> </a:t>
            </a:r>
            <a:r>
              <a:rPr lang="it-IT" dirty="0"/>
              <a:t>(</a:t>
            </a:r>
            <a:r>
              <a:rPr lang="it-IT" dirty="0" err="1"/>
              <a:t>masc</a:t>
            </a:r>
            <a:r>
              <a:rPr lang="it-IT" dirty="0"/>
              <a:t>. </a:t>
            </a:r>
            <a:r>
              <a:rPr lang="it-IT" dirty="0" err="1"/>
              <a:t>Sing</a:t>
            </a:r>
            <a:r>
              <a:rPr lang="it-IT" dirty="0"/>
              <a:t>) (</a:t>
            </a:r>
            <a:r>
              <a:rPr lang="it-IT" dirty="0" err="1"/>
              <a:t>S</a:t>
            </a:r>
            <a:r>
              <a:rPr lang="it-IT" dirty="0"/>
              <a:t> </a:t>
            </a:r>
            <a:r>
              <a:rPr lang="it-IT" dirty="0" err="1"/>
              <a:t>Adjectival</a:t>
            </a:r>
            <a:r>
              <a:rPr lang="it-IT" dirty="0"/>
              <a:t>)</a:t>
            </a:r>
          </a:p>
          <a:p>
            <a:pPr lvl="1"/>
            <a:r>
              <a:rPr lang="it-IT" dirty="0"/>
              <a:t>Le </a:t>
            </a:r>
            <a:r>
              <a:rPr lang="it-IT" dirty="0" err="1"/>
              <a:t>directeur</a:t>
            </a:r>
            <a:r>
              <a:rPr lang="it-IT" dirty="0"/>
              <a:t> m’a </a:t>
            </a:r>
            <a:r>
              <a:rPr lang="it-IT" dirty="0" err="1"/>
              <a:t>demandé</a:t>
            </a:r>
            <a:r>
              <a:rPr lang="it-IT" dirty="0"/>
              <a:t> </a:t>
            </a:r>
            <a:r>
              <a:rPr lang="it-IT" i="1" dirty="0" err="1"/>
              <a:t>quelque</a:t>
            </a:r>
            <a:r>
              <a:rPr lang="it-IT" i="1" dirty="0"/>
              <a:t> </a:t>
            </a:r>
            <a:r>
              <a:rPr lang="it-IT" i="1" dirty="0" err="1"/>
              <a:t>chose</a:t>
            </a:r>
            <a:r>
              <a:rPr lang="it-IT" i="1" dirty="0"/>
              <a:t> </a:t>
            </a:r>
            <a:r>
              <a:rPr lang="it-IT" u="sng" dirty="0"/>
              <a:t>d’</a:t>
            </a:r>
            <a:r>
              <a:rPr lang="it-IT" u="sng" dirty="0" err="1"/>
              <a:t>inacceptable</a:t>
            </a:r>
            <a:r>
              <a:rPr lang="it-IT" u="sng" dirty="0"/>
              <a:t> (</a:t>
            </a:r>
            <a:r>
              <a:rPr lang="it-IT" u="sng" dirty="0" err="1"/>
              <a:t>adj</a:t>
            </a:r>
            <a:r>
              <a:rPr lang="it-IT" u="sng" dirty="0"/>
              <a:t>.)</a:t>
            </a:r>
          </a:p>
          <a:p>
            <a:pPr lvl="1"/>
            <a:r>
              <a:rPr lang="it-IT" dirty="0" err="1"/>
              <a:t>Achète</a:t>
            </a:r>
            <a:r>
              <a:rPr lang="it-IT" dirty="0"/>
              <a:t> </a:t>
            </a:r>
            <a:r>
              <a:rPr lang="it-IT" i="1" dirty="0"/>
              <a:t>n’</a:t>
            </a:r>
            <a:r>
              <a:rPr lang="it-IT" i="1" dirty="0" err="1"/>
              <a:t>importe</a:t>
            </a:r>
            <a:r>
              <a:rPr lang="it-IT" i="1" dirty="0"/>
              <a:t> </a:t>
            </a:r>
            <a:r>
              <a:rPr lang="it-IT" i="1" dirty="0" err="1"/>
              <a:t>quoi</a:t>
            </a:r>
            <a:r>
              <a:rPr lang="it-IT" i="1" dirty="0"/>
              <a:t> </a:t>
            </a:r>
            <a:r>
              <a:rPr lang="it-IT" u="sng" dirty="0"/>
              <a:t>de bon (</a:t>
            </a:r>
            <a:r>
              <a:rPr lang="it-IT" u="sng" dirty="0" err="1"/>
              <a:t>adv</a:t>
            </a:r>
            <a:r>
              <a:rPr lang="it-IT" u="sng" dirty="0"/>
              <a:t>)</a:t>
            </a:r>
          </a:p>
          <a:p>
            <a:pPr lvl="1"/>
            <a:r>
              <a:rPr lang="it-IT" i="1" dirty="0" err="1"/>
              <a:t>Personne</a:t>
            </a:r>
            <a:r>
              <a:rPr lang="it-IT" i="1" dirty="0"/>
              <a:t>/</a:t>
            </a:r>
            <a:r>
              <a:rPr lang="it-IT" i="1" dirty="0" err="1"/>
              <a:t>Aucun</a:t>
            </a:r>
            <a:r>
              <a:rPr lang="it-IT" i="1" dirty="0"/>
              <a:t> </a:t>
            </a:r>
            <a:r>
              <a:rPr lang="it-IT" u="sng" dirty="0"/>
              <a:t>d’</a:t>
            </a:r>
            <a:r>
              <a:rPr lang="it-IT" u="sng" dirty="0" err="1"/>
              <a:t>entre</a:t>
            </a:r>
            <a:r>
              <a:rPr lang="it-IT" u="sng" dirty="0"/>
              <a:t> </a:t>
            </a:r>
            <a:r>
              <a:rPr lang="it-IT" u="sng" dirty="0" err="1"/>
              <a:t>nous</a:t>
            </a:r>
            <a:r>
              <a:rPr lang="it-IT" u="sng" dirty="0"/>
              <a:t> </a:t>
            </a:r>
            <a:r>
              <a:rPr lang="it-IT" dirty="0"/>
              <a:t>n’a </a:t>
            </a:r>
            <a:r>
              <a:rPr lang="it-IT" dirty="0" err="1"/>
              <a:t>répondu</a:t>
            </a:r>
            <a:r>
              <a:rPr lang="it-IT" dirty="0"/>
              <a:t>. (SP)</a:t>
            </a:r>
          </a:p>
          <a:p>
            <a:pPr lvl="1"/>
            <a:r>
              <a:rPr lang="it-IT" i="1" dirty="0" err="1"/>
              <a:t>Rien</a:t>
            </a:r>
            <a:r>
              <a:rPr lang="it-IT" dirty="0"/>
              <a:t> </a:t>
            </a:r>
            <a:r>
              <a:rPr lang="it-IT" u="sng" dirty="0"/>
              <a:t>de tout cela </a:t>
            </a:r>
            <a:r>
              <a:rPr lang="it-IT" dirty="0"/>
              <a:t>me </a:t>
            </a:r>
            <a:r>
              <a:rPr lang="it-IT" dirty="0" err="1"/>
              <a:t>satisfait</a:t>
            </a:r>
            <a:r>
              <a:rPr lang="it-IT" dirty="0"/>
              <a:t>. (SN)</a:t>
            </a:r>
          </a:p>
          <a:p>
            <a:pPr lvl="1"/>
            <a:r>
              <a:rPr lang="it-IT" i="1" dirty="0" err="1"/>
              <a:t>Rien</a:t>
            </a:r>
            <a:r>
              <a:rPr lang="it-IT" dirty="0"/>
              <a:t> </a:t>
            </a:r>
            <a:r>
              <a:rPr lang="it-IT" u="sng" dirty="0"/>
              <a:t>de ce </a:t>
            </a:r>
            <a:r>
              <a:rPr lang="it-IT" u="sng" dirty="0" err="1"/>
              <a:t>qu’il</a:t>
            </a:r>
            <a:r>
              <a:rPr lang="it-IT" u="sng" dirty="0"/>
              <a:t> m’a </a:t>
            </a:r>
            <a:r>
              <a:rPr lang="it-IT" u="sng" dirty="0" err="1"/>
              <a:t>dit</a:t>
            </a:r>
            <a:r>
              <a:rPr lang="it-IT" u="sng" dirty="0"/>
              <a:t> </a:t>
            </a:r>
            <a:r>
              <a:rPr lang="it-IT" dirty="0"/>
              <a:t>ne</a:t>
            </a:r>
            <a:r>
              <a:rPr lang="it-IT" u="sng" dirty="0"/>
              <a:t> </a:t>
            </a:r>
            <a:r>
              <a:rPr lang="it-IT" dirty="0"/>
              <a:t>m’a </a:t>
            </a:r>
            <a:r>
              <a:rPr lang="it-IT" dirty="0" err="1"/>
              <a:t>convaincue</a:t>
            </a:r>
            <a:r>
              <a:rPr lang="it-IT" dirty="0"/>
              <a:t>. (</a:t>
            </a:r>
            <a:r>
              <a:rPr lang="it-IT" dirty="0" err="1"/>
              <a:t>prop</a:t>
            </a:r>
            <a:r>
              <a:rPr lang="it-IT" dirty="0"/>
              <a:t> relative)</a:t>
            </a:r>
          </a:p>
          <a:p>
            <a:pPr lvl="1"/>
            <a:r>
              <a:rPr lang="it-IT" i="1" dirty="0" err="1"/>
              <a:t>Certains</a:t>
            </a:r>
            <a:r>
              <a:rPr lang="it-IT" dirty="0"/>
              <a:t> </a:t>
            </a:r>
            <a:r>
              <a:rPr lang="it-IT" u="sng" dirty="0"/>
              <a:t>de </a:t>
            </a:r>
            <a:r>
              <a:rPr lang="it-IT" u="sng" dirty="0" err="1"/>
              <a:t>mes</a:t>
            </a:r>
            <a:r>
              <a:rPr lang="it-IT" u="sng" dirty="0"/>
              <a:t> </a:t>
            </a:r>
            <a:r>
              <a:rPr lang="it-IT" u="sng" dirty="0" err="1"/>
              <a:t>amis</a:t>
            </a:r>
            <a:r>
              <a:rPr lang="it-IT" u="sng" dirty="0"/>
              <a:t> </a:t>
            </a:r>
            <a:r>
              <a:rPr lang="it-IT" dirty="0"/>
              <a:t>font de la </a:t>
            </a:r>
            <a:r>
              <a:rPr lang="it-IT" dirty="0" err="1"/>
              <a:t>politique</a:t>
            </a:r>
            <a:r>
              <a:rPr lang="it-IT" dirty="0"/>
              <a:t>. (SN)</a:t>
            </a:r>
          </a:p>
          <a:p>
            <a:pPr lvl="1"/>
            <a:endParaRPr lang="it-IT" dirty="0"/>
          </a:p>
          <a:p>
            <a:pPr lvl="1"/>
            <a:endParaRPr lang="it-IT" dirty="0"/>
          </a:p>
        </p:txBody>
      </p:sp>
    </p:spTree>
    <p:extLst>
      <p:ext uri="{BB962C8B-B14F-4D97-AF65-F5344CB8AC3E}">
        <p14:creationId xmlns:p14="http://schemas.microsoft.com/office/powerpoint/2010/main" val="229628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343800" y="244080"/>
            <a:ext cx="845604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it-IT" sz="4800" b="0" strike="noStrike" spc="-1">
                <a:solidFill>
                  <a:srgbClr val="404040"/>
                </a:solidFill>
                <a:latin typeface="Calisto MT"/>
              </a:rPr>
              <a:t>Différentes classes de substituts</a:t>
            </a:r>
            <a:endParaRPr lang="it-IT" sz="4800" b="0" strike="noStrike" spc="-1">
              <a:latin typeface="Arial"/>
            </a:endParaRPr>
          </a:p>
        </p:txBody>
      </p:sp>
      <p:sp>
        <p:nvSpPr>
          <p:cNvPr id="96" name="CustomShape 2"/>
          <p:cNvSpPr/>
          <p:nvPr/>
        </p:nvSpPr>
        <p:spPr>
          <a:xfrm>
            <a:off x="343800" y="1748160"/>
            <a:ext cx="8456040" cy="485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substituts</a:t>
            </a:r>
            <a:r>
              <a:rPr lang="it-IT" sz="2400" b="0" strike="noStrike" spc="-1" dirty="0">
                <a:solidFill>
                  <a:srgbClr val="404040"/>
                </a:solidFill>
                <a:latin typeface="Calisto MT"/>
              </a:rPr>
              <a:t> de </a:t>
            </a:r>
            <a:r>
              <a:rPr lang="it-IT" sz="2400" b="0" strike="noStrike" spc="-1" dirty="0" err="1">
                <a:solidFill>
                  <a:srgbClr val="404040"/>
                </a:solidFill>
                <a:latin typeface="Calisto MT"/>
              </a:rPr>
              <a:t>syntagme</a:t>
            </a:r>
            <a:r>
              <a:rPr lang="it-IT" sz="2400" b="0" strike="noStrike" spc="-1" dirty="0">
                <a:solidFill>
                  <a:srgbClr val="404040"/>
                </a:solidFill>
                <a:latin typeface="Calisto MT"/>
              </a:rPr>
              <a:t> </a:t>
            </a:r>
            <a:r>
              <a:rPr lang="it-IT" sz="2400" b="0" strike="noStrike" spc="-1" dirty="0" err="1">
                <a:solidFill>
                  <a:srgbClr val="404040"/>
                </a:solidFill>
                <a:latin typeface="Calisto MT"/>
              </a:rPr>
              <a:t>nominal</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Un mail d’Antoine </a:t>
            </a:r>
            <a:r>
              <a:rPr lang="it-IT" sz="2200" b="0" strike="noStrike" spc="-1" dirty="0">
                <a:solidFill>
                  <a:srgbClr val="404040"/>
                </a:solidFill>
                <a:latin typeface="Calisto MT"/>
              </a:rPr>
              <a:t>est </a:t>
            </a:r>
            <a:r>
              <a:rPr lang="it-IT" sz="2200" b="0" strike="noStrike" spc="-1" dirty="0" err="1">
                <a:solidFill>
                  <a:srgbClr val="404040"/>
                </a:solidFill>
                <a:latin typeface="Calisto MT"/>
              </a:rPr>
              <a:t>arrivé</a:t>
            </a:r>
            <a:r>
              <a:rPr lang="it-IT" sz="2200" b="0" strike="noStrike" spc="-1" dirty="0">
                <a:solidFill>
                  <a:srgbClr val="404040"/>
                </a:solidFill>
                <a:latin typeface="Calisto MT"/>
              </a:rPr>
              <a:t> ce </a:t>
            </a:r>
            <a:r>
              <a:rPr lang="it-IT" sz="2200" b="0" strike="noStrike" spc="-1" dirty="0" err="1">
                <a:solidFill>
                  <a:srgbClr val="404040"/>
                </a:solidFill>
                <a:latin typeface="Calisto MT"/>
              </a:rPr>
              <a:t>matin</a:t>
            </a:r>
            <a:r>
              <a:rPr lang="it-IT" sz="2200" b="0" strike="noStrike" spc="-1" dirty="0">
                <a:solidFill>
                  <a:srgbClr val="404040"/>
                </a:solidFill>
                <a:latin typeface="Calisto MT"/>
              </a:rPr>
              <a:t>, je </a:t>
            </a:r>
            <a:r>
              <a:rPr lang="it-IT" sz="2200" b="1" strike="noStrike" spc="-1" dirty="0">
                <a:solidFill>
                  <a:srgbClr val="404040"/>
                </a:solidFill>
                <a:latin typeface="Calisto MT"/>
              </a:rPr>
              <a:t>l’</a:t>
            </a:r>
            <a:r>
              <a:rPr lang="it-IT" sz="2200" b="0" strike="noStrike" spc="-1" dirty="0">
                <a:solidFill>
                  <a:srgbClr val="404040"/>
                </a:solidFill>
                <a:latin typeface="Calisto MT"/>
              </a:rPr>
              <a:t>ai </a:t>
            </a:r>
            <a:r>
              <a:rPr lang="it-IT" sz="2200" b="0" strike="noStrike" spc="-1" dirty="0" err="1">
                <a:solidFill>
                  <a:srgbClr val="404040"/>
                </a:solidFill>
                <a:latin typeface="Calisto MT"/>
              </a:rPr>
              <a:t>lu</a:t>
            </a:r>
            <a:r>
              <a:rPr lang="it-IT" sz="2200" b="0" strike="noStrike" spc="-1" dirty="0">
                <a:solidFill>
                  <a:srgbClr val="404040"/>
                </a:solidFill>
                <a:latin typeface="Calisto MT"/>
              </a:rPr>
              <a:t> </a:t>
            </a:r>
            <a:r>
              <a:rPr lang="it-IT" sz="2200" b="0" strike="noStrike" spc="-1" dirty="0" err="1">
                <a:solidFill>
                  <a:srgbClr val="404040"/>
                </a:solidFill>
                <a:latin typeface="Calisto MT"/>
              </a:rPr>
              <a:t>rapidement</a:t>
            </a:r>
            <a:r>
              <a:rPr lang="it-IT" sz="2200" b="0" strike="noStrike" spc="-1" dirty="0">
                <a:solidFill>
                  <a:srgbClr val="404040"/>
                </a:solidFill>
                <a:latin typeface="Calisto MT"/>
              </a:rPr>
              <a:t>.</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substituts</a:t>
            </a:r>
            <a:r>
              <a:rPr lang="it-IT" sz="2400" b="0" strike="noStrike" spc="-1" dirty="0">
                <a:solidFill>
                  <a:srgbClr val="404040"/>
                </a:solidFill>
                <a:latin typeface="Calisto MT"/>
              </a:rPr>
              <a:t> de </a:t>
            </a:r>
            <a:r>
              <a:rPr lang="it-IT" sz="2400" b="0" strike="noStrike" spc="-1" dirty="0" err="1">
                <a:solidFill>
                  <a:srgbClr val="404040"/>
                </a:solidFill>
                <a:latin typeface="Calisto MT"/>
              </a:rPr>
              <a:t>syntagme</a:t>
            </a:r>
            <a:r>
              <a:rPr lang="it-IT" sz="2400" b="0" strike="noStrike" spc="-1" dirty="0">
                <a:solidFill>
                  <a:srgbClr val="404040"/>
                </a:solidFill>
                <a:latin typeface="Calisto MT"/>
              </a:rPr>
              <a:t> </a:t>
            </a:r>
            <a:r>
              <a:rPr lang="it-IT" sz="2400" b="0" strike="noStrike" spc="-1" dirty="0" err="1">
                <a:solidFill>
                  <a:srgbClr val="404040"/>
                </a:solidFill>
                <a:latin typeface="Calisto MT"/>
              </a:rPr>
              <a:t>verbal</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err="1">
                <a:solidFill>
                  <a:srgbClr val="404040"/>
                </a:solidFill>
                <a:latin typeface="Calisto MT"/>
              </a:rPr>
              <a:t>As</a:t>
            </a:r>
            <a:r>
              <a:rPr lang="it-IT" sz="2200" b="0" strike="noStrike" spc="-1" dirty="0">
                <a:solidFill>
                  <a:srgbClr val="404040"/>
                </a:solidFill>
                <a:latin typeface="Calisto MT"/>
              </a:rPr>
              <a:t>-tu </a:t>
            </a:r>
            <a:r>
              <a:rPr lang="it-IT" sz="2200" b="0" i="1" strike="noStrike" spc="-1" dirty="0" err="1">
                <a:solidFill>
                  <a:srgbClr val="404040"/>
                </a:solidFill>
                <a:latin typeface="Calisto MT"/>
              </a:rPr>
              <a:t>payé</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tes</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impôts</a:t>
            </a:r>
            <a:r>
              <a:rPr lang="it-IT" sz="2200" b="0" strike="noStrike" spc="-1" dirty="0">
                <a:solidFill>
                  <a:srgbClr val="404040"/>
                </a:solidFill>
                <a:latin typeface="Calisto MT"/>
              </a:rPr>
              <a:t>? Je </a:t>
            </a:r>
            <a:r>
              <a:rPr lang="it-IT" sz="2200" b="1" strike="noStrike" spc="-1" dirty="0">
                <a:solidFill>
                  <a:srgbClr val="404040"/>
                </a:solidFill>
                <a:latin typeface="Calisto MT"/>
              </a:rPr>
              <a:t>l’ai </a:t>
            </a:r>
            <a:r>
              <a:rPr lang="it-IT" sz="2200" b="1" strike="noStrike" spc="-1" dirty="0" err="1">
                <a:solidFill>
                  <a:srgbClr val="404040"/>
                </a:solidFill>
                <a:latin typeface="Calisto MT"/>
              </a:rPr>
              <a:t>fait</a:t>
            </a:r>
            <a:r>
              <a:rPr lang="it-IT" sz="2200" b="1" strike="noStrike" spc="-1" dirty="0">
                <a:solidFill>
                  <a:srgbClr val="404040"/>
                </a:solidFill>
                <a:latin typeface="Calisto MT"/>
              </a:rPr>
              <a:t> </a:t>
            </a:r>
            <a:r>
              <a:rPr lang="it-IT" sz="2200" b="0" strike="noStrike" spc="-1" dirty="0" err="1">
                <a:solidFill>
                  <a:srgbClr val="404040"/>
                </a:solidFill>
                <a:latin typeface="Calisto MT"/>
              </a:rPr>
              <a:t>hier</a:t>
            </a:r>
            <a:r>
              <a:rPr lang="it-IT" sz="2200" b="0" strike="noStrike" spc="-1" dirty="0">
                <a:solidFill>
                  <a:srgbClr val="404040"/>
                </a:solidFill>
                <a:latin typeface="Calisto MT"/>
              </a:rPr>
              <a:t> (</a:t>
            </a:r>
            <a:r>
              <a:rPr lang="it-IT" sz="2200" b="0" i="1" strike="noStrike" spc="-1" dirty="0">
                <a:solidFill>
                  <a:srgbClr val="404040"/>
                </a:solidFill>
                <a:latin typeface="Calisto MT"/>
              </a:rPr>
              <a:t>le </a:t>
            </a:r>
            <a:r>
              <a:rPr lang="it-IT" sz="2200" b="0" i="1" strike="noStrike" spc="-1" dirty="0" err="1">
                <a:solidFill>
                  <a:srgbClr val="404040"/>
                </a:solidFill>
                <a:latin typeface="Calisto MT"/>
              </a:rPr>
              <a:t>faire</a:t>
            </a:r>
            <a:r>
              <a:rPr lang="it-IT" sz="2200" b="0" i="1" strike="noStrike" spc="-1" dirty="0">
                <a:solidFill>
                  <a:srgbClr val="404040"/>
                </a:solidFill>
                <a:latin typeface="Calisto MT"/>
              </a:rPr>
              <a:t>: “proforme” verbale)</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substituts</a:t>
            </a:r>
            <a:r>
              <a:rPr lang="it-IT" sz="2400" b="0" strike="noStrike" spc="-1" dirty="0">
                <a:solidFill>
                  <a:srgbClr val="404040"/>
                </a:solidFill>
                <a:latin typeface="Calisto MT"/>
              </a:rPr>
              <a:t> d’une </a:t>
            </a:r>
            <a:r>
              <a:rPr lang="it-IT" sz="2400" b="0" strike="noStrike" spc="-1" dirty="0" err="1">
                <a:solidFill>
                  <a:srgbClr val="404040"/>
                </a:solidFill>
                <a:latin typeface="Calisto MT"/>
              </a:rPr>
              <a:t>expansion</a:t>
            </a:r>
            <a:r>
              <a:rPr lang="it-IT" sz="2400" b="0" strike="noStrike" spc="-1" dirty="0">
                <a:solidFill>
                  <a:srgbClr val="404040"/>
                </a:solidFill>
                <a:latin typeface="Calisto MT"/>
              </a:rPr>
              <a:t> </a:t>
            </a:r>
            <a:r>
              <a:rPr lang="it-IT" sz="2400" b="0" strike="noStrike" spc="-1" dirty="0" err="1">
                <a:solidFill>
                  <a:srgbClr val="404040"/>
                </a:solidFill>
                <a:latin typeface="Calisto MT"/>
              </a:rPr>
              <a:t>ou</a:t>
            </a:r>
            <a:r>
              <a:rPr lang="it-IT" sz="2400" b="0" strike="noStrike" spc="-1" dirty="0">
                <a:solidFill>
                  <a:srgbClr val="404040"/>
                </a:solidFill>
                <a:latin typeface="Calisto MT"/>
              </a:rPr>
              <a:t> </a:t>
            </a:r>
            <a:r>
              <a:rPr lang="it-IT" sz="2400" b="0" strike="noStrike" spc="-1" dirty="0" err="1">
                <a:solidFill>
                  <a:srgbClr val="404040"/>
                </a:solidFill>
                <a:latin typeface="Calisto MT"/>
              </a:rPr>
              <a:t>partie</a:t>
            </a:r>
            <a:r>
              <a:rPr lang="it-IT" sz="2400" b="0" strike="noStrike" spc="-1" dirty="0">
                <a:solidFill>
                  <a:srgbClr val="404040"/>
                </a:solidFill>
                <a:latin typeface="Calisto MT"/>
              </a:rPr>
              <a:t> d’un </a:t>
            </a:r>
            <a:r>
              <a:rPr lang="it-IT" sz="2400" b="0" strike="noStrike" spc="-1" dirty="0" err="1">
                <a:solidFill>
                  <a:srgbClr val="404040"/>
                </a:solidFill>
                <a:latin typeface="Calisto MT"/>
              </a:rPr>
              <a:t>syntagme</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Une lettre </a:t>
            </a:r>
            <a:r>
              <a:rPr lang="it-IT" sz="2200" b="0" i="1" strike="noStrike" spc="-1" dirty="0">
                <a:solidFill>
                  <a:srgbClr val="404040"/>
                </a:solidFill>
                <a:latin typeface="Calisto MT"/>
              </a:rPr>
              <a:t>de Martin </a:t>
            </a:r>
            <a:r>
              <a:rPr lang="it-IT" sz="2200" b="0" strike="noStrike" spc="-1" dirty="0">
                <a:solidFill>
                  <a:srgbClr val="404040"/>
                </a:solidFill>
                <a:latin typeface="Calisto MT"/>
              </a:rPr>
              <a:t>est </a:t>
            </a:r>
            <a:r>
              <a:rPr lang="it-IT" sz="2200" b="0" strike="noStrike" spc="-1" dirty="0" err="1">
                <a:solidFill>
                  <a:srgbClr val="404040"/>
                </a:solidFill>
                <a:latin typeface="Calisto MT"/>
              </a:rPr>
              <a:t>arrivée</a:t>
            </a:r>
            <a:r>
              <a:rPr lang="it-IT" sz="2200" b="0" strike="noStrike" spc="-1" dirty="0">
                <a:solidFill>
                  <a:srgbClr val="404040"/>
                </a:solidFill>
                <a:latin typeface="Calisto MT"/>
              </a:rPr>
              <a:t>; </a:t>
            </a:r>
            <a:r>
              <a:rPr lang="it-IT" sz="2200" b="1" strike="noStrike" spc="-1" dirty="0">
                <a:solidFill>
                  <a:srgbClr val="404040"/>
                </a:solidFill>
                <a:latin typeface="Calisto MT"/>
              </a:rPr>
              <a:t>sa</a:t>
            </a:r>
            <a:r>
              <a:rPr lang="it-IT" sz="2200" b="0" strike="noStrike" spc="-1" dirty="0">
                <a:solidFill>
                  <a:srgbClr val="404040"/>
                </a:solidFill>
                <a:latin typeface="Calisto MT"/>
              </a:rPr>
              <a:t> </a:t>
            </a:r>
            <a:r>
              <a:rPr lang="it-IT" sz="2200" b="0" strike="noStrike" spc="-1" dirty="0" err="1">
                <a:solidFill>
                  <a:srgbClr val="404040"/>
                </a:solidFill>
                <a:latin typeface="Calisto MT"/>
              </a:rPr>
              <a:t>santé</a:t>
            </a:r>
            <a:r>
              <a:rPr lang="it-IT" sz="2200" b="0" strike="noStrike" spc="-1" dirty="0">
                <a:solidFill>
                  <a:srgbClr val="404040"/>
                </a:solidFill>
                <a:latin typeface="Calisto MT"/>
              </a:rPr>
              <a:t> est bonne</a:t>
            </a:r>
            <a:endParaRPr lang="it-IT" sz="2200" b="0" strike="noStrike" spc="-1" dirty="0">
              <a:latin typeface="Arial"/>
            </a:endParaRPr>
          </a:p>
          <a:p>
            <a:pPr marL="579600" lvl="1" indent="-227880">
              <a:lnSpc>
                <a:spcPct val="100000"/>
              </a:lnSpc>
              <a:spcBef>
                <a:spcPts val="601"/>
              </a:spcBef>
              <a:buClr>
                <a:srgbClr val="B0BCC1"/>
              </a:buClr>
              <a:buFont typeface="Arial"/>
              <a:buChar char="•"/>
            </a:pPr>
            <a:r>
              <a:rPr lang="it-IT" sz="2200" b="0" strike="noStrike" spc="-1" dirty="0">
                <a:solidFill>
                  <a:srgbClr val="404040"/>
                </a:solidFill>
                <a:latin typeface="Calisto MT"/>
              </a:rPr>
              <a:t>Tu es </a:t>
            </a:r>
            <a:r>
              <a:rPr lang="it-IT" sz="2200" b="0" i="1" strike="noStrike" spc="-1" dirty="0" err="1">
                <a:solidFill>
                  <a:srgbClr val="404040"/>
                </a:solidFill>
                <a:latin typeface="Calisto MT"/>
              </a:rPr>
              <a:t>content</a:t>
            </a:r>
            <a:r>
              <a:rPr lang="it-IT" sz="2200" b="0" strike="noStrike" spc="-1" dirty="0">
                <a:solidFill>
                  <a:srgbClr val="404040"/>
                </a:solidFill>
                <a:latin typeface="Calisto MT"/>
              </a:rPr>
              <a:t>; </a:t>
            </a:r>
            <a:r>
              <a:rPr lang="it-IT" sz="2200" b="0" strike="noStrike" spc="-1" dirty="0" err="1">
                <a:solidFill>
                  <a:srgbClr val="404040"/>
                </a:solidFill>
                <a:latin typeface="Calisto MT"/>
              </a:rPr>
              <a:t>moi</a:t>
            </a:r>
            <a:r>
              <a:rPr lang="it-IT" sz="2200" b="0" strike="noStrike" spc="-1" dirty="0">
                <a:solidFill>
                  <a:srgbClr val="404040"/>
                </a:solidFill>
                <a:latin typeface="Calisto MT"/>
              </a:rPr>
              <a:t>, je </a:t>
            </a:r>
            <a:r>
              <a:rPr lang="it-IT" sz="2200" b="1" strike="noStrike" spc="-1" dirty="0">
                <a:solidFill>
                  <a:srgbClr val="404040"/>
                </a:solidFill>
                <a:latin typeface="Calisto MT"/>
              </a:rPr>
              <a:t>le</a:t>
            </a:r>
            <a:r>
              <a:rPr lang="it-IT" sz="2200" b="0" strike="noStrike" spc="-1" dirty="0">
                <a:solidFill>
                  <a:srgbClr val="404040"/>
                </a:solidFill>
                <a:latin typeface="Calisto MT"/>
              </a:rPr>
              <a:t> </a:t>
            </a:r>
            <a:r>
              <a:rPr lang="it-IT" sz="2200" b="0" strike="noStrike" spc="-1" dirty="0" err="1">
                <a:solidFill>
                  <a:srgbClr val="404040"/>
                </a:solidFill>
                <a:latin typeface="Calisto MT"/>
              </a:rPr>
              <a:t>suis</a:t>
            </a:r>
            <a:r>
              <a:rPr lang="it-IT" sz="2200" b="0" strike="noStrike" spc="-1" dirty="0">
                <a:solidFill>
                  <a:srgbClr val="404040"/>
                </a:solidFill>
                <a:latin typeface="Calisto MT"/>
              </a:rPr>
              <a:t> </a:t>
            </a:r>
            <a:r>
              <a:rPr lang="it-IT" sz="2200" b="0" strike="noStrike" spc="-1" dirty="0" err="1">
                <a:solidFill>
                  <a:srgbClr val="404040"/>
                </a:solidFill>
                <a:latin typeface="Calisto MT"/>
              </a:rPr>
              <a:t>moins</a:t>
            </a:r>
            <a:r>
              <a:rPr lang="it-IT" sz="2200" b="0" strike="noStrike" spc="-1" dirty="0">
                <a:solidFill>
                  <a:srgbClr val="404040"/>
                </a:solidFill>
                <a:latin typeface="Calisto MT"/>
              </a:rPr>
              <a:t>. </a:t>
            </a:r>
            <a:endParaRPr lang="it-IT" sz="22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substituts</a:t>
            </a:r>
            <a:r>
              <a:rPr lang="it-IT" sz="2400" b="0" strike="noStrike" spc="-1" dirty="0">
                <a:solidFill>
                  <a:srgbClr val="404040"/>
                </a:solidFill>
                <a:latin typeface="Calisto MT"/>
              </a:rPr>
              <a:t> d’une </a:t>
            </a:r>
            <a:r>
              <a:rPr lang="it-IT" sz="2400" b="0" strike="noStrike" spc="-1" dirty="0" err="1">
                <a:solidFill>
                  <a:srgbClr val="404040"/>
                </a:solidFill>
                <a:latin typeface="Calisto MT"/>
              </a:rPr>
              <a:t>phrase</a:t>
            </a:r>
            <a:r>
              <a:rPr lang="it-IT" sz="2400" b="0" strike="noStrike" spc="-1" dirty="0">
                <a:solidFill>
                  <a:srgbClr val="404040"/>
                </a:solidFill>
                <a:latin typeface="Calisto MT"/>
              </a:rPr>
              <a:t>/</a:t>
            </a:r>
            <a:r>
              <a:rPr lang="it-IT" sz="2400" b="0" strike="noStrike" spc="-1" dirty="0" err="1">
                <a:solidFill>
                  <a:srgbClr val="404040"/>
                </a:solidFill>
                <a:latin typeface="Calisto MT"/>
              </a:rPr>
              <a:t>proposition</a:t>
            </a:r>
            <a:r>
              <a:rPr lang="it-IT" sz="2400" b="0" strike="noStrike" spc="-1" dirty="0">
                <a:solidFill>
                  <a:srgbClr val="404040"/>
                </a:solidFill>
                <a:latin typeface="Calisto MT"/>
              </a:rPr>
              <a:t>:</a:t>
            </a:r>
            <a:endParaRPr lang="it-IT" sz="2400" b="0" strike="noStrike" spc="-1" dirty="0">
              <a:latin typeface="Arial"/>
            </a:endParaRPr>
          </a:p>
          <a:p>
            <a:pPr marL="579600" lvl="1" indent="-227880">
              <a:lnSpc>
                <a:spcPct val="100000"/>
              </a:lnSpc>
              <a:spcBef>
                <a:spcPts val="601"/>
              </a:spcBef>
              <a:buClr>
                <a:srgbClr val="B0BCC1"/>
              </a:buClr>
              <a:buFont typeface="Arial"/>
              <a:buChar char="•"/>
            </a:pPr>
            <a:r>
              <a:rPr lang="it-IT" sz="2200" b="0" i="1" strike="noStrike" spc="-1" dirty="0">
                <a:solidFill>
                  <a:srgbClr val="404040"/>
                </a:solidFill>
                <a:latin typeface="Calisto MT"/>
              </a:rPr>
              <a:t>Nos </a:t>
            </a:r>
            <a:r>
              <a:rPr lang="it-IT" sz="2200" b="0" i="1" strike="noStrike" spc="-1" dirty="0" err="1">
                <a:solidFill>
                  <a:srgbClr val="404040"/>
                </a:solidFill>
                <a:latin typeface="Calisto MT"/>
              </a:rPr>
              <a:t>voisins</a:t>
            </a:r>
            <a:r>
              <a:rPr lang="it-IT" sz="2200" b="0" i="1" strike="noStrike" spc="-1" dirty="0">
                <a:solidFill>
                  <a:srgbClr val="404040"/>
                </a:solidFill>
                <a:latin typeface="Calisto MT"/>
              </a:rPr>
              <a:t> si </a:t>
            </a:r>
            <a:r>
              <a:rPr lang="it-IT" sz="2200" b="0" i="1" strike="noStrike" spc="-1" dirty="0" err="1">
                <a:solidFill>
                  <a:srgbClr val="404040"/>
                </a:solidFill>
                <a:latin typeface="Calisto MT"/>
              </a:rPr>
              <a:t>sympathiques</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ont</a:t>
            </a:r>
            <a:r>
              <a:rPr lang="it-IT" sz="2200" b="0" i="1" strike="noStrike" spc="-1" dirty="0">
                <a:solidFill>
                  <a:srgbClr val="404040"/>
                </a:solidFill>
                <a:latin typeface="Calisto MT"/>
              </a:rPr>
              <a:t> </a:t>
            </a:r>
            <a:r>
              <a:rPr lang="it-IT" sz="2200" b="0" i="1" strike="noStrike" spc="-1" dirty="0" err="1">
                <a:solidFill>
                  <a:srgbClr val="404040"/>
                </a:solidFill>
                <a:latin typeface="Calisto MT"/>
              </a:rPr>
              <a:t>déménagé</a:t>
            </a:r>
            <a:r>
              <a:rPr lang="it-IT" sz="2200" b="0" strike="noStrike" spc="-1" dirty="0">
                <a:solidFill>
                  <a:srgbClr val="404040"/>
                </a:solidFill>
                <a:latin typeface="Calisto MT"/>
              </a:rPr>
              <a:t>; </a:t>
            </a:r>
            <a:r>
              <a:rPr lang="it-IT" sz="2200" b="1" strike="noStrike" spc="-1" dirty="0">
                <a:solidFill>
                  <a:srgbClr val="404040"/>
                </a:solidFill>
                <a:latin typeface="Calisto MT"/>
              </a:rPr>
              <a:t>c’</a:t>
            </a:r>
            <a:r>
              <a:rPr lang="it-IT" sz="2200" b="0" strike="noStrike" spc="-1" dirty="0">
                <a:solidFill>
                  <a:srgbClr val="404040"/>
                </a:solidFill>
                <a:latin typeface="Calisto MT"/>
              </a:rPr>
              <a:t>est </a:t>
            </a:r>
            <a:r>
              <a:rPr lang="it-IT" sz="2200" b="0" strike="noStrike" spc="-1" dirty="0" err="1">
                <a:solidFill>
                  <a:srgbClr val="404040"/>
                </a:solidFill>
                <a:latin typeface="Calisto MT"/>
              </a:rPr>
              <a:t>bien</a:t>
            </a:r>
            <a:r>
              <a:rPr lang="it-IT" sz="2200" b="0" strike="noStrike" spc="-1" dirty="0">
                <a:solidFill>
                  <a:srgbClr val="404040"/>
                </a:solidFill>
                <a:latin typeface="Calisto MT"/>
              </a:rPr>
              <a:t> triste.</a:t>
            </a:r>
            <a:endParaRPr lang="it-IT" sz="2200" b="0" strike="noStrike" spc="-1" dirty="0">
              <a:latin typeface="Arial"/>
            </a:endParaRPr>
          </a:p>
          <a:p>
            <a:pPr marL="351000">
              <a:lnSpc>
                <a:spcPct val="100000"/>
              </a:lnSpc>
              <a:spcBef>
                <a:spcPts val="601"/>
              </a:spcBef>
            </a:pPr>
            <a:endParaRPr lang="it-IT" sz="22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a:t>
            </a:r>
            <a:r>
              <a:rPr lang="it-IT" dirty="0" err="1"/>
              <a:t>reprise</a:t>
            </a:r>
            <a:r>
              <a:rPr lang="it-IT" dirty="0"/>
              <a:t> de l’information par un SN</a:t>
            </a:r>
          </a:p>
        </p:txBody>
      </p:sp>
      <p:sp>
        <p:nvSpPr>
          <p:cNvPr id="3" name="Segnaposto contenuto 2"/>
          <p:cNvSpPr>
            <a:spLocks noGrp="1"/>
          </p:cNvSpPr>
          <p:nvPr>
            <p:ph idx="1"/>
          </p:nvPr>
        </p:nvSpPr>
        <p:spPr>
          <a:xfrm>
            <a:off x="314960" y="1717040"/>
            <a:ext cx="8524240" cy="4643119"/>
          </a:xfrm>
        </p:spPr>
        <p:txBody>
          <a:bodyPr>
            <a:normAutofit fontScale="85000" lnSpcReduction="20000"/>
          </a:bodyPr>
          <a:lstStyle/>
          <a:p>
            <a:r>
              <a:rPr lang="it-IT" dirty="0" err="1"/>
              <a:t>Pronoms</a:t>
            </a:r>
            <a:r>
              <a:rPr lang="it-IT" dirty="0"/>
              <a:t> : classe </a:t>
            </a:r>
            <a:r>
              <a:rPr lang="it-IT" dirty="0" err="1"/>
              <a:t>syntaxique</a:t>
            </a:r>
            <a:r>
              <a:rPr lang="it-IT" dirty="0"/>
              <a:t> de la reprise de l’information par </a:t>
            </a:r>
            <a:r>
              <a:rPr lang="it-IT" dirty="0" err="1"/>
              <a:t>excellence</a:t>
            </a:r>
            <a:r>
              <a:rPr lang="it-IT" dirty="0"/>
              <a:t> (</a:t>
            </a:r>
            <a:r>
              <a:rPr lang="it-IT" dirty="0" err="1"/>
              <a:t>anaphore</a:t>
            </a:r>
            <a:r>
              <a:rPr lang="it-IT" dirty="0"/>
              <a:t> pronominale totale </a:t>
            </a:r>
            <a:r>
              <a:rPr lang="it-IT" dirty="0" err="1"/>
              <a:t>ou</a:t>
            </a:r>
            <a:r>
              <a:rPr lang="it-IT" dirty="0"/>
              <a:t> </a:t>
            </a:r>
            <a:r>
              <a:rPr lang="it-IT" dirty="0" err="1"/>
              <a:t>partielle</a:t>
            </a:r>
            <a:r>
              <a:rPr lang="it-IT" dirty="0"/>
              <a:t> </a:t>
            </a:r>
            <a:r>
              <a:rPr lang="it-IT" dirty="0" err="1"/>
              <a:t>du</a:t>
            </a:r>
            <a:r>
              <a:rPr lang="it-IT" dirty="0"/>
              <a:t> SN:</a:t>
            </a:r>
          </a:p>
          <a:p>
            <a:pPr lvl="2"/>
            <a:r>
              <a:rPr lang="it-IT" dirty="0"/>
              <a:t> </a:t>
            </a:r>
            <a:r>
              <a:rPr lang="it-IT" i="1" dirty="0"/>
              <a:t>La femme de Paul </a:t>
            </a:r>
            <a:r>
              <a:rPr lang="it-IT" dirty="0"/>
              <a:t>est </a:t>
            </a:r>
            <a:r>
              <a:rPr lang="it-IT" dirty="0" err="1"/>
              <a:t>sympa</a:t>
            </a:r>
            <a:r>
              <a:rPr lang="it-IT" dirty="0"/>
              <a:t> : </a:t>
            </a:r>
            <a:r>
              <a:rPr lang="it-IT" i="1" dirty="0"/>
              <a:t>elle</a:t>
            </a:r>
            <a:r>
              <a:rPr lang="it-IT" dirty="0"/>
              <a:t> m’a </a:t>
            </a:r>
            <a:r>
              <a:rPr lang="it-IT" dirty="0" err="1"/>
              <a:t>offert</a:t>
            </a:r>
            <a:r>
              <a:rPr lang="it-IT" dirty="0"/>
              <a:t> de m’</a:t>
            </a:r>
            <a:r>
              <a:rPr lang="it-IT" dirty="0" err="1"/>
              <a:t>héberger</a:t>
            </a:r>
            <a:endParaRPr lang="it-IT" dirty="0"/>
          </a:p>
          <a:p>
            <a:pPr lvl="2"/>
            <a:r>
              <a:rPr lang="it-IT" dirty="0"/>
              <a:t>Elle a </a:t>
            </a:r>
            <a:r>
              <a:rPr lang="it-IT" i="1" dirty="0" err="1"/>
              <a:t>deux</a:t>
            </a:r>
            <a:r>
              <a:rPr lang="it-IT" i="1" dirty="0"/>
              <a:t> enfants</a:t>
            </a:r>
            <a:r>
              <a:rPr lang="it-IT" dirty="0"/>
              <a:t>: </a:t>
            </a:r>
            <a:r>
              <a:rPr lang="it-IT" i="1" dirty="0"/>
              <a:t>l’un</a:t>
            </a:r>
            <a:r>
              <a:rPr lang="it-IT" dirty="0"/>
              <a:t> est </a:t>
            </a:r>
            <a:r>
              <a:rPr lang="it-IT" dirty="0" err="1"/>
              <a:t>adorable</a:t>
            </a:r>
            <a:r>
              <a:rPr lang="it-IT" dirty="0"/>
              <a:t>, </a:t>
            </a:r>
            <a:r>
              <a:rPr lang="it-IT" i="1" dirty="0"/>
              <a:t>l’</a:t>
            </a:r>
            <a:r>
              <a:rPr lang="it-IT" i="1" dirty="0" err="1"/>
              <a:t>autre</a:t>
            </a:r>
            <a:r>
              <a:rPr lang="it-IT" dirty="0"/>
              <a:t> </a:t>
            </a:r>
            <a:r>
              <a:rPr lang="it-IT" dirty="0" err="1"/>
              <a:t>insupportable</a:t>
            </a:r>
            <a:r>
              <a:rPr lang="it-IT" dirty="0"/>
              <a:t>)</a:t>
            </a:r>
          </a:p>
          <a:p>
            <a:r>
              <a:rPr lang="it-IT" dirty="0"/>
              <a:t>D’</a:t>
            </a:r>
            <a:r>
              <a:rPr lang="it-IT" dirty="0" err="1"/>
              <a:t>autres</a:t>
            </a:r>
            <a:r>
              <a:rPr lang="it-IT" dirty="0"/>
              <a:t> </a:t>
            </a:r>
            <a:r>
              <a:rPr lang="it-IT" dirty="0" err="1"/>
              <a:t>moyens</a:t>
            </a:r>
            <a:r>
              <a:rPr lang="it-IT" dirty="0"/>
              <a:t> de reprise de l’information: </a:t>
            </a:r>
            <a:r>
              <a:rPr lang="it-IT" dirty="0" err="1"/>
              <a:t>anaphore</a:t>
            </a:r>
            <a:r>
              <a:rPr lang="it-IT" dirty="0"/>
              <a:t> nominale</a:t>
            </a:r>
          </a:p>
          <a:p>
            <a:pPr lvl="1"/>
            <a:r>
              <a:rPr lang="it-IT" dirty="0" err="1"/>
              <a:t>Les</a:t>
            </a:r>
            <a:r>
              <a:rPr lang="it-IT" dirty="0"/>
              <a:t> </a:t>
            </a:r>
            <a:r>
              <a:rPr lang="it-IT" dirty="0" err="1"/>
              <a:t>élèves</a:t>
            </a:r>
            <a:r>
              <a:rPr lang="it-IT" dirty="0"/>
              <a:t> </a:t>
            </a:r>
            <a:r>
              <a:rPr lang="it-IT" dirty="0" err="1"/>
              <a:t>doivent</a:t>
            </a:r>
            <a:r>
              <a:rPr lang="it-IT" dirty="0"/>
              <a:t> </a:t>
            </a:r>
            <a:r>
              <a:rPr lang="it-IT" dirty="0" err="1"/>
              <a:t>résoudre</a:t>
            </a:r>
            <a:r>
              <a:rPr lang="it-IT" dirty="0"/>
              <a:t> </a:t>
            </a:r>
            <a:r>
              <a:rPr lang="it-IT" b="1" dirty="0" err="1"/>
              <a:t>plusieurs</a:t>
            </a:r>
            <a:r>
              <a:rPr lang="it-IT" b="1" dirty="0"/>
              <a:t> </a:t>
            </a:r>
            <a:r>
              <a:rPr lang="it-IT" b="1" dirty="0" err="1"/>
              <a:t>problèmes</a:t>
            </a:r>
            <a:r>
              <a:rPr lang="it-IT" b="1" dirty="0"/>
              <a:t> de </a:t>
            </a:r>
            <a:r>
              <a:rPr lang="it-IT" b="1" dirty="0" err="1"/>
              <a:t>mathématiques</a:t>
            </a:r>
            <a:r>
              <a:rPr lang="it-IT" dirty="0"/>
              <a:t> </a:t>
            </a:r>
            <a:r>
              <a:rPr lang="it-IT" dirty="0" err="1"/>
              <a:t>avant</a:t>
            </a:r>
            <a:r>
              <a:rPr lang="it-IT" dirty="0"/>
              <a:t> de se </a:t>
            </a:r>
            <a:r>
              <a:rPr lang="it-IT" dirty="0" err="1"/>
              <a:t>présenter</a:t>
            </a:r>
            <a:r>
              <a:rPr lang="it-IT" dirty="0"/>
              <a:t> à l’</a:t>
            </a:r>
            <a:r>
              <a:rPr lang="it-IT" dirty="0" err="1"/>
              <a:t>examen</a:t>
            </a:r>
            <a:r>
              <a:rPr lang="it-IT" dirty="0"/>
              <a:t>. </a:t>
            </a:r>
            <a:r>
              <a:rPr lang="it-IT" i="1" dirty="0" err="1"/>
              <a:t>Ces</a:t>
            </a:r>
            <a:r>
              <a:rPr lang="it-IT" i="1" dirty="0"/>
              <a:t> </a:t>
            </a:r>
            <a:r>
              <a:rPr lang="it-IT" i="1" dirty="0" err="1"/>
              <a:t>exercices</a:t>
            </a:r>
            <a:r>
              <a:rPr lang="it-IT" dirty="0"/>
              <a:t> </a:t>
            </a:r>
            <a:r>
              <a:rPr lang="it-IT" dirty="0" err="1"/>
              <a:t>ont</a:t>
            </a:r>
            <a:r>
              <a:rPr lang="it-IT" dirty="0"/>
              <a:t> pour </a:t>
            </a:r>
            <a:r>
              <a:rPr lang="it-IT" dirty="0" err="1"/>
              <a:t>but</a:t>
            </a:r>
            <a:r>
              <a:rPr lang="it-IT" dirty="0"/>
              <a:t> de </a:t>
            </a:r>
            <a:r>
              <a:rPr lang="it-IT" dirty="0" err="1"/>
              <a:t>bien</a:t>
            </a:r>
            <a:r>
              <a:rPr lang="it-IT" dirty="0"/>
              <a:t> </a:t>
            </a:r>
            <a:r>
              <a:rPr lang="it-IT" dirty="0" err="1"/>
              <a:t>les</a:t>
            </a:r>
            <a:r>
              <a:rPr lang="it-IT" dirty="0"/>
              <a:t> </a:t>
            </a:r>
            <a:r>
              <a:rPr lang="it-IT" dirty="0" err="1"/>
              <a:t>préparer</a:t>
            </a:r>
            <a:r>
              <a:rPr lang="it-IT" dirty="0"/>
              <a:t>. (</a:t>
            </a:r>
            <a:r>
              <a:rPr lang="it-IT" dirty="0" err="1"/>
              <a:t>anaphore</a:t>
            </a:r>
            <a:r>
              <a:rPr lang="it-IT" dirty="0"/>
              <a:t> </a:t>
            </a:r>
            <a:r>
              <a:rPr lang="it-IT" dirty="0" err="1"/>
              <a:t>conceptuelle</a:t>
            </a:r>
            <a:r>
              <a:rPr lang="it-IT" dirty="0"/>
              <a:t> </a:t>
            </a:r>
            <a:r>
              <a:rPr lang="it-IT" dirty="0" err="1"/>
              <a:t>ou</a:t>
            </a:r>
            <a:r>
              <a:rPr lang="it-IT" dirty="0"/>
              <a:t> </a:t>
            </a:r>
            <a:r>
              <a:rPr lang="it-IT" dirty="0" err="1"/>
              <a:t>résomptive</a:t>
            </a:r>
            <a:r>
              <a:rPr lang="it-IT" dirty="0"/>
              <a:t>)</a:t>
            </a:r>
          </a:p>
          <a:p>
            <a:r>
              <a:rPr lang="it-IT" dirty="0"/>
              <a:t>Le </a:t>
            </a:r>
            <a:r>
              <a:rPr lang="it-IT" dirty="0" err="1"/>
              <a:t>deuxième</a:t>
            </a:r>
            <a:r>
              <a:rPr lang="it-IT" dirty="0"/>
              <a:t> SN </a:t>
            </a:r>
            <a:r>
              <a:rPr lang="it-IT" dirty="0" err="1"/>
              <a:t>reprend</a:t>
            </a:r>
            <a:r>
              <a:rPr lang="it-IT" dirty="0"/>
              <a:t> une </a:t>
            </a:r>
            <a:r>
              <a:rPr lang="it-IT" dirty="0" err="1"/>
              <a:t>partie</a:t>
            </a:r>
            <a:r>
              <a:rPr lang="it-IT" dirty="0"/>
              <a:t> de l’information de la </a:t>
            </a:r>
            <a:r>
              <a:rPr lang="it-IT" dirty="0" err="1"/>
              <a:t>phrase</a:t>
            </a:r>
            <a:r>
              <a:rPr lang="it-IT" dirty="0"/>
              <a:t> </a:t>
            </a:r>
            <a:r>
              <a:rPr lang="it-IT" dirty="0" err="1"/>
              <a:t>précédente</a:t>
            </a:r>
            <a:r>
              <a:rPr lang="it-IT" dirty="0"/>
              <a:t> </a:t>
            </a:r>
          </a:p>
          <a:p>
            <a:r>
              <a:rPr lang="it-IT" dirty="0"/>
              <a:t>Le </a:t>
            </a:r>
            <a:r>
              <a:rPr lang="it-IT" dirty="0" err="1"/>
              <a:t>substitut</a:t>
            </a:r>
            <a:r>
              <a:rPr lang="it-IT" dirty="0"/>
              <a:t> n’est </a:t>
            </a:r>
            <a:r>
              <a:rPr lang="it-IT" dirty="0" err="1"/>
              <a:t>pas</a:t>
            </a:r>
            <a:r>
              <a:rPr lang="it-IT" dirty="0"/>
              <a:t> un </a:t>
            </a:r>
            <a:r>
              <a:rPr lang="it-IT" dirty="0" err="1"/>
              <a:t>synonyme</a:t>
            </a:r>
            <a:r>
              <a:rPr lang="it-IT" dirty="0"/>
              <a:t>, mais </a:t>
            </a:r>
            <a:r>
              <a:rPr lang="it-IT" dirty="0" err="1"/>
              <a:t>généralement</a:t>
            </a:r>
            <a:r>
              <a:rPr lang="it-IT" dirty="0"/>
              <a:t> un </a:t>
            </a:r>
            <a:r>
              <a:rPr lang="it-IT" dirty="0" err="1"/>
              <a:t>hyponyme</a:t>
            </a:r>
            <a:r>
              <a:rPr lang="it-IT" dirty="0"/>
              <a:t> </a:t>
            </a:r>
            <a:r>
              <a:rPr lang="it-IT" dirty="0" err="1"/>
              <a:t>ou</a:t>
            </a:r>
            <a:r>
              <a:rPr lang="it-IT" dirty="0"/>
              <a:t> </a:t>
            </a:r>
            <a:r>
              <a:rPr lang="it-IT" dirty="0" err="1"/>
              <a:t>hyperonyme</a:t>
            </a:r>
            <a:r>
              <a:rPr lang="it-IT" dirty="0"/>
              <a:t> (+ </a:t>
            </a:r>
            <a:r>
              <a:rPr lang="it-IT" dirty="0" err="1"/>
              <a:t>générique</a:t>
            </a:r>
            <a:r>
              <a:rPr lang="it-IT" dirty="0"/>
              <a:t> </a:t>
            </a:r>
            <a:r>
              <a:rPr lang="it-IT" dirty="0" err="1"/>
              <a:t>ou</a:t>
            </a:r>
            <a:r>
              <a:rPr lang="it-IT" dirty="0"/>
              <a:t> + </a:t>
            </a:r>
            <a:r>
              <a:rPr lang="it-IT" dirty="0" err="1"/>
              <a:t>spécifique</a:t>
            </a:r>
            <a:r>
              <a:rPr lang="it-IT" dirty="0"/>
              <a:t>)</a:t>
            </a:r>
          </a:p>
          <a:p>
            <a:r>
              <a:rPr lang="it-IT" dirty="0"/>
              <a:t>La </a:t>
            </a:r>
            <a:r>
              <a:rPr lang="it-IT" dirty="0" err="1"/>
              <a:t>reprise</a:t>
            </a:r>
            <a:r>
              <a:rPr lang="it-IT" dirty="0"/>
              <a:t> de l’information </a:t>
            </a:r>
            <a:r>
              <a:rPr lang="it-IT" dirty="0" err="1"/>
              <a:t>permet</a:t>
            </a:r>
            <a:r>
              <a:rPr lang="it-IT" dirty="0"/>
              <a:t> de </a:t>
            </a:r>
            <a:r>
              <a:rPr lang="it-IT" dirty="0" err="1"/>
              <a:t>lier</a:t>
            </a:r>
            <a:r>
              <a:rPr lang="it-IT" dirty="0"/>
              <a:t> </a:t>
            </a:r>
            <a:r>
              <a:rPr lang="it-IT" dirty="0" err="1"/>
              <a:t>les</a:t>
            </a:r>
            <a:r>
              <a:rPr lang="it-IT" dirty="0"/>
              <a:t> </a:t>
            </a:r>
            <a:r>
              <a:rPr lang="it-IT" dirty="0" err="1"/>
              <a:t>phrases</a:t>
            </a:r>
            <a:r>
              <a:rPr lang="it-IT" dirty="0"/>
              <a:t> </a:t>
            </a:r>
            <a:r>
              <a:rPr lang="it-IT" dirty="0" err="1"/>
              <a:t>entre</a:t>
            </a:r>
            <a:r>
              <a:rPr lang="it-IT" dirty="0"/>
              <a:t> </a:t>
            </a:r>
            <a:r>
              <a:rPr lang="it-IT" dirty="0" err="1"/>
              <a:t>elles</a:t>
            </a:r>
            <a:r>
              <a:rPr lang="it-IT" dirty="0"/>
              <a:t>, d’</a:t>
            </a:r>
            <a:r>
              <a:rPr lang="it-IT" dirty="0" err="1"/>
              <a:t>éviter</a:t>
            </a:r>
            <a:r>
              <a:rPr lang="it-IT" dirty="0"/>
              <a:t> </a:t>
            </a:r>
            <a:r>
              <a:rPr lang="it-IT" dirty="0" err="1"/>
              <a:t>les</a:t>
            </a:r>
            <a:r>
              <a:rPr lang="it-IT" dirty="0"/>
              <a:t> </a:t>
            </a:r>
            <a:r>
              <a:rPr lang="it-IT" dirty="0" err="1"/>
              <a:t>répétitions</a:t>
            </a:r>
            <a:r>
              <a:rPr lang="it-IT" dirty="0"/>
              <a:t> et de </a:t>
            </a:r>
            <a:r>
              <a:rPr lang="it-IT" dirty="0" err="1"/>
              <a:t>varier</a:t>
            </a:r>
            <a:r>
              <a:rPr lang="it-IT" dirty="0"/>
              <a:t> l’</a:t>
            </a:r>
            <a:r>
              <a:rPr lang="it-IT" dirty="0" err="1"/>
              <a:t>expression</a:t>
            </a:r>
            <a:endParaRPr lang="it-IT" dirty="0"/>
          </a:p>
          <a:p>
            <a:endParaRPr lang="it-IT" dirty="0"/>
          </a:p>
        </p:txBody>
      </p:sp>
    </p:spTree>
    <p:extLst>
      <p:ext uri="{BB962C8B-B14F-4D97-AF65-F5344CB8AC3E}">
        <p14:creationId xmlns:p14="http://schemas.microsoft.com/office/powerpoint/2010/main" val="368495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113" y="244158"/>
            <a:ext cx="7656686" cy="1339850"/>
          </a:xfrm>
        </p:spPr>
        <p:txBody>
          <a:bodyPr>
            <a:noAutofit/>
          </a:bodyPr>
          <a:lstStyle/>
          <a:p>
            <a:r>
              <a:rPr lang="it-IT" sz="3200" dirty="0" err="1"/>
              <a:t>Repérez</a:t>
            </a:r>
            <a:r>
              <a:rPr lang="it-IT" sz="3200" dirty="0"/>
              <a:t> </a:t>
            </a:r>
            <a:r>
              <a:rPr lang="it-IT" sz="3200" dirty="0" err="1"/>
              <a:t>dans</a:t>
            </a:r>
            <a:r>
              <a:rPr lang="it-IT" sz="3200" dirty="0"/>
              <a:t> le texte </a:t>
            </a:r>
            <a:r>
              <a:rPr lang="it-IT" sz="3200" dirty="0" err="1"/>
              <a:t>les</a:t>
            </a:r>
            <a:r>
              <a:rPr lang="it-IT" sz="3200" dirty="0"/>
              <a:t> SN et </a:t>
            </a:r>
            <a:r>
              <a:rPr lang="it-IT" sz="3200" dirty="0" err="1"/>
              <a:t>les</a:t>
            </a:r>
            <a:r>
              <a:rPr lang="it-IT" sz="3200" dirty="0"/>
              <a:t> </a:t>
            </a:r>
            <a:r>
              <a:rPr lang="it-IT" sz="3200" dirty="0" err="1"/>
              <a:t>pronoms</a:t>
            </a:r>
            <a:r>
              <a:rPr lang="it-IT" sz="3200" dirty="0"/>
              <a:t> qui </a:t>
            </a:r>
            <a:r>
              <a:rPr lang="it-IT" sz="3200" dirty="0" err="1"/>
              <a:t>reprennent</a:t>
            </a:r>
            <a:r>
              <a:rPr lang="it-IT" sz="3200" dirty="0"/>
              <a:t> “</a:t>
            </a:r>
            <a:r>
              <a:rPr lang="it-IT" sz="3200" dirty="0" err="1"/>
              <a:t>impressionisme</a:t>
            </a:r>
            <a:r>
              <a:rPr lang="it-IT" sz="3200" dirty="0"/>
              <a:t>”</a:t>
            </a:r>
          </a:p>
        </p:txBody>
      </p:sp>
      <p:sp>
        <p:nvSpPr>
          <p:cNvPr id="3" name="Segnaposto contenuto 2"/>
          <p:cNvSpPr>
            <a:spLocks noGrp="1"/>
          </p:cNvSpPr>
          <p:nvPr>
            <p:ph idx="1"/>
          </p:nvPr>
        </p:nvSpPr>
        <p:spPr>
          <a:xfrm>
            <a:off x="406879" y="1750716"/>
            <a:ext cx="8470491" cy="4808305"/>
          </a:xfrm>
        </p:spPr>
        <p:txBody>
          <a:bodyPr>
            <a:normAutofit fontScale="70000" lnSpcReduction="20000"/>
          </a:bodyPr>
          <a:lstStyle/>
          <a:p>
            <a:pPr marL="0" indent="0" algn="ctr">
              <a:buNone/>
            </a:pPr>
            <a:r>
              <a:rPr lang="fr-FR" sz="2600" dirty="0"/>
              <a:t>L’impressionnisme</a:t>
            </a:r>
          </a:p>
          <a:p>
            <a:pPr marL="0" indent="0" algn="ctr">
              <a:buNone/>
            </a:pPr>
            <a:r>
              <a:rPr lang="fr-FR" sz="2300" dirty="0">
                <a:solidFill>
                  <a:srgbClr val="000000">
                    <a:lumMod val="75000"/>
                    <a:lumOff val="25000"/>
                  </a:srgbClr>
                </a:solidFill>
              </a:rPr>
              <a:t>Histoire de l’art, Larousse, p. 481 </a:t>
            </a:r>
            <a:r>
              <a:rPr lang="fr-FR" sz="2600" dirty="0"/>
              <a:t> </a:t>
            </a:r>
          </a:p>
          <a:p>
            <a:pPr marL="0" indent="0" algn="just">
              <a:buNone/>
            </a:pPr>
            <a:r>
              <a:rPr lang="fr-FR" sz="2600" dirty="0"/>
              <a:t>Le terme </a:t>
            </a:r>
            <a:r>
              <a:rPr lang="fr-FR" sz="2600" b="1" dirty="0"/>
              <a:t>d’Impressionnisme</a:t>
            </a:r>
            <a:r>
              <a:rPr lang="fr-FR" sz="2600" dirty="0"/>
              <a:t> apparaît en 1874, lors de l’exposition, dans l’atelier du photographe Nadar, d’un groupe d’artistes « indépendants ». </a:t>
            </a:r>
            <a:r>
              <a:rPr lang="fr-FR" sz="2600" b="1" dirty="0"/>
              <a:t>L’impressionnisme</a:t>
            </a:r>
            <a:r>
              <a:rPr lang="fr-FR" sz="2600" dirty="0"/>
              <a:t> conserve une certaine cohésion jusqu’en 1884, soit une dizaine d’années. </a:t>
            </a:r>
            <a:r>
              <a:rPr lang="fr-FR" sz="2600" b="1" dirty="0"/>
              <a:t>Son développement </a:t>
            </a:r>
            <a:r>
              <a:rPr lang="fr-FR" sz="2600" dirty="0"/>
              <a:t>n’en continuera pas moins dans l’œuvre de quelques peintres demeurés fidèles à leurs premières formules : ainsi, on ne saurait guère </a:t>
            </a:r>
            <a:r>
              <a:rPr lang="fr-FR" sz="2600" b="1" dirty="0"/>
              <a:t>en</a:t>
            </a:r>
            <a:r>
              <a:rPr lang="fr-FR" sz="2600" dirty="0"/>
              <a:t> fixer la fin avant la disparition de Claude Monet, en 1926. Inversement, </a:t>
            </a:r>
            <a:r>
              <a:rPr lang="fr-FR" sz="2600" b="1" dirty="0"/>
              <a:t>il</a:t>
            </a:r>
            <a:r>
              <a:rPr lang="fr-FR" sz="2600" dirty="0"/>
              <a:t> n’est pas né en un seul jour, et </a:t>
            </a:r>
            <a:r>
              <a:rPr lang="fr-FR" sz="2600" b="1" dirty="0"/>
              <a:t>ses prémices </a:t>
            </a:r>
            <a:r>
              <a:rPr lang="fr-FR" sz="2600" dirty="0"/>
              <a:t>peuvent être décelées dès le Salon des refusés de 1863, même si </a:t>
            </a:r>
            <a:r>
              <a:rPr lang="fr-FR" sz="2600" b="1" dirty="0"/>
              <a:t>ses premières manifestations</a:t>
            </a:r>
            <a:r>
              <a:rPr lang="fr-FR" sz="2600" dirty="0"/>
              <a:t> se mêlent alors étroitement avec les courants réalistes du moment. </a:t>
            </a:r>
            <a:r>
              <a:rPr lang="fr-FR" sz="2600" b="1" dirty="0"/>
              <a:t>Mouvement français</a:t>
            </a:r>
            <a:r>
              <a:rPr lang="fr-FR" sz="2600" dirty="0"/>
              <a:t>, l’Impressionnisme cristallise des préoccupations latentes en des pays variés. Rejeté, méprisé par la bourgeoisie, qui </a:t>
            </a:r>
            <a:r>
              <a:rPr lang="fr-FR" sz="2600" b="1" dirty="0"/>
              <a:t>lui</a:t>
            </a:r>
            <a:r>
              <a:rPr lang="fr-FR" sz="2600" dirty="0"/>
              <a:t> préfère un art plus conventionnel, </a:t>
            </a:r>
            <a:r>
              <a:rPr lang="fr-FR" sz="2600" b="1" dirty="0"/>
              <a:t>il</a:t>
            </a:r>
            <a:r>
              <a:rPr lang="fr-FR" sz="2600" dirty="0"/>
              <a:t> apparaît rapidement, aux yeux des artistes, comme ouvrant une voie entièrement nouvelle à la pratique picturale. </a:t>
            </a:r>
          </a:p>
          <a:p>
            <a:pPr marL="0" indent="0" algn="r">
              <a:buNone/>
            </a:pPr>
            <a:endParaRPr lang="fr-FR" sz="2100" dirty="0"/>
          </a:p>
          <a:p>
            <a:pPr marL="0" indent="0" algn="r">
              <a:buNone/>
            </a:pPr>
            <a:r>
              <a:rPr lang="fr-FR" sz="2100" dirty="0"/>
              <a:t>(&gt;Exercice sur l’emploi fautif des pronoms (</a:t>
            </a:r>
            <a:r>
              <a:rPr lang="fr-FR" sz="2100" dirty="0" err="1"/>
              <a:t>pdf</a:t>
            </a:r>
            <a:r>
              <a:rPr lang="fr-FR" sz="2100" dirty="0"/>
              <a:t>))</a:t>
            </a:r>
            <a:r>
              <a:rPr lang="fr-FR" sz="2600" dirty="0"/>
              <a:t>.</a:t>
            </a:r>
            <a:endParaRPr lang="it-IT" dirty="0"/>
          </a:p>
        </p:txBody>
      </p:sp>
    </p:spTree>
    <p:extLst>
      <p:ext uri="{BB962C8B-B14F-4D97-AF65-F5344CB8AC3E}">
        <p14:creationId xmlns:p14="http://schemas.microsoft.com/office/powerpoint/2010/main" val="98788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Les</a:t>
            </a:r>
            <a:r>
              <a:rPr lang="it-IT" dirty="0"/>
              <a:t> </a:t>
            </a:r>
            <a:r>
              <a:rPr lang="it-IT" dirty="0" err="1"/>
              <a:t>pronoms</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353516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900000" y="244080"/>
            <a:ext cx="7344720" cy="13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4800" b="0" strike="noStrike" spc="-1">
                <a:solidFill>
                  <a:srgbClr val="404040"/>
                </a:solidFill>
                <a:latin typeface="Calisto MT"/>
              </a:rPr>
              <a:t>Les pronoms</a:t>
            </a:r>
            <a:endParaRPr lang="it-IT" sz="4800" b="0" strike="noStrike" spc="-1">
              <a:latin typeface="Arial"/>
            </a:endParaRPr>
          </a:p>
        </p:txBody>
      </p:sp>
      <p:sp>
        <p:nvSpPr>
          <p:cNvPr id="98" name="CustomShape 2"/>
          <p:cNvSpPr/>
          <p:nvPr/>
        </p:nvSpPr>
        <p:spPr>
          <a:xfrm>
            <a:off x="298800" y="1792800"/>
            <a:ext cx="8515800" cy="455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“à la </a:t>
            </a:r>
            <a:r>
              <a:rPr lang="it-IT" sz="2400" b="0" strike="noStrike" spc="-1" dirty="0" err="1">
                <a:solidFill>
                  <a:srgbClr val="404040"/>
                </a:solidFill>
                <a:latin typeface="Calisto MT"/>
              </a:rPr>
              <a:t>place</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nom</a:t>
            </a:r>
            <a:r>
              <a:rPr lang="it-IT" sz="2400" b="0" strike="noStrike" spc="-1" dirty="0">
                <a:solidFill>
                  <a:srgbClr val="404040"/>
                </a:solidFill>
                <a:latin typeface="Calisto MT"/>
              </a:rPr>
              <a:t>” &gt; </a:t>
            </a:r>
            <a:r>
              <a:rPr lang="it-IT" sz="2400" b="0" strike="noStrike" spc="-1" dirty="0" err="1">
                <a:solidFill>
                  <a:srgbClr val="404040"/>
                </a:solidFill>
                <a:latin typeface="Calisto MT"/>
              </a:rPr>
              <a:t>substitut</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SN, </a:t>
            </a:r>
            <a:r>
              <a:rPr lang="it-IT" sz="2400" b="0" strike="noStrike" spc="-1" dirty="0" err="1">
                <a:solidFill>
                  <a:srgbClr val="404040"/>
                </a:solidFill>
                <a:latin typeface="Calisto MT"/>
              </a:rPr>
              <a:t>pas</a:t>
            </a:r>
            <a:r>
              <a:rPr lang="it-IT" sz="2400" b="0" strike="noStrike" spc="-1" dirty="0">
                <a:solidFill>
                  <a:srgbClr val="404040"/>
                </a:solidFill>
                <a:latin typeface="Calisto MT"/>
              </a:rPr>
              <a:t> </a:t>
            </a:r>
            <a:r>
              <a:rPr lang="it-IT" sz="2400" b="0" strike="noStrike" spc="-1" dirty="0" err="1">
                <a:solidFill>
                  <a:srgbClr val="404040"/>
                </a:solidFill>
                <a:latin typeface="Calisto MT"/>
              </a:rPr>
              <a:t>seulement</a:t>
            </a:r>
            <a:r>
              <a:rPr lang="it-IT" sz="2400" b="0" strike="noStrike" spc="-1" dirty="0">
                <a:solidFill>
                  <a:srgbClr val="404040"/>
                </a:solidFill>
                <a:latin typeface="Calisto MT"/>
              </a:rPr>
              <a:t> </a:t>
            </a:r>
            <a:r>
              <a:rPr lang="it-IT" sz="2400" spc="-1" dirty="0" err="1">
                <a:solidFill>
                  <a:srgbClr val="404040"/>
                </a:solidFill>
                <a:latin typeface="Calisto MT"/>
              </a:rPr>
              <a:t>du</a:t>
            </a:r>
            <a:r>
              <a:rPr lang="it-IT" sz="2400" spc="-1" dirty="0">
                <a:solidFill>
                  <a:srgbClr val="404040"/>
                </a:solidFill>
                <a:latin typeface="Calisto MT"/>
              </a:rPr>
              <a:t> </a:t>
            </a:r>
            <a:r>
              <a:rPr lang="it-IT" sz="2400" spc="-1" dirty="0" err="1">
                <a:solidFill>
                  <a:srgbClr val="404040"/>
                </a:solidFill>
                <a:latin typeface="Calisto MT"/>
              </a:rPr>
              <a:t>N</a:t>
            </a:r>
            <a:r>
              <a:rPr lang="it-IT" sz="2400" b="0" strike="noStrike" spc="-1" dirty="0">
                <a:solidFill>
                  <a:srgbClr val="404040"/>
                </a:solidFill>
                <a:latin typeface="Calisto MT"/>
              </a:rPr>
              <a:t> </a:t>
            </a: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Équivalence</a:t>
            </a:r>
            <a:r>
              <a:rPr lang="it-IT" sz="2400" b="0" strike="noStrike" spc="-1" dirty="0">
                <a:solidFill>
                  <a:srgbClr val="404040"/>
                </a:solidFill>
                <a:latin typeface="Calisto MT"/>
              </a:rPr>
              <a:t> </a:t>
            </a:r>
            <a:r>
              <a:rPr lang="it-IT" sz="2400" b="0" strike="noStrike" spc="-1" dirty="0" err="1">
                <a:solidFill>
                  <a:srgbClr val="404040"/>
                </a:solidFill>
                <a:latin typeface="Calisto MT"/>
              </a:rPr>
              <a:t>distributionnelle</a:t>
            </a:r>
            <a:r>
              <a:rPr lang="it-IT" sz="2400" b="0" strike="noStrike" spc="-1" dirty="0">
                <a:solidFill>
                  <a:srgbClr val="404040"/>
                </a:solidFill>
                <a:latin typeface="Calisto MT"/>
              </a:rPr>
              <a:t>: le </a:t>
            </a:r>
            <a:r>
              <a:rPr lang="it-IT" sz="2400" b="0" strike="noStrike" spc="-1" dirty="0" err="1">
                <a:solidFill>
                  <a:srgbClr val="404040"/>
                </a:solidFill>
                <a:latin typeface="Calisto MT"/>
              </a:rPr>
              <a:t>pronom</a:t>
            </a:r>
            <a:r>
              <a:rPr lang="it-IT" sz="2400" b="0" strike="noStrike" spc="-1" dirty="0">
                <a:solidFill>
                  <a:srgbClr val="404040"/>
                </a:solidFill>
                <a:latin typeface="Calisto MT"/>
              </a:rPr>
              <a:t> </a:t>
            </a:r>
            <a:r>
              <a:rPr lang="it-IT" sz="2400" b="0" strike="noStrike" spc="-1" dirty="0" err="1">
                <a:solidFill>
                  <a:srgbClr val="404040"/>
                </a:solidFill>
                <a:latin typeface="Calisto MT"/>
              </a:rPr>
              <a:t>occupe</a:t>
            </a:r>
            <a:r>
              <a:rPr lang="it-IT" sz="2400" b="0" strike="noStrike" spc="-1" dirty="0">
                <a:solidFill>
                  <a:srgbClr val="404040"/>
                </a:solidFill>
                <a:latin typeface="Calisto MT"/>
              </a:rPr>
              <a:t> </a:t>
            </a:r>
            <a:r>
              <a:rPr lang="it-IT" sz="2400" b="0" strike="noStrike" spc="-1" dirty="0" err="1">
                <a:solidFill>
                  <a:srgbClr val="404040"/>
                </a:solidFill>
                <a:latin typeface="Calisto MT"/>
              </a:rPr>
              <a:t>les</a:t>
            </a:r>
            <a:r>
              <a:rPr lang="it-IT" sz="2400" b="0" strike="noStrike" spc="-1" dirty="0">
                <a:solidFill>
                  <a:srgbClr val="404040"/>
                </a:solidFill>
                <a:latin typeface="Calisto MT"/>
              </a:rPr>
              <a:t> </a:t>
            </a:r>
            <a:r>
              <a:rPr lang="it-IT" sz="2400" b="0" strike="noStrike" spc="-1" dirty="0" err="1">
                <a:solidFill>
                  <a:srgbClr val="404040"/>
                </a:solidFill>
                <a:latin typeface="Calisto MT"/>
              </a:rPr>
              <a:t>mêmes</a:t>
            </a:r>
            <a:r>
              <a:rPr lang="it-IT" sz="2400" b="0" strike="noStrike" spc="-1" dirty="0">
                <a:solidFill>
                  <a:srgbClr val="404040"/>
                </a:solidFill>
                <a:latin typeface="Calisto MT"/>
              </a:rPr>
              <a:t> positions </a:t>
            </a:r>
            <a:r>
              <a:rPr lang="it-IT" sz="2400" b="0" strike="noStrike" spc="-1" dirty="0" err="1">
                <a:solidFill>
                  <a:srgbClr val="404040"/>
                </a:solidFill>
                <a:latin typeface="Calisto MT"/>
              </a:rPr>
              <a:t>syntaxiques</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SN: </a:t>
            </a:r>
            <a:r>
              <a:rPr lang="it-IT" sz="2400" b="0" strike="noStrike" spc="-1" dirty="0" err="1">
                <a:solidFill>
                  <a:srgbClr val="404040"/>
                </a:solidFill>
                <a:latin typeface="Calisto MT"/>
              </a:rPr>
              <a:t>sujet</a:t>
            </a:r>
            <a:r>
              <a:rPr lang="it-IT" sz="2400" b="0" strike="noStrike" spc="-1" dirty="0">
                <a:solidFill>
                  <a:srgbClr val="404040"/>
                </a:solidFill>
                <a:latin typeface="Calisto MT"/>
              </a:rPr>
              <a:t>, COD, COI, </a:t>
            </a:r>
            <a:r>
              <a:rPr lang="it-IT" sz="2400" b="0" strike="noStrike" spc="-1" dirty="0" err="1">
                <a:solidFill>
                  <a:srgbClr val="404040"/>
                </a:solidFill>
                <a:latin typeface="Calisto MT"/>
              </a:rPr>
              <a:t>expansions</a:t>
            </a:r>
            <a:r>
              <a:rPr lang="it-IT" sz="2400" b="0" strike="noStrike" spc="-1" dirty="0">
                <a:solidFill>
                  <a:srgbClr val="404040"/>
                </a:solidFill>
                <a:latin typeface="Calisto MT"/>
              </a:rPr>
              <a:t> </a:t>
            </a:r>
            <a:r>
              <a:rPr lang="it-IT" sz="2400" b="0" strike="noStrike" spc="-1" dirty="0" err="1">
                <a:solidFill>
                  <a:srgbClr val="404040"/>
                </a:solidFill>
                <a:latin typeface="Calisto MT"/>
              </a:rPr>
              <a:t>du</a:t>
            </a:r>
            <a:r>
              <a:rPr lang="it-IT" sz="2400" b="0" strike="noStrike" spc="-1" dirty="0">
                <a:solidFill>
                  <a:srgbClr val="404040"/>
                </a:solidFill>
                <a:latin typeface="Calisto MT"/>
              </a:rPr>
              <a:t> </a:t>
            </a:r>
            <a:r>
              <a:rPr lang="it-IT" sz="2400" b="0" strike="noStrike" spc="-1" dirty="0" err="1">
                <a:solidFill>
                  <a:srgbClr val="404040"/>
                </a:solidFill>
                <a:latin typeface="Calisto MT"/>
              </a:rPr>
              <a:t>nom</a:t>
            </a:r>
            <a:r>
              <a:rPr lang="it-IT" sz="2400" b="0" strike="noStrike" spc="-1" dirty="0">
                <a:solidFill>
                  <a:srgbClr val="404040"/>
                </a:solidFill>
                <a:latin typeface="Calisto MT"/>
              </a:rPr>
              <a:t> </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err="1">
                <a:solidFill>
                  <a:srgbClr val="404040"/>
                </a:solidFill>
                <a:latin typeface="Calisto MT"/>
              </a:rPr>
              <a:t>Catégorie</a:t>
            </a:r>
            <a:r>
              <a:rPr lang="it-IT" sz="2400" b="0" strike="noStrike" spc="-1" dirty="0">
                <a:solidFill>
                  <a:srgbClr val="404040"/>
                </a:solidFill>
                <a:latin typeface="Calisto MT"/>
              </a:rPr>
              <a:t> </a:t>
            </a:r>
            <a:r>
              <a:rPr lang="it-IT" sz="2400" b="0" strike="noStrike" spc="-1" dirty="0" err="1">
                <a:solidFill>
                  <a:srgbClr val="404040"/>
                </a:solidFill>
                <a:latin typeface="Calisto MT"/>
              </a:rPr>
              <a:t>homogène</a:t>
            </a:r>
            <a:r>
              <a:rPr lang="it-IT" sz="2400" b="0" strike="noStrike" spc="-1" dirty="0">
                <a:solidFill>
                  <a:srgbClr val="404040"/>
                </a:solidFill>
                <a:latin typeface="Calisto MT"/>
              </a:rPr>
              <a:t> </a:t>
            </a:r>
            <a:r>
              <a:rPr lang="it-IT" sz="2400" b="0" strike="noStrike" spc="-1" dirty="0" err="1">
                <a:solidFill>
                  <a:srgbClr val="404040"/>
                </a:solidFill>
                <a:latin typeface="Calisto MT"/>
              </a:rPr>
              <a:t>dans</a:t>
            </a:r>
            <a:r>
              <a:rPr lang="it-IT" sz="2400" b="0" strike="noStrike" spc="-1" dirty="0">
                <a:solidFill>
                  <a:srgbClr val="404040"/>
                </a:solidFill>
                <a:latin typeface="Calisto MT"/>
              </a:rPr>
              <a:t> son </a:t>
            </a:r>
            <a:r>
              <a:rPr lang="it-IT" sz="2400" b="0" strike="noStrike" spc="-1" dirty="0" err="1">
                <a:solidFill>
                  <a:srgbClr val="404040"/>
                </a:solidFill>
                <a:latin typeface="Calisto MT"/>
              </a:rPr>
              <a:t>fonctionnement</a:t>
            </a:r>
            <a:r>
              <a:rPr lang="it-IT" sz="2400" b="0" strike="noStrike" spc="-1" dirty="0">
                <a:solidFill>
                  <a:srgbClr val="404040"/>
                </a:solidFill>
                <a:latin typeface="Calisto MT"/>
              </a:rPr>
              <a:t> </a:t>
            </a:r>
            <a:r>
              <a:rPr lang="it-IT" sz="2400" b="0" strike="noStrike" spc="-1" dirty="0" err="1">
                <a:solidFill>
                  <a:srgbClr val="404040"/>
                </a:solidFill>
                <a:latin typeface="Calisto MT"/>
              </a:rPr>
              <a:t>syntaxique</a:t>
            </a:r>
            <a:r>
              <a:rPr lang="it-IT" sz="2400" b="0" strike="noStrike" spc="-1" dirty="0">
                <a:solidFill>
                  <a:srgbClr val="404040"/>
                </a:solidFill>
                <a:latin typeface="Calisto MT"/>
              </a:rPr>
              <a:t> </a:t>
            </a:r>
            <a:endParaRPr lang="it-IT" sz="2400" b="0" strike="noStrike" spc="-1" dirty="0">
              <a:latin typeface="Arial"/>
            </a:endParaRPr>
          </a:p>
          <a:p>
            <a:pPr marL="343080" indent="-342360">
              <a:lnSpc>
                <a:spcPct val="100000"/>
              </a:lnSpc>
              <a:spcBef>
                <a:spcPts val="2001"/>
              </a:spcBef>
              <a:buClr>
                <a:srgbClr val="404040"/>
              </a:buClr>
              <a:buFont typeface="Arial"/>
              <a:buChar char="•"/>
            </a:pPr>
            <a:r>
              <a:rPr lang="it-IT" sz="2400" b="0" strike="noStrike" spc="-1" dirty="0">
                <a:solidFill>
                  <a:srgbClr val="404040"/>
                </a:solidFill>
                <a:latin typeface="Calisto MT"/>
              </a:rPr>
              <a:t>mais </a:t>
            </a:r>
            <a:r>
              <a:rPr lang="it-IT" sz="2400" b="0" strike="noStrike" spc="-1" dirty="0" err="1">
                <a:solidFill>
                  <a:srgbClr val="404040"/>
                </a:solidFill>
                <a:latin typeface="Calisto MT"/>
              </a:rPr>
              <a:t>avec</a:t>
            </a:r>
            <a:r>
              <a:rPr lang="it-IT" sz="2400" b="0" strike="noStrike" spc="-1" dirty="0">
                <a:solidFill>
                  <a:srgbClr val="404040"/>
                </a:solidFill>
                <a:latin typeface="Calisto MT"/>
              </a:rPr>
              <a:t> </a:t>
            </a:r>
            <a:r>
              <a:rPr lang="it-IT" sz="2400" b="0" strike="noStrike" spc="-1" dirty="0" err="1">
                <a:solidFill>
                  <a:srgbClr val="404040"/>
                </a:solidFill>
                <a:latin typeface="Calisto MT"/>
              </a:rPr>
              <a:t>manières</a:t>
            </a:r>
            <a:r>
              <a:rPr lang="it-IT" sz="2400" b="0" strike="noStrike" spc="-1" dirty="0">
                <a:solidFill>
                  <a:srgbClr val="404040"/>
                </a:solidFill>
                <a:latin typeface="Calisto MT"/>
              </a:rPr>
              <a:t> de “</a:t>
            </a:r>
            <a:r>
              <a:rPr lang="it-IT" sz="2400" b="0" strike="noStrike" spc="-1" dirty="0" err="1">
                <a:solidFill>
                  <a:srgbClr val="404040"/>
                </a:solidFill>
                <a:latin typeface="Calisto MT"/>
              </a:rPr>
              <a:t>référer</a:t>
            </a:r>
            <a:r>
              <a:rPr lang="it-IT" sz="2400" b="0" strike="noStrike" spc="-1" dirty="0">
                <a:solidFill>
                  <a:srgbClr val="404040"/>
                </a:solidFill>
                <a:latin typeface="Calisto MT"/>
              </a:rPr>
              <a:t>”, de </a:t>
            </a:r>
            <a:r>
              <a:rPr lang="it-IT" sz="2400" b="0" strike="noStrike" spc="-1" dirty="0" err="1">
                <a:solidFill>
                  <a:srgbClr val="404040"/>
                </a:solidFill>
                <a:latin typeface="Calisto MT"/>
              </a:rPr>
              <a:t>conserver</a:t>
            </a:r>
            <a:r>
              <a:rPr lang="it-IT" sz="2400" b="0" strike="noStrike" spc="-1" dirty="0">
                <a:solidFill>
                  <a:srgbClr val="404040"/>
                </a:solidFill>
                <a:latin typeface="Calisto MT"/>
              </a:rPr>
              <a:t> l’information </a:t>
            </a:r>
            <a:r>
              <a:rPr lang="it-IT" sz="2400" b="0" strike="noStrike" spc="-1" dirty="0" err="1">
                <a:solidFill>
                  <a:srgbClr val="404040"/>
                </a:solidFill>
                <a:latin typeface="Calisto MT"/>
              </a:rPr>
              <a:t>très</a:t>
            </a:r>
            <a:r>
              <a:rPr lang="it-IT" sz="2400" b="0" strike="noStrike" spc="-1" dirty="0">
                <a:solidFill>
                  <a:srgbClr val="404040"/>
                </a:solidFill>
                <a:latin typeface="Calisto MT"/>
              </a:rPr>
              <a:t> </a:t>
            </a:r>
            <a:r>
              <a:rPr lang="it-IT" sz="2400" b="0" strike="noStrike" spc="-1" dirty="0" err="1">
                <a:solidFill>
                  <a:srgbClr val="404040"/>
                </a:solidFill>
                <a:latin typeface="Calisto MT"/>
              </a:rPr>
              <a:t>différentes</a:t>
            </a:r>
            <a:r>
              <a:rPr lang="it-IT" sz="2400" b="0" strike="noStrike" spc="-1" dirty="0">
                <a:solidFill>
                  <a:srgbClr val="404040"/>
                </a:solidFill>
                <a:latin typeface="Calisto MT"/>
              </a:rPr>
              <a:t>.</a:t>
            </a:r>
            <a:endParaRPr lang="it-IT" sz="2400" b="0" strike="noStrike" spc="-1" dirty="0">
              <a:latin typeface="Arial"/>
            </a:endParaRPr>
          </a:p>
        </p:txBody>
      </p:sp>
    </p:spTree>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itale">
  <a:themeElements>
    <a:clrScheme name="Capitale">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e">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2255</TotalTime>
  <Words>4278</Words>
  <Application>Microsoft Office PowerPoint</Application>
  <PresentationFormat>Presentazione su schermo (4:3)</PresentationFormat>
  <Paragraphs>506</Paragraphs>
  <Slides>47</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47</vt:i4>
      </vt:variant>
    </vt:vector>
  </HeadingPairs>
  <TitlesOfParts>
    <vt:vector size="56" baseType="lpstr">
      <vt:lpstr>Arial</vt:lpstr>
      <vt:lpstr>Brush Script MT</vt:lpstr>
      <vt:lpstr>Calisto MT</vt:lpstr>
      <vt:lpstr>Cambria</vt:lpstr>
      <vt:lpstr>Symbol</vt:lpstr>
      <vt:lpstr>Times New Roman</vt:lpstr>
      <vt:lpstr>Wingdings</vt:lpstr>
      <vt:lpstr>Office Theme</vt:lpstr>
      <vt:lpstr>Capitale</vt:lpstr>
      <vt:lpstr>Presentazione standard di PowerPoint</vt:lpstr>
      <vt:lpstr>Presentazione standard di PowerPoint</vt:lpstr>
      <vt:lpstr>Presentazione standard di PowerPoint</vt:lpstr>
      <vt:lpstr>Presentazione standard di PowerPoint</vt:lpstr>
      <vt:lpstr>Presentazione standard di PowerPoint</vt:lpstr>
      <vt:lpstr>La reprise de l’information par un SN</vt:lpstr>
      <vt:lpstr>Repérez dans le texte les SN et les pronoms qui reprennent “impressionisme”</vt:lpstr>
      <vt:lpstr>Les pronoms</vt:lpstr>
      <vt:lpstr>Presentazione standard di PowerPoint</vt:lpstr>
      <vt:lpstr>Presentazione standard di PowerPoint</vt:lpstr>
      <vt:lpstr>Les pronoms personnels</vt:lpstr>
      <vt:lpstr>Presentazione standard di PowerPoint</vt:lpstr>
      <vt:lpstr>Presentazione standard di PowerPoint</vt:lpstr>
      <vt:lpstr>Presentazione standard di PowerPoint</vt:lpstr>
      <vt:lpstr>Presentazione standard di PowerPoint</vt:lpstr>
      <vt:lpstr>Presentazione standard di PowerPoint</vt:lpstr>
      <vt:lpstr>Comparez</vt:lpstr>
      <vt:lpstr>Presentazione standard di PowerPoint</vt:lpstr>
      <vt:lpstr>Presentazione standard di PowerPoint</vt:lpstr>
      <vt:lpstr>Tableau récapitulatif des emplois de “on”</vt:lpstr>
      <vt:lpstr>Observer.  Quelle est la valeur de “on” dans cet extrait?</vt:lpstr>
      <vt:lpstr>Presentazione standard di PowerPoint</vt:lpstr>
      <vt:lpstr>Les pronoms de 3° personne</vt:lpstr>
      <vt:lpstr>Presentazione standard di PowerPoint</vt:lpstr>
      <vt:lpstr>Presentazione standard di PowerPoint</vt:lpstr>
      <vt:lpstr>Presentazione standard di PowerPoint</vt:lpstr>
      <vt:lpstr>Pronoms clitiques COI  synthétiques : lui/leur</vt:lpstr>
      <vt:lpstr>Exercice</vt:lpstr>
      <vt:lpstr>Pronoms COI disjoints (à lui/elle; à eux/elles)</vt:lpstr>
      <vt:lpstr>Le pronom y</vt:lpstr>
      <vt:lpstr>Le pronom en</vt:lpstr>
      <vt:lpstr>Le pronom en </vt:lpstr>
      <vt:lpstr>Exercice Quel est l’antécédent de  en  dans les phrases suivantes?</vt:lpstr>
      <vt:lpstr>Exercice</vt:lpstr>
      <vt:lpstr>Ordre des pronoms compléments</vt:lpstr>
      <vt:lpstr>Les pronoms démonstrtatifs</vt:lpstr>
      <vt:lpstr>Pronoms démonstratifs</vt:lpstr>
      <vt:lpstr>Formes simples celui/celle</vt:lpstr>
      <vt:lpstr>Formes composées celui-ci/celle-ci</vt:lpstr>
      <vt:lpstr>Les pronom démonstartifs neutres  “ce” et “ça” (rappels)</vt:lpstr>
      <vt:lpstr>Déterminer la fonction des pronoms démonstratifs</vt:lpstr>
      <vt:lpstr>Insérez le pronom démonstratif qui convient</vt:lpstr>
      <vt:lpstr>Les pronoms indéfinis</vt:lpstr>
      <vt:lpstr>Les pronoms indéfinis</vt:lpstr>
      <vt:lpstr>Déterminants et pronoms indéfinis</vt:lpstr>
      <vt:lpstr>Tout, Tous</vt:lpstr>
      <vt:lpstr>Pronoms indéfinis acceptant des modifieurs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substitution et les pronoms</dc:title>
  <dc:subject/>
  <dc:creator>s p</dc:creator>
  <dc:description/>
  <cp:lastModifiedBy>autore</cp:lastModifiedBy>
  <cp:revision>77</cp:revision>
  <dcterms:created xsi:type="dcterms:W3CDTF">2019-11-08T09:04:51Z</dcterms:created>
  <dcterms:modified xsi:type="dcterms:W3CDTF">2022-12-17T10:49:53Z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