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56" r:id="rId1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5" d="100"/>
          <a:sy n="35" d="100"/>
        </p:scale>
        <p:origin x="-66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D76B07-F791-44B8-A921-71FDA7FDD9FE}" type="datetimeFigureOut">
              <a:rPr lang="it-IT" smtClean="0"/>
              <a:t>18/11/2017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271D32-EF81-4A2B-9FB7-29549711CCD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216184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3684-3A78-4018-AFD0-5AC093D020E7}" type="datetime1">
              <a:rPr lang="it-IT" smtClean="0"/>
              <a:t>18/11/2017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Atsuko Inagaki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D1597-EA60-4159-8AED-DEDE7AE1DF8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94319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AC4F3-8CC3-482D-9DE1-8E46B9D1D319}" type="datetime1">
              <a:rPr lang="it-IT" smtClean="0"/>
              <a:t>18/11/2017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Atsuko Inagaki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D1597-EA60-4159-8AED-DEDE7AE1DF8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16968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1B84C-9B95-4205-8BC0-02639284EDE4}" type="datetime1">
              <a:rPr lang="it-IT" smtClean="0"/>
              <a:t>18/11/2017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Atsuko Inagaki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D1597-EA60-4159-8AED-DEDE7AE1DF8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24299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CDEDE-4206-4BE4-A197-50CFE0ED982E}" type="datetime1">
              <a:rPr lang="it-IT" smtClean="0"/>
              <a:t>18/11/2017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Atsuko Inagaki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D1597-EA60-4159-8AED-DEDE7AE1DF8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17809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11D28-A838-45E8-A892-54858920C015}" type="datetime1">
              <a:rPr lang="it-IT" smtClean="0"/>
              <a:t>18/11/2017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Atsuko Inagaki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D1597-EA60-4159-8AED-DEDE7AE1DF8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17484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7BB85-FBCC-48AA-987E-2EB4015A4FBC}" type="datetime1">
              <a:rPr lang="it-IT" smtClean="0"/>
              <a:t>18/11/2017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Atsuko Inagaki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D1597-EA60-4159-8AED-DEDE7AE1DF8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4784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4A21F-800D-49CC-9E3E-1FB98E5A3880}" type="datetime1">
              <a:rPr lang="it-IT" smtClean="0"/>
              <a:t>18/11/2017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Atsuko Inagaki</a:t>
            </a: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D1597-EA60-4159-8AED-DEDE7AE1DF8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05254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6E535-A66B-4BA0-B6DB-2EAC4336E97C}" type="datetime1">
              <a:rPr lang="it-IT" smtClean="0"/>
              <a:t>18/11/2017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Atsuko Inagaki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D1597-EA60-4159-8AED-DEDE7AE1DF8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86395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BE68-275C-4782-901A-8F281313390D}" type="datetime1">
              <a:rPr lang="it-IT" smtClean="0"/>
              <a:t>18/11/2017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Atsuko Inagaki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D1597-EA60-4159-8AED-DEDE7AE1DF8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64123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6BD4F-AF0B-4B28-AB5A-8CC7F6FA73D6}" type="datetime1">
              <a:rPr lang="it-IT" smtClean="0"/>
              <a:t>18/11/2017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Atsuko Inagaki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D1597-EA60-4159-8AED-DEDE7AE1DF8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76389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9642D-EAFB-4A56-8738-170D9B95D289}" type="datetime1">
              <a:rPr lang="it-IT" smtClean="0"/>
              <a:t>18/11/2017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Atsuko Inagaki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D1597-EA60-4159-8AED-DEDE7AE1DF8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20666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D753B0-9BDC-4675-88B3-FD4D1A7BB994}" type="datetime1">
              <a:rPr lang="it-IT" smtClean="0"/>
              <a:t>18/11/2017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Atsuko Inagaki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DD1597-EA60-4159-8AED-DEDE7AE1DF8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15621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7772400" cy="1470025"/>
          </a:xfrm>
        </p:spPr>
        <p:txBody>
          <a:bodyPr>
            <a:normAutofit/>
          </a:bodyPr>
          <a:lstStyle/>
          <a:p>
            <a:r>
              <a:rPr lang="ja-JP" altLang="it-IT" sz="6000" dirty="0" smtClean="0"/>
              <a:t>スライドの作り方</a:t>
            </a:r>
            <a:endParaRPr lang="it-IT" sz="6000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251520" y="188640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it-IT" dirty="0" smtClean="0"/>
              <a:t>スライド作成法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971281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512" y="182957"/>
            <a:ext cx="8229600" cy="1143000"/>
          </a:xfrm>
          <a:solidFill>
            <a:srgbClr val="D8FD87"/>
          </a:solidFill>
        </p:spPr>
        <p:txBody>
          <a:bodyPr/>
          <a:lstStyle/>
          <a:p>
            <a:r>
              <a:rPr lang="ja-JP" altLang="it-IT" dirty="0"/>
              <a:t>記号</a:t>
            </a: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907704" y="2389867"/>
            <a:ext cx="6480720" cy="3888432"/>
          </a:xfrm>
          <a:ln w="19050"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it-IT" dirty="0" smtClean="0"/>
              <a:t>　</a:t>
            </a:r>
            <a:endParaRPr lang="it-IT" altLang="ja-JP" dirty="0" smtClean="0"/>
          </a:p>
          <a:p>
            <a:pPr marL="0" indent="0">
              <a:buNone/>
            </a:pPr>
            <a:r>
              <a:rPr lang="ja-JP" altLang="it-IT" dirty="0"/>
              <a:t>　</a:t>
            </a:r>
            <a:r>
              <a:rPr lang="ja-JP" altLang="it-IT" dirty="0" smtClean="0"/>
              <a:t>　</a:t>
            </a:r>
            <a:endParaRPr lang="it-IT" altLang="ja-JP" dirty="0" smtClean="0"/>
          </a:p>
          <a:p>
            <a:pPr marL="0" indent="0">
              <a:buNone/>
            </a:pPr>
            <a:r>
              <a:rPr lang="ja-JP" altLang="it-IT" dirty="0"/>
              <a:t>　</a:t>
            </a:r>
            <a:r>
              <a:rPr lang="ja-JP" altLang="it-IT" dirty="0" smtClean="0"/>
              <a:t>・日本は南北に細長い島国</a:t>
            </a:r>
            <a:endParaRPr lang="it-IT" altLang="ja-JP" dirty="0" smtClean="0"/>
          </a:p>
          <a:p>
            <a:pPr marL="0" indent="0">
              <a:buNone/>
            </a:pPr>
            <a:r>
              <a:rPr lang="ja-JP" altLang="it-IT" dirty="0"/>
              <a:t>　</a:t>
            </a:r>
            <a:r>
              <a:rPr lang="ja-JP" altLang="it-IT" dirty="0" smtClean="0"/>
              <a:t>・面積は約</a:t>
            </a:r>
            <a:r>
              <a:rPr lang="it-IT" altLang="ja-JP" dirty="0" smtClean="0"/>
              <a:t>37</a:t>
            </a:r>
            <a:r>
              <a:rPr lang="ja-JP" altLang="it-IT" dirty="0" smtClean="0"/>
              <a:t>万平方キロメートル</a:t>
            </a:r>
            <a:endParaRPr lang="it-IT" altLang="ja-JP" dirty="0" smtClean="0"/>
          </a:p>
          <a:p>
            <a:pPr marL="0" indent="0">
              <a:buNone/>
            </a:pPr>
            <a:r>
              <a:rPr lang="ja-JP" altLang="it-IT" dirty="0"/>
              <a:t>　</a:t>
            </a:r>
            <a:r>
              <a:rPr lang="ja-JP" altLang="it-IT" dirty="0" smtClean="0"/>
              <a:t>　　　・ロシアの約</a:t>
            </a:r>
            <a:r>
              <a:rPr lang="it-IT" altLang="ja-JP" dirty="0" smtClean="0"/>
              <a:t>45</a:t>
            </a:r>
            <a:r>
              <a:rPr lang="ja-JP" altLang="it-IT" dirty="0" smtClean="0"/>
              <a:t>分の</a:t>
            </a:r>
            <a:r>
              <a:rPr lang="it-IT" altLang="ja-JP" dirty="0" smtClean="0"/>
              <a:t>1</a:t>
            </a:r>
          </a:p>
          <a:p>
            <a:pPr marL="0" indent="0">
              <a:buNone/>
            </a:pPr>
            <a:r>
              <a:rPr lang="ja-JP" altLang="it-IT" dirty="0"/>
              <a:t>　</a:t>
            </a:r>
            <a:r>
              <a:rPr lang="ja-JP" altLang="it-IT" dirty="0" smtClean="0"/>
              <a:t>・山が多く、国土の</a:t>
            </a:r>
            <a:r>
              <a:rPr lang="it-IT" altLang="ja-JP" dirty="0" smtClean="0"/>
              <a:t>70%</a:t>
            </a:r>
            <a:r>
              <a:rPr lang="ja-JP" altLang="it-IT" dirty="0" smtClean="0"/>
              <a:t>は山地</a:t>
            </a:r>
            <a:endParaRPr lang="it-IT" altLang="ja-JP" dirty="0" smtClean="0"/>
          </a:p>
          <a:p>
            <a:pPr marL="0" indent="0">
              <a:buNone/>
            </a:pPr>
            <a:r>
              <a:rPr lang="ja-JP" altLang="it-IT" dirty="0" smtClean="0"/>
              <a:t>　　　　　　　平地に人口が集中</a:t>
            </a:r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3659681" y="114190"/>
            <a:ext cx="1359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it-IT" sz="2400" dirty="0" smtClean="0"/>
              <a:t>き　ごう</a:t>
            </a:r>
            <a:endParaRPr lang="it-IT" sz="2400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2267744" y="2713275"/>
            <a:ext cx="2664296" cy="584775"/>
          </a:xfrm>
          <a:prstGeom prst="rect">
            <a:avLst/>
          </a:prstGeom>
          <a:noFill/>
          <a:ln w="25400"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it-IT" sz="3200" dirty="0"/>
              <a:t>日</a:t>
            </a:r>
            <a:r>
              <a:rPr lang="ja-JP" altLang="it-IT" sz="3200" dirty="0" smtClean="0"/>
              <a:t>本の地理</a:t>
            </a:r>
            <a:endParaRPr lang="it-IT" sz="3200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412809" y="1325957"/>
            <a:ext cx="84969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it-IT" sz="3200" dirty="0">
                <a:solidFill>
                  <a:srgbClr val="FF0000"/>
                </a:solidFill>
              </a:rPr>
              <a:t>記号</a:t>
            </a:r>
            <a:r>
              <a:rPr lang="ja-JP" altLang="it-IT" sz="3200" dirty="0" smtClean="0"/>
              <a:t>は、長い文の代わりに使う。</a:t>
            </a:r>
            <a:endParaRPr lang="it-IT" altLang="ja-JP" sz="3200" dirty="0" smtClean="0"/>
          </a:p>
          <a:p>
            <a:r>
              <a:rPr lang="ja-JP" altLang="it-IT" sz="3200" dirty="0" smtClean="0"/>
              <a:t>　　　　　　見やすく、わかりやすくなる。</a:t>
            </a:r>
            <a:endParaRPr lang="it-IT" altLang="ja-JP" sz="3200" dirty="0" smtClean="0"/>
          </a:p>
        </p:txBody>
      </p:sp>
      <p:sp>
        <p:nvSpPr>
          <p:cNvPr id="8" name="CasellaDiTesto 7"/>
          <p:cNvSpPr txBox="1"/>
          <p:nvPr/>
        </p:nvSpPr>
        <p:spPr>
          <a:xfrm>
            <a:off x="179512" y="1033408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it-IT" sz="2400" dirty="0"/>
              <a:t>　</a:t>
            </a:r>
            <a:r>
              <a:rPr lang="ja-JP" altLang="it-IT" sz="2400" dirty="0" smtClean="0"/>
              <a:t>き　ごう</a:t>
            </a:r>
            <a:endParaRPr lang="it-IT" sz="2400" dirty="0"/>
          </a:p>
        </p:txBody>
      </p:sp>
      <p:cxnSp>
        <p:nvCxnSpPr>
          <p:cNvPr id="13" name="Connettore 2 12"/>
          <p:cNvCxnSpPr/>
          <p:nvPr/>
        </p:nvCxnSpPr>
        <p:spPr>
          <a:xfrm>
            <a:off x="3175776" y="5805264"/>
            <a:ext cx="612068" cy="0"/>
          </a:xfrm>
          <a:prstGeom prst="straightConnector1">
            <a:avLst/>
          </a:prstGeom>
          <a:ln w="8572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Atsuko Inagaki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D1597-EA60-4159-8AED-DEDE7AE1DF87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509155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512" y="182957"/>
            <a:ext cx="8229600" cy="1143000"/>
          </a:xfrm>
          <a:solidFill>
            <a:srgbClr val="D8FD87"/>
          </a:solidFill>
        </p:spPr>
        <p:txBody>
          <a:bodyPr/>
          <a:lstStyle/>
          <a:p>
            <a:r>
              <a:rPr lang="ja-JP" altLang="it-IT" dirty="0"/>
              <a:t>参考文献</a:t>
            </a: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95970" y="2403175"/>
            <a:ext cx="8244408" cy="3888432"/>
          </a:xfrm>
          <a:ln w="19050"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it-IT" dirty="0" smtClean="0"/>
              <a:t>　</a:t>
            </a:r>
            <a:endParaRPr lang="it-IT" altLang="ja-JP" dirty="0" smtClean="0"/>
          </a:p>
          <a:p>
            <a:pPr marL="0" indent="0">
              <a:buNone/>
            </a:pPr>
            <a:r>
              <a:rPr lang="ja-JP" altLang="it-IT" dirty="0"/>
              <a:t>　</a:t>
            </a:r>
            <a:r>
              <a:rPr lang="ja-JP" altLang="it-IT" dirty="0" smtClean="0"/>
              <a:t>　</a:t>
            </a:r>
            <a:endParaRPr lang="it-IT" altLang="ja-JP" dirty="0" smtClean="0"/>
          </a:p>
          <a:p>
            <a:pPr marL="0" indent="0">
              <a:buNone/>
            </a:pPr>
            <a:r>
              <a:rPr lang="ja-JP" altLang="it-IT" dirty="0"/>
              <a:t>　</a:t>
            </a:r>
            <a:r>
              <a:rPr lang="it-IT" altLang="ja-JP" dirty="0" smtClean="0"/>
              <a:t>『</a:t>
            </a:r>
            <a:r>
              <a:rPr lang="ja-JP" altLang="it-IT" dirty="0" smtClean="0"/>
              <a:t>日本がわかるデータブック</a:t>
            </a:r>
            <a:r>
              <a:rPr lang="it-IT" altLang="ja-JP" dirty="0" smtClean="0"/>
              <a:t>』</a:t>
            </a:r>
            <a:r>
              <a:rPr lang="ja-JP" altLang="it-IT" dirty="0" smtClean="0"/>
              <a:t>　</a:t>
            </a:r>
            <a:r>
              <a:rPr lang="it-IT" altLang="ja-JP" dirty="0" smtClean="0"/>
              <a:t>2017</a:t>
            </a:r>
            <a:r>
              <a:rPr lang="ja-JP" altLang="it-IT" dirty="0" smtClean="0"/>
              <a:t>　東洋社</a:t>
            </a:r>
            <a:endParaRPr lang="it-IT" altLang="ja-JP" dirty="0" smtClean="0"/>
          </a:p>
          <a:p>
            <a:pPr marL="0" indent="0">
              <a:buNone/>
            </a:pPr>
            <a:r>
              <a:rPr lang="ja-JP" altLang="it-IT" dirty="0"/>
              <a:t>　</a:t>
            </a:r>
            <a:endParaRPr lang="it-IT" altLang="ja-JP" dirty="0" smtClean="0"/>
          </a:p>
          <a:p>
            <a:pPr marL="0" indent="0">
              <a:buNone/>
            </a:pPr>
            <a:r>
              <a:rPr lang="ja-JP" altLang="it-IT" dirty="0"/>
              <a:t>　</a:t>
            </a:r>
            <a:r>
              <a:rPr lang="ja-JP" altLang="it-IT" dirty="0" smtClean="0"/>
              <a:t>外務省ウエブサイト</a:t>
            </a:r>
            <a:endParaRPr lang="it-IT" altLang="ja-JP" dirty="0" smtClean="0"/>
          </a:p>
          <a:p>
            <a:pPr marL="0" indent="0">
              <a:buNone/>
            </a:pPr>
            <a:r>
              <a:rPr lang="ja-JP" altLang="it-IT" dirty="0"/>
              <a:t>　</a:t>
            </a:r>
            <a:r>
              <a:rPr lang="ja-JP" altLang="it-IT" dirty="0" smtClean="0"/>
              <a:t>「世界と日本のデータを見る」</a:t>
            </a:r>
            <a:endParaRPr lang="it-IT" altLang="ja-JP" dirty="0" smtClean="0"/>
          </a:p>
          <a:p>
            <a:pPr marL="0" indent="0">
              <a:buNone/>
            </a:pPr>
            <a:r>
              <a:rPr lang="ja-JP" altLang="it-IT" dirty="0"/>
              <a:t>　　</a:t>
            </a:r>
            <a:r>
              <a:rPr lang="it-IT" altLang="ja-JP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http://www.mofa.go.jp/mofaj/area/world.html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3205930" y="114189"/>
            <a:ext cx="2424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it-IT" sz="2400" dirty="0"/>
              <a:t>さんこ</a:t>
            </a:r>
            <a:r>
              <a:rPr lang="ja-JP" altLang="it-IT" sz="2400" dirty="0" smtClean="0"/>
              <a:t>うぶんけん</a:t>
            </a:r>
            <a:endParaRPr lang="it-IT" sz="2400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1298360" y="2564904"/>
            <a:ext cx="2016224" cy="584775"/>
          </a:xfrm>
          <a:prstGeom prst="rect">
            <a:avLst/>
          </a:prstGeom>
          <a:noFill/>
          <a:ln w="25400"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it-IT" sz="3200" dirty="0"/>
              <a:t>参考文献</a:t>
            </a:r>
            <a:endParaRPr lang="it-IT" sz="3200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179512" y="1325957"/>
            <a:ext cx="92170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it-IT" sz="3200" dirty="0">
                <a:solidFill>
                  <a:srgbClr val="FF0000"/>
                </a:solidFill>
              </a:rPr>
              <a:t>参考文献</a:t>
            </a:r>
            <a:r>
              <a:rPr lang="ja-JP" altLang="it-IT" sz="3200" dirty="0" smtClean="0"/>
              <a:t>は、調べた本、ウエブサイト、など。</a:t>
            </a:r>
            <a:endParaRPr lang="it-IT" altLang="ja-JP" sz="3200" dirty="0" smtClean="0"/>
          </a:p>
          <a:p>
            <a:r>
              <a:rPr lang="ja-JP" altLang="it-IT" sz="3200" dirty="0"/>
              <a:t>　</a:t>
            </a:r>
            <a:r>
              <a:rPr lang="ja-JP" altLang="it-IT" sz="3200" dirty="0" smtClean="0"/>
              <a:t>　　　　　　スライドの下か、一番最後のスライドに。</a:t>
            </a:r>
            <a:endParaRPr lang="it-IT" altLang="ja-JP" sz="3200" dirty="0" smtClean="0"/>
          </a:p>
        </p:txBody>
      </p:sp>
      <p:sp>
        <p:nvSpPr>
          <p:cNvPr id="8" name="CasellaDiTesto 7"/>
          <p:cNvSpPr txBox="1"/>
          <p:nvPr/>
        </p:nvSpPr>
        <p:spPr>
          <a:xfrm>
            <a:off x="2216" y="1033408"/>
            <a:ext cx="2592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it-IT" sz="2400" dirty="0"/>
              <a:t>　さんこ</a:t>
            </a:r>
            <a:r>
              <a:rPr lang="ja-JP" altLang="it-IT" sz="2400" dirty="0" smtClean="0"/>
              <a:t>うぶんけん</a:t>
            </a:r>
            <a:endParaRPr lang="it-IT" sz="24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Atsuko Inagaki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D1597-EA60-4159-8AED-DEDE7AE1DF87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464140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339149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D8FD87"/>
          </a:solidFill>
        </p:spPr>
        <p:txBody>
          <a:bodyPr/>
          <a:lstStyle/>
          <a:p>
            <a:r>
              <a:rPr lang="ja-JP" altLang="it-IT" dirty="0" smtClean="0"/>
              <a:t>１．見出し　と　項目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ja-JP" altLang="it-IT" dirty="0"/>
              <a:t>・</a:t>
            </a:r>
            <a:r>
              <a:rPr lang="ja-JP" altLang="it-IT" dirty="0" smtClean="0"/>
              <a:t>見出し（</a:t>
            </a:r>
            <a:r>
              <a:rPr lang="it-IT" altLang="ja-JP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headline</a:t>
            </a:r>
            <a:r>
              <a:rPr lang="it-IT" altLang="ja-JP" dirty="0" smtClean="0"/>
              <a:t>)</a:t>
            </a:r>
            <a:r>
              <a:rPr lang="ja-JP" altLang="it-IT" dirty="0" smtClean="0"/>
              <a:t>と項目</a:t>
            </a:r>
            <a:r>
              <a:rPr lang="it-IT" altLang="ja-JP" dirty="0" smtClean="0"/>
              <a:t>(</a:t>
            </a:r>
            <a:r>
              <a:rPr lang="it-IT" altLang="ja-JP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items</a:t>
            </a:r>
            <a:r>
              <a:rPr lang="it-IT" altLang="ja-JP" dirty="0" smtClean="0"/>
              <a:t>)</a:t>
            </a:r>
          </a:p>
          <a:p>
            <a:pPr marL="0" indent="0">
              <a:buNone/>
            </a:pPr>
            <a:endParaRPr lang="it-IT" altLang="ja-JP" dirty="0" smtClean="0"/>
          </a:p>
          <a:p>
            <a:pPr marL="0" indent="0">
              <a:buNone/>
            </a:pPr>
            <a:r>
              <a:rPr lang="ja-JP" altLang="it-IT" dirty="0" smtClean="0"/>
              <a:t>・項目は　箇条書き（項目を並べて示す形式）。</a:t>
            </a:r>
            <a:endParaRPr lang="it-IT" altLang="ja-JP" dirty="0" smtClean="0"/>
          </a:p>
          <a:p>
            <a:pPr marL="0" indent="0">
              <a:buNone/>
            </a:pPr>
            <a:r>
              <a:rPr lang="ja-JP" altLang="it-IT" dirty="0" smtClean="0"/>
              <a:t>・番号１，２，３</a:t>
            </a:r>
            <a:r>
              <a:rPr lang="it-IT" altLang="ja-JP" dirty="0" smtClean="0"/>
              <a:t>…</a:t>
            </a:r>
            <a:r>
              <a:rPr lang="ja-JP" altLang="it-IT" dirty="0" smtClean="0"/>
              <a:t>。</a:t>
            </a:r>
            <a:endParaRPr lang="it-IT" altLang="ja-JP" dirty="0" smtClean="0"/>
          </a:p>
          <a:p>
            <a:pPr marL="0" indent="0">
              <a:buNone/>
            </a:pPr>
            <a:r>
              <a:rPr lang="ja-JP" altLang="it-IT" dirty="0" smtClean="0"/>
              <a:t>・記号　</a:t>
            </a: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3101686" y="116632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it-IT" sz="2800" dirty="0" smtClean="0">
                <a:latin typeface="+mj-ea"/>
                <a:ea typeface="+mj-ea"/>
              </a:rPr>
              <a:t>み　だ</a:t>
            </a:r>
            <a:endParaRPr lang="it-IT" sz="2800" dirty="0">
              <a:latin typeface="+mj-ea"/>
              <a:ea typeface="+mj-ea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5652120" y="126430"/>
            <a:ext cx="14401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it-IT" sz="2800" dirty="0"/>
              <a:t>こうもく</a:t>
            </a:r>
            <a:endParaRPr lang="it-IT" sz="2800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683568" y="2420888"/>
            <a:ext cx="12961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it-IT" sz="2800" dirty="0" smtClean="0"/>
              <a:t>こうもく</a:t>
            </a:r>
            <a:endParaRPr lang="it-IT" sz="2800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2201586" y="2420888"/>
            <a:ext cx="18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it-IT" sz="2800" dirty="0"/>
              <a:t>かじょうが</a:t>
            </a:r>
            <a:endParaRPr lang="it-IT" sz="2800" dirty="0"/>
          </a:p>
        </p:txBody>
      </p:sp>
      <p:sp>
        <p:nvSpPr>
          <p:cNvPr id="7" name="Rettangolo 6"/>
          <p:cNvSpPr/>
          <p:nvPr/>
        </p:nvSpPr>
        <p:spPr>
          <a:xfrm>
            <a:off x="1979712" y="4149080"/>
            <a:ext cx="221874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Stella a 5 punte 9"/>
          <p:cNvSpPr/>
          <p:nvPr/>
        </p:nvSpPr>
        <p:spPr>
          <a:xfrm>
            <a:off x="2483768" y="4113076"/>
            <a:ext cx="318186" cy="25202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Decisione 11"/>
          <p:cNvSpPr/>
          <p:nvPr/>
        </p:nvSpPr>
        <p:spPr>
          <a:xfrm>
            <a:off x="2987824" y="4149080"/>
            <a:ext cx="360040" cy="216024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Segnaposto piè di pagina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Atsuko Inagaki</a:t>
            </a:r>
            <a:endParaRPr lang="it-IT"/>
          </a:p>
        </p:txBody>
      </p:sp>
      <p:sp>
        <p:nvSpPr>
          <p:cNvPr id="11" name="Segnaposto numero diapositiva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D1597-EA60-4159-8AED-DEDE7AE1DF87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781621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531938"/>
            <a:ext cx="4562475" cy="3800475"/>
          </a:xfrm>
          <a:prstGeom prst="rect">
            <a:avLst/>
          </a:prstGeom>
          <a:noFill/>
          <a:ln w="317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CasellaDiTesto 3"/>
          <p:cNvSpPr txBox="1"/>
          <p:nvPr/>
        </p:nvSpPr>
        <p:spPr>
          <a:xfrm>
            <a:off x="611560" y="260648"/>
            <a:ext cx="2088232" cy="76944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ja-JP" altLang="it-IT" sz="4400" dirty="0" smtClean="0"/>
              <a:t>見出し</a:t>
            </a:r>
            <a:endParaRPr lang="it-IT" sz="4400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247771" y="3573016"/>
            <a:ext cx="1515917" cy="76944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ja-JP" altLang="it-IT" sz="4400" dirty="0"/>
              <a:t>項目</a:t>
            </a:r>
            <a:endParaRPr lang="it-IT" sz="4400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6754482" y="2752599"/>
            <a:ext cx="2412776" cy="76944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ja-JP" altLang="it-IT" sz="4400" dirty="0" smtClean="0"/>
              <a:t>箇条書き</a:t>
            </a:r>
            <a:endParaRPr lang="it-IT" sz="4400" dirty="0"/>
          </a:p>
        </p:txBody>
      </p:sp>
      <p:cxnSp>
        <p:nvCxnSpPr>
          <p:cNvPr id="8" name="Connettore 2 7"/>
          <p:cNvCxnSpPr/>
          <p:nvPr/>
        </p:nvCxnSpPr>
        <p:spPr>
          <a:xfrm>
            <a:off x="2267744" y="972555"/>
            <a:ext cx="432048" cy="69522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2 9"/>
          <p:cNvCxnSpPr/>
          <p:nvPr/>
        </p:nvCxnSpPr>
        <p:spPr>
          <a:xfrm>
            <a:off x="1547664" y="3957736"/>
            <a:ext cx="72008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sellaDiTesto 11"/>
          <p:cNvSpPr txBox="1"/>
          <p:nvPr/>
        </p:nvSpPr>
        <p:spPr>
          <a:xfrm>
            <a:off x="247771" y="3137319"/>
            <a:ext cx="15159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it-IT" sz="2400" dirty="0" smtClean="0"/>
              <a:t>こう　もく</a:t>
            </a:r>
            <a:endParaRPr lang="it-IT" sz="2400" dirty="0"/>
          </a:p>
        </p:txBody>
      </p:sp>
      <p:sp>
        <p:nvSpPr>
          <p:cNvPr id="14" name="CasellaDiTesto 13"/>
          <p:cNvSpPr txBox="1"/>
          <p:nvPr/>
        </p:nvSpPr>
        <p:spPr>
          <a:xfrm>
            <a:off x="6876256" y="2303301"/>
            <a:ext cx="2016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it-IT" sz="2400" dirty="0" smtClean="0"/>
              <a:t>かじょう　が</a:t>
            </a:r>
            <a:endParaRPr lang="it-IT" sz="2400" dirty="0"/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Atsuko Inagaki</a:t>
            </a:r>
            <a:endParaRPr lang="it-IT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D1597-EA60-4159-8AED-DEDE7AE1DF87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919749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D8FD87"/>
          </a:solidFill>
        </p:spPr>
        <p:txBody>
          <a:bodyPr/>
          <a:lstStyle/>
          <a:p>
            <a:r>
              <a:rPr lang="ja-JP" altLang="it-IT" dirty="0"/>
              <a:t>箇条書き</a:t>
            </a:r>
            <a:r>
              <a:rPr lang="ja-JP" altLang="it-IT" dirty="0" smtClean="0"/>
              <a:t>に使われる表現形式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340768"/>
            <a:ext cx="8686800" cy="47853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it-IT" dirty="0" smtClean="0"/>
              <a:t>・</a:t>
            </a:r>
            <a:r>
              <a:rPr lang="ja-JP" altLang="it-IT" dirty="0" smtClean="0">
                <a:solidFill>
                  <a:schemeClr val="tx2"/>
                </a:solidFill>
              </a:rPr>
              <a:t>名詞（</a:t>
            </a:r>
            <a:r>
              <a:rPr lang="it-IT" altLang="ja-JP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Nome</a:t>
            </a:r>
            <a:r>
              <a:rPr lang="it-IT" altLang="ja-JP" dirty="0" smtClean="0">
                <a:solidFill>
                  <a:schemeClr val="tx2"/>
                </a:solidFill>
              </a:rPr>
              <a:t>) </a:t>
            </a:r>
            <a:r>
              <a:rPr lang="ja-JP" altLang="it-IT" dirty="0" smtClean="0"/>
              <a:t>　　　日本、気候、名所</a:t>
            </a:r>
            <a:r>
              <a:rPr lang="it-IT" altLang="ja-JP" dirty="0" smtClean="0"/>
              <a:t>…</a:t>
            </a:r>
          </a:p>
          <a:p>
            <a:pPr marL="0" indent="0">
              <a:buNone/>
            </a:pPr>
            <a:r>
              <a:rPr lang="ja-JP" altLang="it-IT" dirty="0" smtClean="0"/>
              <a:t>・</a:t>
            </a:r>
            <a:r>
              <a:rPr lang="ja-JP" altLang="it-IT" dirty="0" smtClean="0">
                <a:solidFill>
                  <a:schemeClr val="tx2"/>
                </a:solidFill>
              </a:rPr>
              <a:t>名詞句（</a:t>
            </a:r>
            <a:r>
              <a:rPr lang="it-IT" altLang="ja-JP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Frase nominativa</a:t>
            </a:r>
            <a:r>
              <a:rPr lang="it-IT" altLang="ja-JP" dirty="0" smtClean="0">
                <a:solidFill>
                  <a:schemeClr val="tx2"/>
                </a:solidFill>
              </a:rPr>
              <a:t>)</a:t>
            </a:r>
          </a:p>
          <a:p>
            <a:pPr marL="0" indent="0">
              <a:buNone/>
            </a:pPr>
            <a:r>
              <a:rPr lang="ja-JP" altLang="it-IT" dirty="0"/>
              <a:t>　</a:t>
            </a:r>
            <a:r>
              <a:rPr lang="ja-JP" altLang="it-IT" dirty="0" smtClean="0"/>
              <a:t>　　　　　　　　　　　日本の人口、新しい計画</a:t>
            </a:r>
            <a:r>
              <a:rPr lang="it-IT" altLang="ja-JP" dirty="0" smtClean="0"/>
              <a:t>…</a:t>
            </a:r>
            <a:r>
              <a:rPr lang="ja-JP" altLang="it-IT" dirty="0" smtClean="0"/>
              <a:t>。</a:t>
            </a:r>
            <a:endParaRPr lang="it-IT" altLang="ja-JP" dirty="0" smtClean="0"/>
          </a:p>
          <a:p>
            <a:pPr marL="0" indent="0">
              <a:buNone/>
            </a:pPr>
            <a:r>
              <a:rPr lang="ja-JP" altLang="it-IT" dirty="0" smtClean="0"/>
              <a:t>・</a:t>
            </a:r>
            <a:r>
              <a:rPr lang="ja-JP" altLang="it-IT" dirty="0" smtClean="0">
                <a:solidFill>
                  <a:schemeClr val="tx2"/>
                </a:solidFill>
              </a:rPr>
              <a:t>短い文（</a:t>
            </a:r>
            <a:r>
              <a:rPr lang="it-IT" altLang="ja-JP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brani corti</a:t>
            </a:r>
            <a:r>
              <a:rPr lang="it-IT" altLang="ja-JP" dirty="0" smtClean="0">
                <a:solidFill>
                  <a:schemeClr val="tx2"/>
                </a:solidFill>
              </a:rPr>
              <a:t>) </a:t>
            </a:r>
          </a:p>
          <a:p>
            <a:pPr marL="0" indent="0">
              <a:buNone/>
            </a:pPr>
            <a:r>
              <a:rPr lang="it-IT" dirty="0"/>
              <a:t> </a:t>
            </a:r>
            <a:r>
              <a:rPr lang="it-IT" dirty="0" smtClean="0"/>
              <a:t>             </a:t>
            </a:r>
            <a:r>
              <a:rPr lang="ja-JP" altLang="it-IT" dirty="0" smtClean="0"/>
              <a:t>　　　　　　　</a:t>
            </a:r>
            <a:r>
              <a:rPr lang="it-IT" dirty="0" smtClean="0"/>
              <a:t> </a:t>
            </a:r>
            <a:r>
              <a:rPr lang="ja-JP" altLang="it-IT" dirty="0"/>
              <a:t>国</a:t>
            </a:r>
            <a:r>
              <a:rPr lang="ja-JP" altLang="it-IT" dirty="0" smtClean="0"/>
              <a:t>土は山地が多い。</a:t>
            </a:r>
            <a:endParaRPr lang="it-IT" altLang="ja-JP" dirty="0" smtClean="0"/>
          </a:p>
          <a:p>
            <a:pPr marL="0" indent="0">
              <a:buNone/>
            </a:pPr>
            <a:r>
              <a:rPr lang="ja-JP" altLang="it-IT" dirty="0" smtClean="0"/>
              <a:t>・</a:t>
            </a:r>
            <a:r>
              <a:rPr lang="ja-JP" altLang="it-IT" dirty="0" smtClean="0">
                <a:solidFill>
                  <a:schemeClr val="tx2"/>
                </a:solidFill>
              </a:rPr>
              <a:t>短い文の文末だけ　省略する。</a:t>
            </a:r>
            <a:endParaRPr lang="it-IT" altLang="ja-JP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ja-JP" altLang="it-IT" dirty="0"/>
              <a:t>　</a:t>
            </a:r>
            <a:r>
              <a:rPr lang="ja-JP" altLang="it-IT" dirty="0" smtClean="0"/>
              <a:t>　　　夏は</a:t>
            </a:r>
            <a:r>
              <a:rPr lang="it-IT" altLang="ja-JP" dirty="0" smtClean="0"/>
              <a:t>40</a:t>
            </a:r>
            <a:r>
              <a:rPr lang="ja-JP" altLang="it-IT" dirty="0" smtClean="0"/>
              <a:t>度、冬はマイナス</a:t>
            </a:r>
            <a:r>
              <a:rPr lang="it-IT" altLang="ja-JP" dirty="0" smtClean="0"/>
              <a:t>20</a:t>
            </a:r>
            <a:r>
              <a:rPr lang="ja-JP" altLang="it-IT" dirty="0" smtClean="0"/>
              <a:t>度（になる。）</a:t>
            </a:r>
            <a:endParaRPr lang="it-IT" altLang="ja-JP" dirty="0" smtClean="0"/>
          </a:p>
          <a:p>
            <a:pPr marL="0" indent="0">
              <a:buNone/>
            </a:pPr>
            <a:r>
              <a:rPr lang="ja-JP" altLang="it-IT" dirty="0" smtClean="0"/>
              <a:t>　　　　面積は、ロシアの</a:t>
            </a:r>
            <a:r>
              <a:rPr lang="it-IT" altLang="ja-JP" dirty="0" smtClean="0"/>
              <a:t>45</a:t>
            </a:r>
            <a:r>
              <a:rPr lang="ja-JP" altLang="it-IT" dirty="0" smtClean="0"/>
              <a:t>分の１（だ。です。）</a:t>
            </a: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1043608" y="188640"/>
            <a:ext cx="2016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it-IT" sz="2400" dirty="0" smtClean="0"/>
              <a:t>かじょう　が</a:t>
            </a:r>
            <a:endParaRPr lang="it-IT" sz="2400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Atsuko Inagaki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D1597-EA60-4159-8AED-DEDE7AE1DF87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2538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8229600" cy="1143000"/>
          </a:xfrm>
          <a:solidFill>
            <a:srgbClr val="D8FD87"/>
          </a:solidFill>
        </p:spPr>
        <p:txBody>
          <a:bodyPr/>
          <a:lstStyle/>
          <a:p>
            <a:r>
              <a:rPr lang="ja-JP" altLang="it-IT" dirty="0" smtClean="0"/>
              <a:t>２．スライドの構成</a:t>
            </a:r>
            <a:endParaRPr lang="it-IT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3610" y="2348881"/>
            <a:ext cx="4229216" cy="26131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asellaDiTesto 4"/>
          <p:cNvSpPr txBox="1"/>
          <p:nvPr/>
        </p:nvSpPr>
        <p:spPr>
          <a:xfrm>
            <a:off x="611560" y="1538324"/>
            <a:ext cx="2088232" cy="76944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ja-JP" altLang="it-IT" sz="4400" dirty="0"/>
              <a:t>タイトル</a:t>
            </a:r>
            <a:endParaRPr lang="it-IT" sz="4400" dirty="0"/>
          </a:p>
        </p:txBody>
      </p:sp>
      <p:cxnSp>
        <p:nvCxnSpPr>
          <p:cNvPr id="6" name="Connettore 2 5"/>
          <p:cNvCxnSpPr/>
          <p:nvPr/>
        </p:nvCxnSpPr>
        <p:spPr>
          <a:xfrm>
            <a:off x="2339752" y="2204864"/>
            <a:ext cx="576064" cy="34761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asellaDiTesto 6"/>
          <p:cNvSpPr txBox="1"/>
          <p:nvPr/>
        </p:nvSpPr>
        <p:spPr>
          <a:xfrm>
            <a:off x="7236296" y="2813737"/>
            <a:ext cx="2088232" cy="144655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ja-JP" altLang="it-IT" sz="4400" dirty="0"/>
              <a:t>所</a:t>
            </a:r>
            <a:r>
              <a:rPr lang="ja-JP" altLang="it-IT" sz="4400" dirty="0" smtClean="0"/>
              <a:t>属と</a:t>
            </a:r>
            <a:endParaRPr lang="it-IT" altLang="ja-JP" sz="4400" dirty="0" smtClean="0"/>
          </a:p>
          <a:p>
            <a:r>
              <a:rPr lang="ja-JP" altLang="it-IT" sz="4400" dirty="0" smtClean="0"/>
              <a:t>名前</a:t>
            </a:r>
            <a:endParaRPr lang="it-IT" sz="4400" dirty="0"/>
          </a:p>
        </p:txBody>
      </p:sp>
      <p:cxnSp>
        <p:nvCxnSpPr>
          <p:cNvPr id="8" name="Connettore 2 7"/>
          <p:cNvCxnSpPr/>
          <p:nvPr/>
        </p:nvCxnSpPr>
        <p:spPr>
          <a:xfrm flipH="1">
            <a:off x="6623768" y="3717032"/>
            <a:ext cx="612528" cy="39604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1 9"/>
          <p:cNvCxnSpPr/>
          <p:nvPr/>
        </p:nvCxnSpPr>
        <p:spPr>
          <a:xfrm>
            <a:off x="2555776" y="1988840"/>
            <a:ext cx="4536504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1 12"/>
          <p:cNvCxnSpPr/>
          <p:nvPr/>
        </p:nvCxnSpPr>
        <p:spPr>
          <a:xfrm>
            <a:off x="2555776" y="5085184"/>
            <a:ext cx="4536504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1 16"/>
          <p:cNvCxnSpPr/>
          <p:nvPr/>
        </p:nvCxnSpPr>
        <p:spPr>
          <a:xfrm>
            <a:off x="2555776" y="1988840"/>
            <a:ext cx="0" cy="3096344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1 18"/>
          <p:cNvCxnSpPr/>
          <p:nvPr/>
        </p:nvCxnSpPr>
        <p:spPr>
          <a:xfrm flipV="1">
            <a:off x="7092280" y="1923044"/>
            <a:ext cx="0" cy="316214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Atsuko Inagaki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D1597-EA60-4159-8AED-DEDE7AE1DF87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505122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it-IT" dirty="0" smtClean="0"/>
              <a:t>１ｐ</a:t>
            </a:r>
            <a:endParaRPr lang="it-IT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2064063"/>
            <a:ext cx="3672408" cy="31641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Connettore 1 4"/>
          <p:cNvCxnSpPr/>
          <p:nvPr/>
        </p:nvCxnSpPr>
        <p:spPr>
          <a:xfrm>
            <a:off x="2339752" y="1844824"/>
            <a:ext cx="4464496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ttore 1 5"/>
          <p:cNvCxnSpPr/>
          <p:nvPr/>
        </p:nvCxnSpPr>
        <p:spPr>
          <a:xfrm>
            <a:off x="2339752" y="4869160"/>
            <a:ext cx="4536505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1 6"/>
          <p:cNvCxnSpPr/>
          <p:nvPr/>
        </p:nvCxnSpPr>
        <p:spPr>
          <a:xfrm>
            <a:off x="2339752" y="1844824"/>
            <a:ext cx="1" cy="3024336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1 12"/>
          <p:cNvCxnSpPr/>
          <p:nvPr/>
        </p:nvCxnSpPr>
        <p:spPr>
          <a:xfrm flipV="1">
            <a:off x="6876256" y="1832614"/>
            <a:ext cx="1" cy="3036546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asellaDiTesto 16"/>
          <p:cNvSpPr txBox="1"/>
          <p:nvPr/>
        </p:nvSpPr>
        <p:spPr>
          <a:xfrm>
            <a:off x="251520" y="2319503"/>
            <a:ext cx="2432160" cy="76944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ja-JP" altLang="it-IT" sz="4400" dirty="0" smtClean="0"/>
              <a:t>話す項</a:t>
            </a:r>
            <a:r>
              <a:rPr lang="ja-JP" altLang="it-IT" sz="4400" dirty="0"/>
              <a:t>目</a:t>
            </a:r>
            <a:endParaRPr lang="it-IT" sz="4400" dirty="0"/>
          </a:p>
        </p:txBody>
      </p:sp>
      <p:cxnSp>
        <p:nvCxnSpPr>
          <p:cNvPr id="18" name="Connettore 2 17"/>
          <p:cNvCxnSpPr/>
          <p:nvPr/>
        </p:nvCxnSpPr>
        <p:spPr>
          <a:xfrm>
            <a:off x="2323640" y="2986043"/>
            <a:ext cx="576064" cy="34761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asellaDiTesto 18"/>
          <p:cNvSpPr txBox="1"/>
          <p:nvPr/>
        </p:nvSpPr>
        <p:spPr>
          <a:xfrm>
            <a:off x="6835313" y="1868247"/>
            <a:ext cx="2376264" cy="76944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ja-JP" altLang="it-IT" sz="4400" dirty="0"/>
              <a:t>箇条書き</a:t>
            </a:r>
            <a:endParaRPr lang="it-IT" sz="4400" dirty="0"/>
          </a:p>
        </p:txBody>
      </p:sp>
      <p:cxnSp>
        <p:nvCxnSpPr>
          <p:cNvPr id="20" name="Connettore 2 19"/>
          <p:cNvCxnSpPr/>
          <p:nvPr/>
        </p:nvCxnSpPr>
        <p:spPr>
          <a:xfrm flipH="1">
            <a:off x="6660232" y="2704223"/>
            <a:ext cx="1152128" cy="652769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asellaDiTesto 23"/>
          <p:cNvSpPr txBox="1"/>
          <p:nvPr/>
        </p:nvSpPr>
        <p:spPr>
          <a:xfrm>
            <a:off x="6904713" y="1579478"/>
            <a:ext cx="2016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it-IT" sz="2400" dirty="0" smtClean="0"/>
              <a:t>かじょう　が</a:t>
            </a:r>
            <a:endParaRPr lang="it-IT" sz="2400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Atsuko Inagaki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D1597-EA60-4159-8AED-DEDE7AE1DF87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42599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D8FD87"/>
          </a:solidFill>
        </p:spPr>
        <p:txBody>
          <a:bodyPr/>
          <a:lstStyle/>
          <a:p>
            <a:r>
              <a:rPr lang="ja-JP" altLang="it-IT" dirty="0" smtClean="0"/>
              <a:t>見出し・項目・階層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907704" y="2204864"/>
            <a:ext cx="5554960" cy="3528392"/>
          </a:xfrm>
          <a:ln w="19050"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/>
          <a:lstStyle/>
          <a:p>
            <a:pPr marL="0" indent="0">
              <a:buNone/>
            </a:pPr>
            <a:r>
              <a:rPr lang="ja-JP" altLang="it-IT" dirty="0" smtClean="0"/>
              <a:t>　</a:t>
            </a:r>
            <a:endParaRPr lang="it-IT" altLang="ja-JP" dirty="0" smtClean="0"/>
          </a:p>
          <a:p>
            <a:pPr marL="0" indent="0">
              <a:buNone/>
            </a:pPr>
            <a:r>
              <a:rPr lang="ja-JP" altLang="it-IT" dirty="0"/>
              <a:t>　</a:t>
            </a:r>
            <a:r>
              <a:rPr lang="ja-JP" altLang="it-IT" dirty="0" smtClean="0"/>
              <a:t>　</a:t>
            </a:r>
            <a:endParaRPr lang="it-IT" altLang="ja-JP" dirty="0" smtClean="0"/>
          </a:p>
          <a:p>
            <a:pPr marL="0" indent="0">
              <a:buNone/>
            </a:pPr>
            <a:r>
              <a:rPr lang="ja-JP" altLang="it-IT" dirty="0"/>
              <a:t>　</a:t>
            </a:r>
            <a:r>
              <a:rPr lang="ja-JP" altLang="it-IT" dirty="0" smtClean="0"/>
              <a:t>　　　・茶道</a:t>
            </a:r>
            <a:endParaRPr lang="it-IT" altLang="ja-JP" dirty="0" smtClean="0"/>
          </a:p>
          <a:p>
            <a:pPr marL="0" indent="0">
              <a:buNone/>
            </a:pPr>
            <a:r>
              <a:rPr lang="ja-JP" altLang="it-IT" dirty="0"/>
              <a:t>　</a:t>
            </a:r>
            <a:r>
              <a:rPr lang="ja-JP" altLang="it-IT" dirty="0" smtClean="0"/>
              <a:t>　　　・華道</a:t>
            </a:r>
            <a:endParaRPr lang="it-IT" altLang="ja-JP" dirty="0" smtClean="0"/>
          </a:p>
          <a:p>
            <a:pPr marL="0" indent="0">
              <a:buNone/>
            </a:pPr>
            <a:r>
              <a:rPr lang="ja-JP" altLang="it-IT" dirty="0"/>
              <a:t>　</a:t>
            </a:r>
            <a:r>
              <a:rPr lang="ja-JP" altLang="it-IT" dirty="0" smtClean="0"/>
              <a:t>　　　・武道</a:t>
            </a: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5508104" y="116632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it-IT" sz="2400" dirty="0" smtClean="0"/>
              <a:t>かいそう</a:t>
            </a:r>
            <a:endParaRPr lang="it-IT" sz="2400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4148336" y="116632"/>
            <a:ext cx="1359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it-IT" sz="2400" dirty="0"/>
              <a:t>こ</a:t>
            </a:r>
            <a:r>
              <a:rPr lang="ja-JP" altLang="it-IT" sz="2400" dirty="0" smtClean="0"/>
              <a:t>う　も</a:t>
            </a:r>
            <a:r>
              <a:rPr lang="ja-JP" altLang="it-IT" sz="2400" dirty="0"/>
              <a:t>く</a:t>
            </a:r>
            <a:endParaRPr lang="it-IT" sz="2400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2267744" y="2420888"/>
            <a:ext cx="3240360" cy="584775"/>
          </a:xfrm>
          <a:prstGeom prst="rect">
            <a:avLst/>
          </a:prstGeom>
          <a:noFill/>
          <a:ln w="25400"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it-IT" sz="3200" dirty="0" smtClean="0"/>
              <a:t>日本の伝統文化</a:t>
            </a:r>
            <a:endParaRPr lang="it-IT" sz="3200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611560" y="1484784"/>
            <a:ext cx="76328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it-IT" sz="3200" dirty="0" smtClean="0">
                <a:solidFill>
                  <a:srgbClr val="FF0000"/>
                </a:solidFill>
              </a:rPr>
              <a:t>見出し</a:t>
            </a:r>
            <a:r>
              <a:rPr lang="ja-JP" altLang="it-IT" sz="3200" dirty="0" smtClean="0"/>
              <a:t>は、スライドの内容を短く表したもの。</a:t>
            </a:r>
            <a:endParaRPr lang="it-IT" sz="3200" dirty="0"/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Atsuko Inagaki</a:t>
            </a: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D1597-EA60-4159-8AED-DEDE7AE1DF87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39527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D8FD87"/>
          </a:solidFill>
        </p:spPr>
        <p:txBody>
          <a:bodyPr/>
          <a:lstStyle/>
          <a:p>
            <a:r>
              <a:rPr lang="ja-JP" altLang="it-IT" dirty="0" smtClean="0"/>
              <a:t>見出し・項目・階層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907704" y="2204864"/>
            <a:ext cx="5554960" cy="3528392"/>
          </a:xfrm>
          <a:ln w="19050"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/>
          <a:lstStyle/>
          <a:p>
            <a:pPr marL="0" indent="0">
              <a:buNone/>
            </a:pPr>
            <a:r>
              <a:rPr lang="ja-JP" altLang="it-IT" dirty="0" smtClean="0"/>
              <a:t>　</a:t>
            </a:r>
            <a:endParaRPr lang="it-IT" altLang="ja-JP" dirty="0" smtClean="0"/>
          </a:p>
          <a:p>
            <a:pPr marL="0" indent="0">
              <a:buNone/>
            </a:pPr>
            <a:r>
              <a:rPr lang="ja-JP" altLang="it-IT" dirty="0"/>
              <a:t>　</a:t>
            </a:r>
            <a:r>
              <a:rPr lang="ja-JP" altLang="it-IT" dirty="0" smtClean="0"/>
              <a:t>　</a:t>
            </a:r>
            <a:endParaRPr lang="it-IT" altLang="ja-JP" dirty="0" smtClean="0"/>
          </a:p>
          <a:p>
            <a:pPr marL="0" indent="0">
              <a:buNone/>
            </a:pPr>
            <a:r>
              <a:rPr lang="ja-JP" altLang="it-IT" dirty="0"/>
              <a:t>　</a:t>
            </a:r>
            <a:r>
              <a:rPr lang="ja-JP" altLang="it-IT" dirty="0" smtClean="0"/>
              <a:t>　　　・太る</a:t>
            </a:r>
            <a:endParaRPr lang="it-IT" altLang="ja-JP" dirty="0" smtClean="0"/>
          </a:p>
          <a:p>
            <a:pPr marL="0" indent="0">
              <a:buNone/>
            </a:pPr>
            <a:r>
              <a:rPr lang="ja-JP" altLang="it-IT" dirty="0"/>
              <a:t>　</a:t>
            </a:r>
            <a:r>
              <a:rPr lang="ja-JP" altLang="it-IT" dirty="0" smtClean="0"/>
              <a:t>　　　・疲れやすくなる</a:t>
            </a:r>
            <a:endParaRPr lang="it-IT" altLang="ja-JP" dirty="0" smtClean="0"/>
          </a:p>
          <a:p>
            <a:pPr marL="0" indent="0">
              <a:buNone/>
            </a:pPr>
            <a:r>
              <a:rPr lang="ja-JP" altLang="it-IT" dirty="0"/>
              <a:t>　</a:t>
            </a:r>
            <a:r>
              <a:rPr lang="ja-JP" altLang="it-IT" dirty="0" smtClean="0"/>
              <a:t>　　　・病気になりやすくなる</a:t>
            </a: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5508104" y="116632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it-IT" sz="2400" dirty="0" smtClean="0"/>
              <a:t>かいそう</a:t>
            </a:r>
            <a:endParaRPr lang="it-IT" sz="2400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4148336" y="116632"/>
            <a:ext cx="1359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it-IT" sz="2400" dirty="0"/>
              <a:t>こ</a:t>
            </a:r>
            <a:r>
              <a:rPr lang="ja-JP" altLang="it-IT" sz="2400" dirty="0" smtClean="0"/>
              <a:t>う　も</a:t>
            </a:r>
            <a:r>
              <a:rPr lang="ja-JP" altLang="it-IT" sz="2400" dirty="0"/>
              <a:t>く</a:t>
            </a:r>
            <a:endParaRPr lang="it-IT" sz="2400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2267744" y="2420888"/>
            <a:ext cx="4968552" cy="584775"/>
          </a:xfrm>
          <a:prstGeom prst="rect">
            <a:avLst/>
          </a:prstGeom>
          <a:noFill/>
          <a:ln w="25400"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it-IT" sz="3200" dirty="0"/>
              <a:t>運</a:t>
            </a:r>
            <a:r>
              <a:rPr lang="ja-JP" altLang="it-IT" sz="3200" dirty="0" smtClean="0"/>
              <a:t>動をあまりしないと</a:t>
            </a:r>
            <a:r>
              <a:rPr lang="it-IT" altLang="ja-JP" sz="3200" dirty="0" smtClean="0"/>
              <a:t>…</a:t>
            </a:r>
            <a:endParaRPr lang="it-IT" sz="3200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467544" y="1556792"/>
            <a:ext cx="81369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it-IT" sz="3200" dirty="0">
                <a:solidFill>
                  <a:srgbClr val="FF0000"/>
                </a:solidFill>
              </a:rPr>
              <a:t>項目</a:t>
            </a:r>
            <a:r>
              <a:rPr lang="ja-JP" altLang="it-IT" sz="3200" dirty="0" smtClean="0"/>
              <a:t>は、スライド</a:t>
            </a:r>
            <a:r>
              <a:rPr lang="it-IT" altLang="ja-JP" sz="3200" dirty="0" smtClean="0"/>
              <a:t>1</a:t>
            </a:r>
            <a:r>
              <a:rPr lang="ja-JP" altLang="it-IT" sz="3200" dirty="0" smtClean="0"/>
              <a:t>枚に４～５つ。</a:t>
            </a:r>
            <a:r>
              <a:rPr lang="it-IT" altLang="ja-JP" sz="3200" dirty="0" smtClean="0"/>
              <a:t>15</a:t>
            </a:r>
            <a:r>
              <a:rPr lang="ja-JP" altLang="it-IT" sz="3200" dirty="0" smtClean="0"/>
              <a:t>字ぐらい</a:t>
            </a:r>
            <a:endParaRPr lang="it-IT" sz="3200" dirty="0"/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Atsuko Inagaki</a:t>
            </a:r>
            <a:endParaRPr lang="it-IT"/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D1597-EA60-4159-8AED-DEDE7AE1DF87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50231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D8FD87"/>
          </a:solidFill>
        </p:spPr>
        <p:txBody>
          <a:bodyPr/>
          <a:lstStyle/>
          <a:p>
            <a:r>
              <a:rPr lang="ja-JP" altLang="it-IT" dirty="0" smtClean="0"/>
              <a:t>見出し・項目・階層</a:t>
            </a:r>
            <a:r>
              <a:rPr lang="ja-JP" alt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it-IT" altLang="ja-JP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livello)</a:t>
            </a: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907704" y="2204864"/>
            <a:ext cx="6480720" cy="3888432"/>
          </a:xfrm>
          <a:ln w="19050"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/>
          <a:lstStyle/>
          <a:p>
            <a:pPr marL="0" indent="0">
              <a:buNone/>
            </a:pPr>
            <a:r>
              <a:rPr lang="ja-JP" altLang="it-IT" dirty="0" smtClean="0"/>
              <a:t>　</a:t>
            </a:r>
            <a:endParaRPr lang="it-IT" altLang="ja-JP" dirty="0" smtClean="0"/>
          </a:p>
          <a:p>
            <a:pPr marL="0" indent="0">
              <a:buNone/>
            </a:pPr>
            <a:r>
              <a:rPr lang="ja-JP" altLang="it-IT" dirty="0"/>
              <a:t>　</a:t>
            </a:r>
            <a:r>
              <a:rPr lang="ja-JP" altLang="it-IT" dirty="0" smtClean="0"/>
              <a:t>　</a:t>
            </a:r>
            <a:endParaRPr lang="it-IT" altLang="ja-JP" dirty="0" smtClean="0"/>
          </a:p>
          <a:p>
            <a:pPr marL="0" indent="0">
              <a:buNone/>
            </a:pPr>
            <a:r>
              <a:rPr lang="ja-JP" altLang="it-IT" dirty="0"/>
              <a:t>　</a:t>
            </a:r>
            <a:r>
              <a:rPr lang="ja-JP" altLang="it-IT" dirty="0" smtClean="0"/>
              <a:t>・日本は南北に細長い島国</a:t>
            </a:r>
            <a:endParaRPr lang="it-IT" altLang="ja-JP" dirty="0" smtClean="0"/>
          </a:p>
          <a:p>
            <a:pPr marL="0" indent="0">
              <a:buNone/>
            </a:pPr>
            <a:r>
              <a:rPr lang="ja-JP" altLang="it-IT" dirty="0"/>
              <a:t>　</a:t>
            </a:r>
            <a:r>
              <a:rPr lang="ja-JP" altLang="it-IT" dirty="0" smtClean="0"/>
              <a:t>・面積は約</a:t>
            </a:r>
            <a:r>
              <a:rPr lang="it-IT" altLang="ja-JP" dirty="0" smtClean="0"/>
              <a:t>37</a:t>
            </a:r>
            <a:r>
              <a:rPr lang="ja-JP" altLang="it-IT" dirty="0" smtClean="0"/>
              <a:t>万平方キロメートル</a:t>
            </a:r>
            <a:endParaRPr lang="it-IT" altLang="ja-JP" dirty="0" smtClean="0"/>
          </a:p>
          <a:p>
            <a:pPr marL="0" indent="0">
              <a:buNone/>
            </a:pPr>
            <a:r>
              <a:rPr lang="ja-JP" altLang="it-IT" dirty="0"/>
              <a:t>　</a:t>
            </a:r>
            <a:r>
              <a:rPr lang="ja-JP" altLang="it-IT" dirty="0" smtClean="0"/>
              <a:t>　　　・ロシアの約</a:t>
            </a:r>
            <a:r>
              <a:rPr lang="it-IT" altLang="ja-JP" dirty="0" smtClean="0"/>
              <a:t>45</a:t>
            </a:r>
            <a:r>
              <a:rPr lang="ja-JP" altLang="it-IT" dirty="0" smtClean="0"/>
              <a:t>分の</a:t>
            </a:r>
            <a:r>
              <a:rPr lang="it-IT" altLang="ja-JP" dirty="0" smtClean="0"/>
              <a:t>1</a:t>
            </a:r>
          </a:p>
          <a:p>
            <a:pPr marL="0" indent="0">
              <a:buNone/>
            </a:pPr>
            <a:r>
              <a:rPr lang="ja-JP" altLang="it-IT" dirty="0"/>
              <a:t>　</a:t>
            </a:r>
            <a:r>
              <a:rPr lang="ja-JP" altLang="it-IT" dirty="0" smtClean="0"/>
              <a:t>・山が多く、国土の</a:t>
            </a:r>
            <a:r>
              <a:rPr lang="it-IT" altLang="ja-JP" dirty="0" smtClean="0"/>
              <a:t>70%</a:t>
            </a:r>
            <a:r>
              <a:rPr lang="ja-JP" altLang="it-IT" dirty="0" smtClean="0"/>
              <a:t>は山地</a:t>
            </a:r>
            <a:endParaRPr lang="it-IT" altLang="ja-JP" dirty="0" smtClean="0"/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4563616" y="116631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it-IT" sz="2400" dirty="0" smtClean="0"/>
              <a:t>かいそう</a:t>
            </a:r>
            <a:endParaRPr lang="it-IT" sz="2400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3203848" y="137730"/>
            <a:ext cx="1359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it-IT" sz="2400" dirty="0"/>
              <a:t>こ</a:t>
            </a:r>
            <a:r>
              <a:rPr lang="ja-JP" altLang="it-IT" sz="2400" dirty="0" smtClean="0"/>
              <a:t>う　も</a:t>
            </a:r>
            <a:r>
              <a:rPr lang="ja-JP" altLang="it-IT" sz="2400" dirty="0"/>
              <a:t>く</a:t>
            </a:r>
            <a:endParaRPr lang="it-IT" sz="2400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2267744" y="2420888"/>
            <a:ext cx="2664296" cy="584775"/>
          </a:xfrm>
          <a:prstGeom prst="rect">
            <a:avLst/>
          </a:prstGeom>
          <a:noFill/>
          <a:ln w="25400"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it-IT" sz="3200" dirty="0"/>
              <a:t>日</a:t>
            </a:r>
            <a:r>
              <a:rPr lang="ja-JP" altLang="it-IT" sz="3200" dirty="0" smtClean="0"/>
              <a:t>本の地理</a:t>
            </a:r>
            <a:endParaRPr lang="it-IT" sz="3200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467544" y="1556792"/>
            <a:ext cx="84969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it-IT" sz="3200" dirty="0">
                <a:solidFill>
                  <a:srgbClr val="FF0000"/>
                </a:solidFill>
              </a:rPr>
              <a:t>階層</a:t>
            </a:r>
            <a:r>
              <a:rPr lang="ja-JP" altLang="it-IT" sz="3200" dirty="0" smtClean="0"/>
              <a:t>は、項目と項目の関係を説明</a:t>
            </a:r>
            <a:r>
              <a:rPr lang="it-IT" altLang="ja-JP" sz="3200" dirty="0" smtClean="0"/>
              <a:t>.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346412" y="1325959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it-IT" sz="2400" dirty="0" smtClean="0"/>
              <a:t>かいそう</a:t>
            </a:r>
            <a:endParaRPr lang="it-IT" sz="2400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267020" y="3145585"/>
            <a:ext cx="1587666" cy="76944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ja-JP" altLang="it-IT" sz="4400" dirty="0" smtClean="0"/>
              <a:t>階層</a:t>
            </a:r>
            <a:r>
              <a:rPr lang="it-IT" altLang="ja-JP" sz="4400" dirty="0" smtClean="0"/>
              <a:t>1</a:t>
            </a:r>
            <a:endParaRPr lang="it-IT" sz="4400" dirty="0"/>
          </a:p>
        </p:txBody>
      </p:sp>
      <p:cxnSp>
        <p:nvCxnSpPr>
          <p:cNvPr id="11" name="Connettore 2 10"/>
          <p:cNvCxnSpPr/>
          <p:nvPr/>
        </p:nvCxnSpPr>
        <p:spPr>
          <a:xfrm>
            <a:off x="1854686" y="3758319"/>
            <a:ext cx="576064" cy="34761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sellaDiTesto 11"/>
          <p:cNvSpPr txBox="1"/>
          <p:nvPr/>
        </p:nvSpPr>
        <p:spPr>
          <a:xfrm>
            <a:off x="606496" y="4365104"/>
            <a:ext cx="1661248" cy="76944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ja-JP" altLang="it-IT" sz="4400" dirty="0" smtClean="0"/>
              <a:t>階層</a:t>
            </a:r>
            <a:r>
              <a:rPr lang="it-IT" altLang="ja-JP" sz="4400" dirty="0"/>
              <a:t>2</a:t>
            </a:r>
            <a:endParaRPr lang="it-IT" sz="4400" dirty="0"/>
          </a:p>
        </p:txBody>
      </p:sp>
      <p:cxnSp>
        <p:nvCxnSpPr>
          <p:cNvPr id="13" name="Connettore 2 12"/>
          <p:cNvCxnSpPr/>
          <p:nvPr/>
        </p:nvCxnSpPr>
        <p:spPr>
          <a:xfrm>
            <a:off x="2246568" y="4749824"/>
            <a:ext cx="576064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asellaDiTesto 14"/>
          <p:cNvSpPr txBox="1"/>
          <p:nvPr/>
        </p:nvSpPr>
        <p:spPr>
          <a:xfrm>
            <a:off x="346412" y="2713275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it-IT" sz="2400" dirty="0" smtClean="0"/>
              <a:t>かいそう</a:t>
            </a:r>
            <a:endParaRPr lang="it-IT" sz="2400" dirty="0"/>
          </a:p>
        </p:txBody>
      </p:sp>
      <p:sp>
        <p:nvSpPr>
          <p:cNvPr id="16" name="CasellaDiTesto 15"/>
          <p:cNvSpPr txBox="1"/>
          <p:nvPr/>
        </p:nvSpPr>
        <p:spPr>
          <a:xfrm>
            <a:off x="681036" y="4105932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it-IT" sz="2400" dirty="0" smtClean="0"/>
              <a:t>かいそう</a:t>
            </a:r>
            <a:endParaRPr lang="it-IT" sz="2400" dirty="0"/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Atsuko Inagaki</a:t>
            </a:r>
            <a:endParaRPr lang="it-IT"/>
          </a:p>
        </p:txBody>
      </p:sp>
      <p:sp>
        <p:nvSpPr>
          <p:cNvPr id="14" name="Segnaposto numero diapositiva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D1597-EA60-4159-8AED-DEDE7AE1DF87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4886089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358</Words>
  <Application>Microsoft Office PowerPoint</Application>
  <PresentationFormat>Presentazione su schermo (4:3)</PresentationFormat>
  <Paragraphs>117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3" baseType="lpstr">
      <vt:lpstr>Tema di Office</vt:lpstr>
      <vt:lpstr>スライドの作り方</vt:lpstr>
      <vt:lpstr>１．見出し　と　項目</vt:lpstr>
      <vt:lpstr>Presentazione standard di PowerPoint</vt:lpstr>
      <vt:lpstr>箇条書きに使われる表現形式</vt:lpstr>
      <vt:lpstr>２．スライドの構成</vt:lpstr>
      <vt:lpstr>１ｐ</vt:lpstr>
      <vt:lpstr>見出し・項目・階層</vt:lpstr>
      <vt:lpstr>見出し・項目・階層</vt:lpstr>
      <vt:lpstr>見出し・項目・階層（livello)</vt:lpstr>
      <vt:lpstr>記号</vt:lpstr>
      <vt:lpstr>参考文献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スライドの作り方</dc:title>
  <dc:creator>atsukina</dc:creator>
  <cp:lastModifiedBy>atsukina</cp:lastModifiedBy>
  <cp:revision>2</cp:revision>
  <dcterms:created xsi:type="dcterms:W3CDTF">2017-11-18T15:02:13Z</dcterms:created>
  <dcterms:modified xsi:type="dcterms:W3CDTF">2017-11-18T15:06:57Z</dcterms:modified>
</cp:coreProperties>
</file>