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9A49D-D040-E04F-82E7-5CA1F38C4680}" type="datetimeFigureOut">
              <a:rPr lang="it-IT" smtClean="0"/>
              <a:t>2-03-2010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73372-9B05-774C-877F-D18813D327EC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t.wikipedia.org/w/index.php?title=Literary_Machines&amp;action=edit&amp;redlink=1" TargetMode="External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Sociologia delle comunicazioni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Tiziana Terranova</a:t>
            </a:r>
          </a:p>
          <a:p>
            <a:r>
              <a:rPr lang="it-IT" dirty="0" smtClean="0"/>
              <a:t>A.A. 2009-2010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Genealogia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3645379" cy="32603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Ted Nelson  </a:t>
            </a:r>
            <a:r>
              <a:rPr lang="it-IT" dirty="0" smtClean="0">
                <a:hlinkClick r:id="rId2" tooltip="Literary Machines (pagina inesistente)"/>
              </a:rPr>
              <a:t>“</a:t>
            </a:r>
            <a:r>
              <a:rPr lang="it-IT" i="1" dirty="0" smtClean="0">
                <a:hlinkClick r:id="rId2" tooltip="Literary Machines (pagina inesistente)"/>
              </a:rPr>
              <a:t>Literary Machines</a:t>
            </a:r>
            <a:r>
              <a:rPr lang="it-IT" i="1" dirty="0" smtClean="0"/>
              <a:t>: The report on, and </a:t>
            </a:r>
            <a:r>
              <a:rPr lang="it-IT" i="1" dirty="0" err="1" smtClean="0"/>
              <a:t>of</a:t>
            </a:r>
            <a:r>
              <a:rPr lang="it-IT" i="1" dirty="0" smtClean="0"/>
              <a:t>, Project Xanadu </a:t>
            </a:r>
            <a:r>
              <a:rPr lang="it-IT" i="1" dirty="0" err="1" smtClean="0"/>
              <a:t>concerning</a:t>
            </a:r>
            <a:r>
              <a:rPr lang="it-IT" i="1" dirty="0" smtClean="0"/>
              <a:t> word processing, electronic </a:t>
            </a:r>
            <a:r>
              <a:rPr lang="it-IT" i="1" dirty="0" err="1" smtClean="0"/>
              <a:t>publishing</a:t>
            </a:r>
            <a:r>
              <a:rPr lang="it-IT" i="1" dirty="0" smtClean="0"/>
              <a:t>, </a:t>
            </a:r>
            <a:r>
              <a:rPr lang="it-IT" i="1" dirty="0" err="1" smtClean="0"/>
              <a:t>hypertext</a:t>
            </a:r>
            <a:r>
              <a:rPr lang="it-IT" i="1" dirty="0" smtClean="0"/>
              <a:t>, </a:t>
            </a:r>
            <a:r>
              <a:rPr lang="it-IT" i="1" dirty="0" err="1" smtClean="0"/>
              <a:t>thinkertoys</a:t>
            </a:r>
            <a:r>
              <a:rPr lang="it-IT" i="1" dirty="0" smtClean="0"/>
              <a:t>, </a:t>
            </a:r>
            <a:r>
              <a:rPr lang="it-IT" i="1" dirty="0" err="1" smtClean="0"/>
              <a:t>tomorrow</a:t>
            </a:r>
            <a:r>
              <a:rPr lang="it-IT" i="1" dirty="0" smtClean="0"/>
              <a:t>'</a:t>
            </a:r>
            <a:r>
              <a:rPr lang="it-IT" i="1" dirty="0" err="1" smtClean="0"/>
              <a:t>s</a:t>
            </a:r>
            <a:r>
              <a:rPr lang="it-IT" i="1" dirty="0" smtClean="0"/>
              <a:t> </a:t>
            </a:r>
            <a:r>
              <a:rPr lang="it-IT" i="1" dirty="0" err="1" smtClean="0"/>
              <a:t>intellectual</a:t>
            </a:r>
            <a:r>
              <a:rPr lang="it-IT" i="1" dirty="0" smtClean="0"/>
              <a:t>... </a:t>
            </a:r>
            <a:r>
              <a:rPr lang="it-IT" i="1" dirty="0" err="1" smtClean="0"/>
              <a:t>including</a:t>
            </a:r>
            <a:r>
              <a:rPr lang="it-IT" i="1" dirty="0" smtClean="0"/>
              <a:t> </a:t>
            </a:r>
            <a:r>
              <a:rPr lang="it-IT" i="1" dirty="0" err="1" smtClean="0"/>
              <a:t>knowledge</a:t>
            </a:r>
            <a:r>
              <a:rPr lang="it-IT" i="1" dirty="0" smtClean="0"/>
              <a:t>, </a:t>
            </a:r>
            <a:r>
              <a:rPr lang="it-IT" i="1" dirty="0" err="1" smtClean="0"/>
              <a:t>education</a:t>
            </a:r>
            <a:r>
              <a:rPr lang="it-IT" i="1" dirty="0" smtClean="0"/>
              <a:t> and </a:t>
            </a:r>
            <a:r>
              <a:rPr lang="it-IT" i="1" dirty="0" err="1" smtClean="0"/>
              <a:t>freedom</a:t>
            </a:r>
            <a:r>
              <a:rPr lang="it-IT" dirty="0" smtClean="0"/>
              <a:t> “(1981),</a:t>
            </a:r>
            <a:endParaRPr lang="it-IT" dirty="0"/>
          </a:p>
        </p:txBody>
      </p:sp>
      <p:pic>
        <p:nvPicPr>
          <p:cNvPr id="5" name="Immagine 4" descr="HARTadj5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895" y="1837912"/>
            <a:ext cx="3501458" cy="25919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Genealogia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3645379" cy="32603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err="1" smtClean="0"/>
              <a:t>Hypertext</a:t>
            </a:r>
            <a:r>
              <a:rPr lang="it-IT" dirty="0" smtClean="0"/>
              <a:t> Fiction (1981-…)</a:t>
            </a:r>
          </a:p>
          <a:p>
            <a:pPr>
              <a:buNone/>
            </a:pPr>
            <a:r>
              <a:rPr lang="it-IT" dirty="0" smtClean="0"/>
              <a:t>(software </a:t>
            </a:r>
            <a:r>
              <a:rPr lang="it-IT" dirty="0" err="1" smtClean="0"/>
              <a:t>Hypercard</a:t>
            </a:r>
            <a:r>
              <a:rPr lang="it-IT" dirty="0" smtClean="0"/>
              <a:t>/</a:t>
            </a:r>
            <a:r>
              <a:rPr lang="it-IT" dirty="0" err="1" smtClean="0"/>
              <a:t>Storyspace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Michael Joyce </a:t>
            </a:r>
            <a:r>
              <a:rPr lang="it-IT" i="1" dirty="0" err="1" smtClean="0"/>
              <a:t>Afternoon</a:t>
            </a:r>
            <a:r>
              <a:rPr lang="it-IT" i="1" dirty="0" smtClean="0"/>
              <a:t>, a story </a:t>
            </a:r>
            <a:r>
              <a:rPr lang="it-IT" dirty="0" smtClean="0"/>
              <a:t>(1987)</a:t>
            </a:r>
            <a:endParaRPr lang="it-IT" dirty="0"/>
          </a:p>
        </p:txBody>
      </p:sp>
      <p:pic>
        <p:nvPicPr>
          <p:cNvPr id="6" name="Immagine 5" descr="af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00199"/>
            <a:ext cx="3395592" cy="22325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Genealogia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3645379" cy="32603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The World Wide Web: Tim </a:t>
            </a:r>
            <a:r>
              <a:rPr lang="it-IT" dirty="0" err="1" smtClean="0"/>
              <a:t>Berners-Lee</a:t>
            </a:r>
            <a:r>
              <a:rPr lang="it-IT" dirty="0" smtClean="0"/>
              <a:t> (1991)</a:t>
            </a:r>
            <a:endParaRPr lang="it-IT" dirty="0"/>
          </a:p>
        </p:txBody>
      </p:sp>
      <p:pic>
        <p:nvPicPr>
          <p:cNvPr id="7" name="Immagine 6" descr="97800625158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934" y="1417638"/>
            <a:ext cx="3115007" cy="472722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web2logo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6369" r="-26369"/>
          <a:stretch>
            <a:fillRect/>
          </a:stretch>
        </p:blipFill>
        <p:spPr>
          <a:xfrm>
            <a:off x="-126653" y="575592"/>
            <a:ext cx="10092654" cy="555057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Web 2.0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it-IT" dirty="0" smtClean="0"/>
              <a:t>Google</a:t>
            </a:r>
          </a:p>
          <a:p>
            <a:r>
              <a:rPr lang="it-IT" dirty="0" err="1" smtClean="0"/>
              <a:t>Facebook</a:t>
            </a:r>
            <a:endParaRPr lang="it-IT" dirty="0" smtClean="0"/>
          </a:p>
          <a:p>
            <a:r>
              <a:rPr lang="it-IT" dirty="0" err="1" smtClean="0"/>
              <a:t>Youtube</a:t>
            </a:r>
            <a:endParaRPr lang="it-IT" dirty="0" smtClean="0"/>
          </a:p>
          <a:p>
            <a:r>
              <a:rPr lang="it-IT" dirty="0" err="1" smtClean="0"/>
              <a:t>Myspace</a:t>
            </a:r>
            <a:endParaRPr lang="it-IT" dirty="0" smtClean="0"/>
          </a:p>
          <a:p>
            <a:r>
              <a:rPr lang="it-IT" dirty="0" err="1" smtClean="0"/>
              <a:t>Flickr</a:t>
            </a:r>
            <a:endParaRPr lang="it-IT" dirty="0" smtClean="0"/>
          </a:p>
          <a:p>
            <a:r>
              <a:rPr lang="it-IT" dirty="0" err="1" smtClean="0"/>
              <a:t>Twitter</a:t>
            </a:r>
            <a:endParaRPr lang="it-IT" dirty="0" smtClean="0"/>
          </a:p>
          <a:p>
            <a:r>
              <a:rPr lang="it-IT" dirty="0" err="1" smtClean="0"/>
              <a:t>Skype</a:t>
            </a:r>
            <a:endParaRPr lang="it-IT" dirty="0" smtClean="0"/>
          </a:p>
          <a:p>
            <a:r>
              <a:rPr lang="it-IT" dirty="0" err="1" smtClean="0"/>
              <a:t>Delicious</a:t>
            </a:r>
            <a:endParaRPr lang="it-IT" dirty="0" smtClean="0"/>
          </a:p>
          <a:p>
            <a:r>
              <a:rPr lang="it-IT" dirty="0" err="1" smtClean="0"/>
              <a:t>Slashdot</a:t>
            </a:r>
            <a:endParaRPr lang="it-IT" dirty="0" smtClean="0"/>
          </a:p>
          <a:p>
            <a:r>
              <a:rPr lang="it-IT" dirty="0" smtClean="0"/>
              <a:t>Blogger</a:t>
            </a:r>
          </a:p>
          <a:p>
            <a:r>
              <a:rPr lang="it-IT" dirty="0" err="1" smtClean="0"/>
              <a:t>Digg</a:t>
            </a:r>
            <a:endParaRPr lang="it-IT" dirty="0" smtClean="0"/>
          </a:p>
          <a:p>
            <a:r>
              <a:rPr lang="it-IT" dirty="0" err="1" smtClean="0"/>
              <a:t>BitTorrent</a:t>
            </a:r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culturaconvergent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1374" r="-91374"/>
          <a:stretch>
            <a:fillRect/>
          </a:stretch>
        </p:blipFill>
        <p:spPr>
          <a:xfrm>
            <a:off x="-748903" y="796198"/>
            <a:ext cx="8229600" cy="452596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la-ricchezza-della-ret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5465" r="-95465"/>
          <a:stretch>
            <a:fillRect/>
          </a:stretch>
        </p:blipFill>
        <p:spPr>
          <a:xfrm>
            <a:off x="296676" y="924108"/>
            <a:ext cx="4783066" cy="2630502"/>
          </a:xfrm>
        </p:spPr>
      </p:pic>
      <p:pic>
        <p:nvPicPr>
          <p:cNvPr id="5" name="Immagine 4" descr="The_Wealth_of_Networks_Book_co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812" y="924108"/>
            <a:ext cx="2545259" cy="384748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Stefano Chicchi e Gigi </a:t>
            </a:r>
            <a:r>
              <a:rPr lang="it-IT" b="1" dirty="0" err="1" smtClean="0"/>
              <a:t>Roggero</a:t>
            </a:r>
            <a:r>
              <a:rPr lang="it-IT" b="1" dirty="0" smtClean="0"/>
              <a:t> (a cura di): “Lavoro e produzione del valore nell'economia della conoscenza: Criticità e ambivalenze della network culture” in </a:t>
            </a:r>
            <a:r>
              <a:rPr lang="it-IT" b="1" i="1" dirty="0" smtClean="0"/>
              <a:t>Sociologia del Lavoro, </a:t>
            </a:r>
            <a:r>
              <a:rPr lang="it-IT" b="1" dirty="0" smtClean="0"/>
              <a:t>n. 115, 2009 (Milano: Franco Angeli)</a:t>
            </a:r>
          </a:p>
          <a:p>
            <a:pPr>
              <a:buNone/>
            </a:pPr>
            <a:endParaRPr lang="it-IT" b="1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CU_390_WEB 2.0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5506" r="-15506"/>
          <a:stretch>
            <a:fillRect/>
          </a:stretch>
        </p:blipFill>
        <p:spPr>
          <a:xfrm>
            <a:off x="-151580" y="913640"/>
            <a:ext cx="9477980" cy="521252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519869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Tim </a:t>
            </a:r>
            <a:r>
              <a:rPr lang="it-IT" b="1" dirty="0" err="1" smtClean="0"/>
              <a:t>O’Reilly</a:t>
            </a:r>
            <a:r>
              <a:rPr lang="it-IT" b="1" dirty="0" smtClean="0"/>
              <a:t> “</a:t>
            </a:r>
            <a:r>
              <a:rPr lang="it-IT" b="1" dirty="0" err="1" smtClean="0"/>
              <a:t>What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 Web 2.0: Design </a:t>
            </a:r>
            <a:r>
              <a:rPr lang="it-IT" b="1" dirty="0" err="1" smtClean="0"/>
              <a:t>Patterns</a:t>
            </a:r>
            <a:r>
              <a:rPr lang="it-IT" b="1" dirty="0" smtClean="0"/>
              <a:t> and Business </a:t>
            </a:r>
            <a:r>
              <a:rPr lang="it-IT" b="1" dirty="0" err="1" smtClean="0"/>
              <a:t>Models</a:t>
            </a:r>
            <a:r>
              <a:rPr lang="it-IT" b="1" dirty="0" smtClean="0"/>
              <a:t> </a:t>
            </a:r>
            <a:r>
              <a:rPr lang="it-IT" b="1" dirty="0" err="1" smtClean="0"/>
              <a:t>for</a:t>
            </a:r>
            <a:r>
              <a:rPr lang="it-IT" b="1" dirty="0" smtClean="0"/>
              <a:t> the </a:t>
            </a:r>
            <a:r>
              <a:rPr lang="it-IT" b="1" dirty="0" err="1" smtClean="0"/>
              <a:t>Next</a:t>
            </a:r>
            <a:r>
              <a:rPr lang="it-IT" b="1" dirty="0" smtClean="0"/>
              <a:t> Generation </a:t>
            </a:r>
            <a:r>
              <a:rPr lang="it-IT" b="1" dirty="0" err="1" smtClean="0"/>
              <a:t>of</a:t>
            </a:r>
            <a:r>
              <a:rPr lang="it-IT" b="1" dirty="0" smtClean="0"/>
              <a:t> Software” (2005)</a:t>
            </a:r>
          </a:p>
          <a:p>
            <a:pPr>
              <a:buNone/>
            </a:pPr>
            <a:endParaRPr lang="it-IT" b="1" dirty="0" smtClean="0"/>
          </a:p>
          <a:p>
            <a:endParaRPr lang="it-IT" dirty="0"/>
          </a:p>
        </p:txBody>
      </p:sp>
      <p:pic>
        <p:nvPicPr>
          <p:cNvPr id="4" name="Immagine 3" descr="oreilly4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906" y="1600200"/>
            <a:ext cx="3369894" cy="28714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web2logo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6369" r="-26369"/>
          <a:stretch>
            <a:fillRect/>
          </a:stretch>
        </p:blipFill>
        <p:spPr>
          <a:xfrm>
            <a:off x="-218029" y="922776"/>
            <a:ext cx="9727172" cy="534957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breve storia di Internet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1969: prima comunicazione ARPANET</a:t>
            </a:r>
          </a:p>
          <a:p>
            <a:r>
              <a:rPr lang="it-IT" dirty="0" smtClean="0"/>
              <a:t>1971 introduzione protocollo IP/TCP (architettura aperta)</a:t>
            </a:r>
          </a:p>
          <a:p>
            <a:r>
              <a:rPr lang="it-IT" dirty="0" smtClean="0"/>
              <a:t>1972 </a:t>
            </a:r>
            <a:r>
              <a:rPr lang="it-IT" dirty="0" err="1" smtClean="0"/>
              <a:t>email</a:t>
            </a:r>
            <a:endParaRPr lang="it-IT" dirty="0" smtClean="0"/>
          </a:p>
          <a:p>
            <a:r>
              <a:rPr lang="it-IT" dirty="0" smtClean="0"/>
              <a:t>1979 </a:t>
            </a:r>
            <a:r>
              <a:rPr lang="it-IT" dirty="0" err="1" smtClean="0"/>
              <a:t>Usenet</a:t>
            </a:r>
            <a:r>
              <a:rPr lang="it-IT" dirty="0" smtClean="0"/>
              <a:t> (</a:t>
            </a:r>
            <a:r>
              <a:rPr lang="it-IT" dirty="0" err="1" smtClean="0"/>
              <a:t>newsgroups</a:t>
            </a:r>
            <a:r>
              <a:rPr lang="it-IT" dirty="0" smtClean="0"/>
              <a:t>)</a:t>
            </a:r>
          </a:p>
          <a:p>
            <a:r>
              <a:rPr lang="it-IT" dirty="0" smtClean="0"/>
              <a:t>1980s personal </a:t>
            </a:r>
            <a:r>
              <a:rPr lang="it-IT" dirty="0" err="1" smtClean="0"/>
              <a:t>computers</a:t>
            </a:r>
            <a:r>
              <a:rPr lang="it-IT" dirty="0" smtClean="0"/>
              <a:t> e </a:t>
            </a:r>
            <a:r>
              <a:rPr lang="it-IT" dirty="0" err="1" smtClean="0"/>
              <a:t>Bulletin</a:t>
            </a:r>
            <a:r>
              <a:rPr lang="it-IT" dirty="0" smtClean="0"/>
              <a:t> </a:t>
            </a:r>
            <a:r>
              <a:rPr lang="it-IT" dirty="0" err="1" smtClean="0"/>
              <a:t>Board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endParaRPr lang="it-IT" dirty="0" smtClean="0"/>
          </a:p>
          <a:p>
            <a:r>
              <a:rPr lang="it-IT" dirty="0" smtClean="0"/>
              <a:t>1991 HTTP (primo protocollo per il Web, Tim </a:t>
            </a:r>
            <a:r>
              <a:rPr lang="it-IT" dirty="0" err="1" smtClean="0"/>
              <a:t>Berners-Lee</a:t>
            </a:r>
            <a:r>
              <a:rPr lang="it-IT" dirty="0" smtClean="0"/>
              <a:t>, CERN, Ginevra)</a:t>
            </a:r>
          </a:p>
          <a:p>
            <a:r>
              <a:rPr lang="it-IT" dirty="0" smtClean="0"/>
              <a:t>1993 Primo browser (</a:t>
            </a:r>
            <a:r>
              <a:rPr lang="it-IT" dirty="0" err="1" smtClean="0"/>
              <a:t>Mosaic</a:t>
            </a:r>
            <a:r>
              <a:rPr lang="it-IT" dirty="0" smtClean="0"/>
              <a:t>)</a:t>
            </a:r>
          </a:p>
          <a:p>
            <a:r>
              <a:rPr lang="it-IT" dirty="0" smtClean="0"/>
              <a:t>1995 privatizzazione dell’infrastruttura</a:t>
            </a:r>
          </a:p>
          <a:p>
            <a:r>
              <a:rPr lang="it-IT" dirty="0" smtClean="0"/>
              <a:t>2001- Social Web o Web 2.0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baran_nets_larg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8105" r="-18105"/>
          <a:stretch>
            <a:fillRect/>
          </a:stretch>
        </p:blipFill>
        <p:spPr>
          <a:xfrm>
            <a:off x="0" y="1220824"/>
            <a:ext cx="9259592" cy="509241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Una nuova tecnologia di </a:t>
            </a:r>
            <a:r>
              <a:rPr lang="it-IT" dirty="0" err="1" smtClean="0"/>
              <a:t>comunicazione…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Nodi intelligenti e attivi</a:t>
            </a:r>
          </a:p>
          <a:p>
            <a:r>
              <a:rPr lang="it-IT" dirty="0" smtClean="0"/>
              <a:t>Architettura aperta (preservare le differenze, superare le incompatibilità)</a:t>
            </a:r>
          </a:p>
          <a:p>
            <a:r>
              <a:rPr lang="it-IT" dirty="0" smtClean="0"/>
              <a:t>Commutazione di pacchetto (massimizzazione delle linee di comunicazione, spazio informatico turbolento)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‘</a:t>
            </a:r>
            <a:r>
              <a:rPr lang="it-IT" dirty="0" err="1" smtClean="0"/>
              <a:t>Bottom-up</a:t>
            </a:r>
            <a:r>
              <a:rPr lang="it-IT" dirty="0" smtClean="0"/>
              <a:t>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5564180" cy="4525963"/>
          </a:xfrm>
        </p:spPr>
        <p:txBody>
          <a:bodyPr/>
          <a:lstStyle/>
          <a:p>
            <a:r>
              <a:rPr lang="it-IT" dirty="0" err="1" smtClean="0"/>
              <a:t>Auto-organizzazione</a:t>
            </a:r>
            <a:r>
              <a:rPr lang="it-IT" dirty="0" smtClean="0"/>
              <a:t> dal basso</a:t>
            </a:r>
          </a:p>
          <a:p>
            <a:r>
              <a:rPr lang="it-IT" dirty="0" smtClean="0"/>
              <a:t>Assenza di comando centrale</a:t>
            </a:r>
          </a:p>
          <a:p>
            <a:r>
              <a:rPr lang="it-IT" dirty="0" smtClean="0"/>
              <a:t>Molteplicità di nodi e molteplicità di azioni</a:t>
            </a:r>
          </a:p>
          <a:p>
            <a:r>
              <a:rPr lang="it-IT" dirty="0" smtClean="0"/>
              <a:t>Ordine dal caos</a:t>
            </a:r>
          </a:p>
          <a:p>
            <a:r>
              <a:rPr lang="it-IT" dirty="0" smtClean="0"/>
              <a:t>Fenomeni ‘emergenti’ (proprietà non riducibili all’individuo)</a:t>
            </a:r>
            <a:endParaRPr lang="it-IT" dirty="0"/>
          </a:p>
        </p:txBody>
      </p:sp>
      <p:pic>
        <p:nvPicPr>
          <p:cNvPr id="5" name="Immagine 4" descr="emerge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380" y="1938744"/>
            <a:ext cx="2641125" cy="186199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Genealogia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4083085" cy="1743717"/>
          </a:xfrm>
        </p:spPr>
        <p:txBody>
          <a:bodyPr/>
          <a:lstStyle/>
          <a:p>
            <a:r>
              <a:rPr lang="it-IT" dirty="0" err="1" smtClean="0"/>
              <a:t>Vannevar</a:t>
            </a:r>
            <a:r>
              <a:rPr lang="it-IT" dirty="0" smtClean="0"/>
              <a:t> Bush ‘As </a:t>
            </a:r>
            <a:r>
              <a:rPr lang="it-IT" dirty="0" err="1" smtClean="0"/>
              <a:t>We</a:t>
            </a:r>
            <a:r>
              <a:rPr lang="it-IT" dirty="0" smtClean="0"/>
              <a:t> May </a:t>
            </a:r>
            <a:r>
              <a:rPr lang="it-IT" dirty="0" err="1" smtClean="0"/>
              <a:t>Think</a:t>
            </a:r>
            <a:r>
              <a:rPr lang="it-IT" dirty="0" smtClean="0"/>
              <a:t>” (1945)</a:t>
            </a:r>
            <a:endParaRPr lang="it-IT" dirty="0"/>
          </a:p>
        </p:txBody>
      </p:sp>
      <p:pic>
        <p:nvPicPr>
          <p:cNvPr id="4" name="Immagine 3" descr="4303_210705323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85" y="2439415"/>
            <a:ext cx="4298636" cy="30197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329</Words>
  <Application>Microsoft Macintosh PowerPoint</Application>
  <PresentationFormat>Presentazione su schermo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Sociologia delle comunicazioni</vt:lpstr>
      <vt:lpstr>Diapositiva 2</vt:lpstr>
      <vt:lpstr>Diapositiva 3</vt:lpstr>
      <vt:lpstr>Diapositiva 4</vt:lpstr>
      <vt:lpstr>Una breve storia di Internet</vt:lpstr>
      <vt:lpstr>Diapositiva 6</vt:lpstr>
      <vt:lpstr>Una nuova tecnologia di comunicazione…</vt:lpstr>
      <vt:lpstr>‘Bottom-up’</vt:lpstr>
      <vt:lpstr>Genealogia del web</vt:lpstr>
      <vt:lpstr>Genealogia del web</vt:lpstr>
      <vt:lpstr>Genealogia del web</vt:lpstr>
      <vt:lpstr>Genealogia del web</vt:lpstr>
      <vt:lpstr>Diapositiva 13</vt:lpstr>
      <vt:lpstr>Web 2.0</vt:lpstr>
      <vt:lpstr>Diapositiva 15</vt:lpstr>
      <vt:lpstr>Diapositiva 16</vt:lpstr>
      <vt:lpstr>Diapositiva 17</vt:lpstr>
    </vt:vector>
  </TitlesOfParts>
  <Company>Università 'L'Orientale'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tiziana terranova</dc:creator>
  <cp:lastModifiedBy>tiziana terranova</cp:lastModifiedBy>
  <cp:revision>6</cp:revision>
  <dcterms:created xsi:type="dcterms:W3CDTF">2010-03-02T08:10:26Z</dcterms:created>
  <dcterms:modified xsi:type="dcterms:W3CDTF">2010-03-02T09:23:03Z</dcterms:modified>
</cp:coreProperties>
</file>