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9" r:id="rId4"/>
    <p:sldId id="276" r:id="rId5"/>
    <p:sldId id="262" r:id="rId6"/>
    <p:sldId id="260" r:id="rId7"/>
    <p:sldId id="258" r:id="rId8"/>
    <p:sldId id="267" r:id="rId9"/>
    <p:sldId id="261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2" r:id="rId18"/>
    <p:sldId id="273" r:id="rId19"/>
    <p:sldId id="277" r:id="rId20"/>
    <p:sldId id="274" r:id="rId21"/>
    <p:sldId id="275" r:id="rId22"/>
    <p:sldId id="27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9"/>
    <p:restoredTop sz="94604"/>
  </p:normalViewPr>
  <p:slideViewPr>
    <p:cSldViewPr snapToGrid="0">
      <p:cViewPr>
        <p:scale>
          <a:sx n="90" d="100"/>
          <a:sy n="90" d="100"/>
        </p:scale>
        <p:origin x="2152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6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9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8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6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4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9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9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0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4/2/24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4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Nuvole dipinte ad olio">
            <a:extLst>
              <a:ext uri="{FF2B5EF4-FFF2-40B4-BE49-F238E27FC236}">
                <a16:creationId xmlns:a16="http://schemas.microsoft.com/office/drawing/2014/main" id="{640A2800-C7C6-D5EF-909A-63C1B13C3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57" b="47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ED1BE14B-C94E-4A1A-B076-39CCA230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399987" y="694217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F021F1-3B67-BBF7-7534-E09240E0E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19" y="1190036"/>
            <a:ext cx="2515263" cy="2946277"/>
          </a:xfrm>
        </p:spPr>
        <p:txBody>
          <a:bodyPr anchor="b">
            <a:normAutofit fontScale="90000"/>
          </a:bodyPr>
          <a:lstStyle/>
          <a:p>
            <a:r>
              <a:rPr lang="it-IT" dirty="0" err="1"/>
              <a:t>FRANçAIS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PROF.SSA </a:t>
            </a:r>
            <a:br>
              <a:rPr lang="it-IT" dirty="0"/>
            </a:br>
            <a:r>
              <a:rPr lang="it-IT" dirty="0"/>
              <a:t>MARIE SENGER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C0F60A-127F-87E9-A3DA-F9CB5DCA3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119" y="4405256"/>
            <a:ext cx="2443783" cy="1262708"/>
          </a:xfrm>
        </p:spPr>
        <p:txBody>
          <a:bodyPr anchor="t">
            <a:normAutofit/>
          </a:bodyPr>
          <a:lstStyle/>
          <a:p>
            <a:pPr algn="ctr"/>
            <a:r>
              <a:rPr lang="it-IT" dirty="0"/>
              <a:t>1ère ANNEE</a:t>
            </a:r>
            <a:br>
              <a:rPr lang="it-IT" dirty="0"/>
            </a:br>
            <a:r>
              <a:rPr lang="it-IT" dirty="0"/>
              <a:t>2ème SEMESTRE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4BBA99-27AB-4A46-A679-B01BBAC68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435574" y="669191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6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CE8DC3-6A5D-0B68-4C6F-6336D2C7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rgbClr val="009A8A"/>
                </a:solidFill>
                <a:effectLst/>
                <a:latin typeface="Helvetica" pitchFamily="2" charset="0"/>
              </a:rPr>
              <a:t>3. </a:t>
            </a:r>
            <a:r>
              <a:rPr lang="it-IT" sz="2800" dirty="0" err="1">
                <a:solidFill>
                  <a:srgbClr val="009A8A"/>
                </a:solidFill>
                <a:effectLst/>
                <a:latin typeface="Helvetica" pitchFamily="2" charset="0"/>
              </a:rPr>
              <a:t>Choisissez</a:t>
            </a:r>
            <a:r>
              <a:rPr lang="it-IT" sz="2800" dirty="0">
                <a:solidFill>
                  <a:srgbClr val="009A8A"/>
                </a:solidFill>
                <a:effectLst/>
                <a:latin typeface="Helvetica" pitchFamily="2" charset="0"/>
              </a:rPr>
              <a:t> la </a:t>
            </a:r>
            <a:r>
              <a:rPr lang="it-IT" sz="2800" dirty="0" err="1">
                <a:solidFill>
                  <a:srgbClr val="009A8A"/>
                </a:solidFill>
                <a:effectLst/>
                <a:latin typeface="Helvetica" pitchFamily="2" charset="0"/>
              </a:rPr>
              <a:t>réponse</a:t>
            </a:r>
            <a:r>
              <a:rPr lang="it-IT" sz="28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2800" dirty="0" err="1">
                <a:solidFill>
                  <a:srgbClr val="009A8A"/>
                </a:solidFill>
                <a:effectLst/>
                <a:latin typeface="Helvetica" pitchFamily="2" charset="0"/>
              </a:rPr>
              <a:t>correcte</a:t>
            </a:r>
            <a:r>
              <a:rPr lang="it-IT" sz="2800" dirty="0">
                <a:solidFill>
                  <a:srgbClr val="009A8A"/>
                </a:solidFill>
                <a:effectLst/>
                <a:latin typeface="Helvetica" pitchFamily="2" charset="0"/>
              </a:rPr>
              <a:t> (</a:t>
            </a:r>
            <a:r>
              <a:rPr lang="it-IT" sz="2800" dirty="0" err="1">
                <a:solidFill>
                  <a:srgbClr val="009A8A"/>
                </a:solidFill>
                <a:effectLst/>
                <a:latin typeface="Helvetica" pitchFamily="2" charset="0"/>
              </a:rPr>
              <a:t>articles</a:t>
            </a:r>
            <a:r>
              <a:rPr lang="it-IT" sz="2800" dirty="0">
                <a:solidFill>
                  <a:srgbClr val="009A8A"/>
                </a:solidFill>
                <a:effectLst/>
                <a:latin typeface="Helvetica" pitchFamily="2" charset="0"/>
              </a:rPr>
              <a:t>) :</a:t>
            </a:r>
            <a:br>
              <a:rPr lang="it-IT" sz="2800" dirty="0">
                <a:solidFill>
                  <a:srgbClr val="009A8A"/>
                </a:solidFill>
                <a:effectLst/>
                <a:latin typeface="Helvetica" pitchFamily="2" charset="0"/>
              </a:rPr>
            </a:b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ACCB0E-1D77-EEE8-41EC-EAFA48C1F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57325"/>
            <a:ext cx="10515599" cy="4459695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a. l’/de l’/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du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Margot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fait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équitation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b.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au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du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/à la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Nous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travaillons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banque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c. à/en/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au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Olaf et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Ulla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habitent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Suède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d.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du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au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/en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Nous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jouons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piano.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e.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des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les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/de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Ils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détestent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restaurants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traditionnels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f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.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les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des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/de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Ils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n’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ont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pas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raquettes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de tennis.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g. en/à/le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Marion va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étudier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Montréal.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h.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du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/à la/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au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Les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élèves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jouent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rugby.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i.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les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/de/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des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Ils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n’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aiment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pas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sports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d’équipe.</a:t>
            </a:r>
          </a:p>
          <a:p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j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. en/la/le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Vous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connaissez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bien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Canada 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517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88F601-D69F-F19A-D65E-26430F4F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009A8A"/>
                </a:solidFill>
                <a:effectLst/>
                <a:latin typeface="Helvetica" pitchFamily="2" charset="0"/>
              </a:rPr>
              <a:t>4. </a:t>
            </a:r>
            <a:r>
              <a:rPr lang="it-IT" sz="2400" dirty="0" err="1">
                <a:solidFill>
                  <a:srgbClr val="009A8A"/>
                </a:solidFill>
                <a:effectLst/>
                <a:latin typeface="Helvetica" pitchFamily="2" charset="0"/>
              </a:rPr>
              <a:t>Choisissez</a:t>
            </a:r>
            <a:r>
              <a:rPr lang="it-IT" sz="2400" dirty="0">
                <a:solidFill>
                  <a:srgbClr val="009A8A"/>
                </a:solidFill>
                <a:effectLst/>
                <a:latin typeface="Helvetica" pitchFamily="2" charset="0"/>
              </a:rPr>
              <a:t> la </a:t>
            </a:r>
            <a:r>
              <a:rPr lang="it-IT" sz="2400" dirty="0" err="1">
                <a:solidFill>
                  <a:srgbClr val="009A8A"/>
                </a:solidFill>
                <a:effectLst/>
                <a:latin typeface="Helvetica" pitchFamily="2" charset="0"/>
              </a:rPr>
              <a:t>réponse</a:t>
            </a:r>
            <a:r>
              <a:rPr lang="it-IT" sz="24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2400" dirty="0" err="1">
                <a:solidFill>
                  <a:srgbClr val="009A8A"/>
                </a:solidFill>
                <a:effectLst/>
                <a:latin typeface="Helvetica" pitchFamily="2" charset="0"/>
              </a:rPr>
              <a:t>correcte</a:t>
            </a:r>
            <a:r>
              <a:rPr lang="it-IT" sz="2400" dirty="0">
                <a:solidFill>
                  <a:srgbClr val="009A8A"/>
                </a:solidFill>
                <a:effectLst/>
                <a:latin typeface="Helvetica" pitchFamily="2" charset="0"/>
              </a:rPr>
              <a:t> :</a:t>
            </a:r>
            <a:br>
              <a:rPr lang="it-IT" sz="2400" dirty="0">
                <a:solidFill>
                  <a:srgbClr val="009A8A"/>
                </a:solidFill>
                <a:effectLst/>
                <a:latin typeface="Helvetica" pitchFamily="2" charset="0"/>
              </a:rPr>
            </a:b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A8553-EF95-4151-9E2A-7EB328AB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14475"/>
            <a:ext cx="10515599" cy="4402545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a.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Vos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tartes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sont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bons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bonnes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et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très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jolis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jolies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b.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Les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biscuits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sont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petits/petites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mais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très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sucrés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sucrées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  <a:endParaRPr lang="it-IT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c.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Les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photos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de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grands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artistes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sont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beaux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belles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mais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chers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chères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d.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Tes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livres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sont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épais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épaisses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mais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passionnants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passionnantes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  <a:endParaRPr lang="it-IT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e.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Ces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garçons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sont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grands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grandes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et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sportifs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sportives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  <a:endParaRPr lang="it-IT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f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Ton histoire est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intéressant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intéressante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mais un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peu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long/longue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  <a:endParaRPr lang="it-IT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g.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Vos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copines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sont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intelligents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intelligentes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et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originaux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originales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  <a:endParaRPr lang="it-IT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h.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Ces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appartements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sont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spacieux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spacieuses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et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lumineux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lumineuses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  <a:endParaRPr lang="it-IT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i.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Les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questions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du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test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sont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courts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courtes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mais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précis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précises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j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Mes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cousines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sont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sérieux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sérieuses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mais un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peu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trop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bavards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/</a:t>
            </a:r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bavardes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66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655C0-5196-5DC3-D010-7513824E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462" y="675167"/>
            <a:ext cx="10333075" cy="1414131"/>
          </a:xfrm>
        </p:spPr>
        <p:txBody>
          <a:bodyPr>
            <a:noAutofit/>
          </a:bodyPr>
          <a:lstStyle/>
          <a:p>
            <a:b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</a:b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5.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Complétez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 le texte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avec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les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éléments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 qui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manquent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.</a:t>
            </a:r>
            <a:b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</a:b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&gt;&gt;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quels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combien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 d’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exercices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quand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, à quelle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heure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pourquoi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où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, est-ce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que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qu’est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-ce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que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, quel, </a:t>
            </a:r>
            <a:r>
              <a:rPr lang="it-IT" sz="1800" dirty="0" err="1">
                <a:solidFill>
                  <a:srgbClr val="009A8A"/>
                </a:solidFill>
                <a:effectLst/>
                <a:latin typeface="Helvetica" pitchFamily="2" charset="0"/>
              </a:rPr>
              <a:t>avec</a:t>
            </a:r>
            <a:r>
              <a:rPr lang="it-IT" sz="1800" dirty="0">
                <a:solidFill>
                  <a:srgbClr val="009A8A"/>
                </a:solidFill>
                <a:effectLst/>
                <a:latin typeface="Helvetica" pitchFamily="2" charset="0"/>
              </a:rPr>
              <a:t> qui</a:t>
            </a:r>
            <a:br>
              <a:rPr lang="it-IT" sz="1000" dirty="0">
                <a:solidFill>
                  <a:srgbClr val="009A8A"/>
                </a:solidFill>
                <a:effectLst/>
                <a:latin typeface="Helvetica" pitchFamily="2" charset="0"/>
              </a:rPr>
            </a:b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ADBB65-C1DC-5F02-2684-3DFC7FB20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a.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(ÉTUDIER)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le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français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? Pour le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plaisir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b.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(APPRENDRE)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le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français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? À l’université.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c.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(AVOIR)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le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cours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? À 17h30.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d.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(REVISER)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……………………………………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le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vocabulaire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? Tous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les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soirs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e.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(FAIRE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des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exercices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)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chaque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jour ? Trois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ou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quatre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f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(NE PAS AIMER)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en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français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? La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grammaire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g.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(AIMER)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……………………………………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le plus ?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L’accent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québécois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h.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(PRÉFÉRER)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acteurs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……………………………………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? Gaspard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Ulliel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et Pierre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Niney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i.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(PARLER)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……………………………………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en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français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?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Avec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mes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amis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.</a:t>
            </a:r>
          </a:p>
          <a:p>
            <a:r>
              <a:rPr lang="it-IT" dirty="0" err="1">
                <a:solidFill>
                  <a:srgbClr val="009A8A"/>
                </a:solidFill>
                <a:effectLst/>
                <a:latin typeface="Helvetica" pitchFamily="2" charset="0"/>
              </a:rPr>
              <a:t>j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.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(AIMER)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……………………………………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le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français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?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Oui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268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9673F-E115-7D07-C84B-CBB9E4A0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it-IT" sz="2400" dirty="0">
                <a:solidFill>
                  <a:srgbClr val="009A8A"/>
                </a:solidFill>
                <a:effectLst/>
                <a:latin typeface="Helvetica" pitchFamily="2" charset="0"/>
              </a:rPr>
            </a:br>
            <a:r>
              <a:rPr lang="it-IT" sz="2400" dirty="0">
                <a:solidFill>
                  <a:srgbClr val="009A8A"/>
                </a:solidFill>
                <a:effectLst/>
                <a:latin typeface="Helvetica" pitchFamily="2" charset="0"/>
              </a:rPr>
              <a:t>6. Texte à </a:t>
            </a:r>
            <a:r>
              <a:rPr lang="it-IT" sz="2400" dirty="0" err="1">
                <a:solidFill>
                  <a:srgbClr val="009A8A"/>
                </a:solidFill>
                <a:effectLst/>
                <a:latin typeface="Helvetica" pitchFamily="2" charset="0"/>
              </a:rPr>
              <a:t>trous</a:t>
            </a:r>
            <a:br>
              <a:rPr lang="it-IT" sz="1200" dirty="0">
                <a:solidFill>
                  <a:srgbClr val="009A8A"/>
                </a:solidFill>
                <a:effectLst/>
                <a:latin typeface="Helvetica" pitchFamily="2" charset="0"/>
              </a:rPr>
            </a:b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75939A-7781-17B4-F390-C5DFEAB2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28775"/>
            <a:ext cx="10515599" cy="4288245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Je m’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Léna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j’ai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14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 Je m’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intéresse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la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danse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je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du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jazz et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danse</a:t>
            </a:r>
            <a:endParaRPr lang="it-IT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moderne.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J’adore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aussi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voyages,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chaque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année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avec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 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parents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je visite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 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pays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différent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 Je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beaucoup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photos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je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les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regarde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en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quand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il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fait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froid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et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qu’il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 Nous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endParaRPr lang="it-IT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surtout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en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été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mais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cette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année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en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janvier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je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aller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Autriche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pour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apprendre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à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faire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ski et</a:t>
            </a:r>
          </a:p>
          <a:p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aussi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apprendre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l’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Si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vous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une nouvelle amie,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écrivez</a:t>
            </a:r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un mail ! </a:t>
            </a:r>
          </a:p>
          <a:p>
            <a:r>
              <a:rPr lang="it-IT" dirty="0">
                <a:solidFill>
                  <a:srgbClr val="009A8A"/>
                </a:solidFill>
                <a:effectLst/>
                <a:latin typeface="Helvetica" pitchFamily="2" charset="0"/>
              </a:rPr>
              <a:t>…………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141413"/>
                </a:solidFill>
                <a:effectLst/>
                <a:latin typeface="Helvetica" pitchFamily="2" charset="0"/>
              </a:rPr>
              <a:t>bientôt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909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FA075A-A9D0-3BA3-A8D1-E8AB693E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587" y="1058272"/>
            <a:ext cx="10333075" cy="1414131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Bilan</a:t>
            </a:r>
            <a:r>
              <a:rPr lang="it-IT" dirty="0"/>
              <a:t> / </a:t>
            </a:r>
            <a:r>
              <a:rPr lang="it-IT" dirty="0" err="1"/>
              <a:t>Révision</a:t>
            </a:r>
            <a:r>
              <a:rPr lang="it-IT" dirty="0"/>
              <a:t> </a:t>
            </a:r>
            <a:r>
              <a:rPr lang="it-IT" dirty="0" err="1"/>
              <a:t>lexique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1. </a:t>
            </a:r>
            <a:r>
              <a:rPr lang="it-IT" dirty="0" err="1"/>
              <a:t>temps</a:t>
            </a:r>
            <a:r>
              <a:rPr lang="it-IT" dirty="0"/>
              <a:t> (</a:t>
            </a:r>
            <a:r>
              <a:rPr lang="it-IT" dirty="0" err="1"/>
              <a:t>heures</a:t>
            </a:r>
            <a:r>
              <a:rPr lang="it-IT" dirty="0"/>
              <a:t>, jour, </a:t>
            </a:r>
            <a:r>
              <a:rPr lang="it-IT" dirty="0" err="1"/>
              <a:t>mois</a:t>
            </a:r>
            <a:r>
              <a:rPr lang="it-IT" dirty="0"/>
              <a:t>, date, </a:t>
            </a:r>
            <a:r>
              <a:rPr lang="it-IT" dirty="0" err="1"/>
              <a:t>etc</a:t>
            </a:r>
            <a:r>
              <a:rPr lang="it-IT" dirty="0"/>
              <a:t>)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5" name="Segnaposto contenuto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E18E3821-7791-F369-F30B-BC27C2E0C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8" y="1903782"/>
            <a:ext cx="4590149" cy="4012831"/>
          </a:xfrm>
        </p:spPr>
      </p:pic>
    </p:spTree>
    <p:extLst>
      <p:ext uri="{BB962C8B-B14F-4D97-AF65-F5344CB8AC3E}">
        <p14:creationId xmlns:p14="http://schemas.microsoft.com/office/powerpoint/2010/main" val="255662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5E334-636C-F092-4FE9-C05BBC45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6CDDCB30-9D29-7B3C-DF76-64F1C5FC0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175" y="2379398"/>
            <a:ext cx="6450806" cy="3225403"/>
          </a:xfrm>
        </p:spPr>
      </p:pic>
    </p:spTree>
    <p:extLst>
      <p:ext uri="{BB962C8B-B14F-4D97-AF65-F5344CB8AC3E}">
        <p14:creationId xmlns:p14="http://schemas.microsoft.com/office/powerpoint/2010/main" val="335089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A3379-90D3-3C83-904F-8E8B43E5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C842C6F-FAA3-895E-3AB0-73A8D67DF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705" y="2078808"/>
            <a:ext cx="5058590" cy="4009255"/>
          </a:xfrm>
        </p:spPr>
      </p:pic>
    </p:spTree>
    <p:extLst>
      <p:ext uri="{BB962C8B-B14F-4D97-AF65-F5344CB8AC3E}">
        <p14:creationId xmlns:p14="http://schemas.microsoft.com/office/powerpoint/2010/main" val="2016066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B4BFFD-5DA9-A7A4-CF28-7A1A4321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La </a:t>
            </a:r>
            <a:r>
              <a:rPr lang="it-IT" dirty="0" err="1"/>
              <a:t>famille</a:t>
            </a:r>
            <a:r>
              <a:rPr lang="it-IT" dirty="0"/>
              <a:t> </a:t>
            </a:r>
          </a:p>
        </p:txBody>
      </p:sp>
      <p:pic>
        <p:nvPicPr>
          <p:cNvPr id="5" name="Segnaposto contenuto 4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08160C6D-EB43-B75B-1907-0419967F1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090" y="2089150"/>
            <a:ext cx="5970383" cy="3827463"/>
          </a:xfrm>
        </p:spPr>
      </p:pic>
    </p:spTree>
    <p:extLst>
      <p:ext uri="{BB962C8B-B14F-4D97-AF65-F5344CB8AC3E}">
        <p14:creationId xmlns:p14="http://schemas.microsoft.com/office/powerpoint/2010/main" val="305071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4822F-BA3A-E977-B8D0-CDF0477F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ricevuta, schermata, Carattere&#10;&#10;Descrizione generata automaticamente">
            <a:extLst>
              <a:ext uri="{FF2B5EF4-FFF2-40B4-BE49-F238E27FC236}">
                <a16:creationId xmlns:a16="http://schemas.microsoft.com/office/drawing/2014/main" id="{04219656-B765-45DB-6732-7582FF47E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039" y="149737"/>
            <a:ext cx="3786186" cy="6036467"/>
          </a:xfrm>
        </p:spPr>
      </p:pic>
    </p:spTree>
    <p:extLst>
      <p:ext uri="{BB962C8B-B14F-4D97-AF65-F5344CB8AC3E}">
        <p14:creationId xmlns:p14="http://schemas.microsoft.com/office/powerpoint/2010/main" val="4206535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746491-E42B-EC71-026A-807BBC43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Production </a:t>
            </a:r>
            <a:r>
              <a:rPr lang="it-IT" dirty="0" err="1"/>
              <a:t>ecrite</a:t>
            </a:r>
            <a:r>
              <a:rPr lang="it-IT" dirty="0"/>
              <a:t> / orale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4DADF6-F058-4CB4-3367-A75CBD0FD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Peux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-tu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épeler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ton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nom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/ ton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prénom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?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Quand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es-tu né(e) ?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Où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?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Comment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est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composée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famille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? </a:t>
            </a:r>
            <a:endParaRPr lang="it-I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Comment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s’appellent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parents ?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Présente-moi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ton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père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it-IT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</a:t>
            </a:r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mère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et/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ou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ton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frère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soeur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et ton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animal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 compagnie si tu en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un. </a:t>
            </a: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Quelle est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saison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préférée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?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Pourquoi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? </a:t>
            </a:r>
            <a:endParaRPr lang="it-I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0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D8284-D4F8-F43A-7040-66D90EB9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4" y="558209"/>
            <a:ext cx="10396536" cy="756241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Programme</a:t>
            </a:r>
            <a:r>
              <a:rPr lang="it-IT" dirty="0"/>
              <a:t> </a:t>
            </a:r>
          </a:p>
        </p:txBody>
      </p:sp>
      <p:pic>
        <p:nvPicPr>
          <p:cNvPr id="9" name="Segnaposto contenuto 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CDEA4708-947E-F3B9-AB7E-E25EF01D5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314" y="1216601"/>
            <a:ext cx="6887362" cy="4914325"/>
          </a:xfrm>
        </p:spPr>
      </p:pic>
    </p:spTree>
    <p:extLst>
      <p:ext uri="{BB962C8B-B14F-4D97-AF65-F5344CB8AC3E}">
        <p14:creationId xmlns:p14="http://schemas.microsoft.com/office/powerpoint/2010/main" val="354610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5CF76-0D8A-3D03-A295-CFED4ED3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462" y="472484"/>
            <a:ext cx="10333075" cy="1414131"/>
          </a:xfrm>
        </p:spPr>
        <p:txBody>
          <a:bodyPr/>
          <a:lstStyle/>
          <a:p>
            <a:r>
              <a:rPr lang="it-IT" dirty="0" err="1"/>
              <a:t>Compréhension</a:t>
            </a:r>
            <a:r>
              <a:rPr lang="it-IT" dirty="0"/>
              <a:t> </a:t>
            </a:r>
            <a:r>
              <a:rPr lang="it-IT" dirty="0" err="1"/>
              <a:t>ecrite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BA6315-965F-BC4D-91DB-7060C01B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585913"/>
            <a:ext cx="10944225" cy="4571999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Lisez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répondez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suivantes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es l’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aînée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c'est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t'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d'elles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petites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soeurs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 plus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souvent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l'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été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,la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mère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dehors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champs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,à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travailler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père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L'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venu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petite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d'un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proche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la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mère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employée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horloges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Quatre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kilomètres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matin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froid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brouillard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la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commence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et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jusqu'à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l'instant de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regagner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chambre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 n'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arre^tes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Le ménage,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vaisselle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repasser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l'eau à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chercher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animaux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ferme.</a:t>
            </a:r>
            <a:endParaRPr lang="it-IT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femmes ne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restent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inoccupées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Tandis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ton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père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devant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fume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 pipe ,tu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mère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légumes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à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lentilles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quoi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il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tricoter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repriser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moment d'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dormir, tu n'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force de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chambre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tu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yeux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vide.</a:t>
            </a:r>
            <a:endParaRPr lang="it-IT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908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9B299-61BD-F5A1-76B5-428947B1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questions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5E5A2B-F055-2BBB-EFD4-A78431613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mère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l'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été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l'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hiver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it-IT" sz="32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va-t-elle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travailler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it-IT" sz="32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passe la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fille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aînée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it-IT" sz="32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Est-ce-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femmes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peuvent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reposer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soir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devant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it-IT" sz="32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Parler de la vie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quotidienne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mère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10 </a:t>
            </a:r>
            <a:r>
              <a:rPr lang="it-IT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lignes</a:t>
            </a:r>
            <a:r>
              <a:rPr lang="it-IT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2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2389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650E8-F02C-37EC-DC1A-AF4A9B25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Dictée</a:t>
            </a:r>
            <a:r>
              <a:rPr lang="it-IT" dirty="0"/>
              <a:t> </a:t>
            </a:r>
          </a:p>
        </p:txBody>
      </p:sp>
      <p:pic>
        <p:nvPicPr>
          <p:cNvPr id="5" name="Segnaposto contenuto 4" descr="Immagine che contiene testo, Viso umano, uomo, calligrafia&#10;&#10;Descrizione generata automaticamente">
            <a:extLst>
              <a:ext uri="{FF2B5EF4-FFF2-40B4-BE49-F238E27FC236}">
                <a16:creationId xmlns:a16="http://schemas.microsoft.com/office/drawing/2014/main" id="{4FE1A186-BCFF-4495-D249-21F494D97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873501" y="2450773"/>
            <a:ext cx="3827463" cy="2870597"/>
          </a:xfrm>
        </p:spPr>
      </p:pic>
    </p:spTree>
    <p:extLst>
      <p:ext uri="{BB962C8B-B14F-4D97-AF65-F5344CB8AC3E}">
        <p14:creationId xmlns:p14="http://schemas.microsoft.com/office/powerpoint/2010/main" val="296373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F0A830-6A5B-0A1F-675A-556D371F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EXAMEN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F5B8A5-7045-500A-8045-5533F947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4" y="1814513"/>
            <a:ext cx="10333076" cy="4102507"/>
          </a:xfrm>
        </p:spPr>
        <p:txBody>
          <a:bodyPr/>
          <a:lstStyle/>
          <a:p>
            <a:r>
              <a:rPr lang="it-IT" dirty="0"/>
              <a:t>1h en </a:t>
            </a:r>
            <a:r>
              <a:rPr lang="it-IT" dirty="0" err="1"/>
              <a:t>ligne</a:t>
            </a:r>
            <a:endParaRPr lang="it-IT" dirty="0"/>
          </a:p>
          <a:p>
            <a:r>
              <a:rPr lang="it-IT" dirty="0" err="1"/>
              <a:t>Dictée</a:t>
            </a:r>
            <a:r>
              <a:rPr lang="it-IT" dirty="0"/>
              <a:t> à </a:t>
            </a:r>
            <a:r>
              <a:rPr lang="it-IT" dirty="0" err="1"/>
              <a:t>trous</a:t>
            </a:r>
            <a:r>
              <a:rPr lang="it-IT" dirty="0"/>
              <a:t> (20 </a:t>
            </a:r>
            <a:r>
              <a:rPr lang="it-IT" dirty="0" err="1"/>
              <a:t>réponses</a:t>
            </a:r>
            <a:r>
              <a:rPr lang="it-IT" dirty="0"/>
              <a:t>)</a:t>
            </a:r>
          </a:p>
          <a:p>
            <a:r>
              <a:rPr lang="it-IT" dirty="0" err="1"/>
              <a:t>Compréhension</a:t>
            </a:r>
            <a:r>
              <a:rPr lang="it-IT" dirty="0"/>
              <a:t> </a:t>
            </a:r>
            <a:r>
              <a:rPr lang="it-IT" dirty="0" err="1"/>
              <a:t>écrite</a:t>
            </a:r>
            <a:r>
              <a:rPr lang="it-IT" dirty="0"/>
              <a:t> (3 </a:t>
            </a:r>
            <a:r>
              <a:rPr lang="it-IT" dirty="0" err="1"/>
              <a:t>questions</a:t>
            </a:r>
            <a:r>
              <a:rPr lang="it-IT" dirty="0"/>
              <a:t>) (20 MN) – 10 points</a:t>
            </a:r>
          </a:p>
          <a:p>
            <a:r>
              <a:rPr lang="it-IT" dirty="0" err="1"/>
              <a:t>Exercices</a:t>
            </a:r>
            <a:r>
              <a:rPr lang="it-IT" dirty="0"/>
              <a:t> de </a:t>
            </a:r>
            <a:r>
              <a:rPr lang="it-IT" dirty="0" err="1"/>
              <a:t>grammaire</a:t>
            </a:r>
            <a:r>
              <a:rPr lang="it-IT" dirty="0"/>
              <a:t> (</a:t>
            </a:r>
            <a:r>
              <a:rPr lang="it-IT" dirty="0" err="1"/>
              <a:t>réécriture</a:t>
            </a:r>
            <a:r>
              <a:rPr lang="it-IT" dirty="0"/>
              <a:t> et </a:t>
            </a:r>
            <a:r>
              <a:rPr lang="it-IT" dirty="0" err="1"/>
              <a:t>exercices</a:t>
            </a:r>
            <a:r>
              <a:rPr lang="it-IT" dirty="0"/>
              <a:t> à </a:t>
            </a:r>
            <a:r>
              <a:rPr lang="it-IT" dirty="0" err="1"/>
              <a:t>trous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236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BB6F3-EB4A-ACD3-B187-385D6377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788" y="2629772"/>
            <a:ext cx="10333075" cy="1414131"/>
          </a:xfrm>
        </p:spPr>
        <p:txBody>
          <a:bodyPr/>
          <a:lstStyle/>
          <a:p>
            <a:r>
              <a:rPr lang="it-IT"/>
              <a:t>Prononciation</a:t>
            </a:r>
            <a:endParaRPr lang="it-IT" dirty="0"/>
          </a:p>
        </p:txBody>
      </p:sp>
      <p:pic>
        <p:nvPicPr>
          <p:cNvPr id="9" name="Segnaposto contenuto 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FB0C2E79-A482-9F12-4158-FC39DBC59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2338" y="701502"/>
            <a:ext cx="3974075" cy="5454995"/>
          </a:xfrm>
        </p:spPr>
      </p:pic>
      <p:pic>
        <p:nvPicPr>
          <p:cNvPr id="11" name="Immagine 10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2595C42A-2F79-7D82-754B-166D93DF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88" y="701502"/>
            <a:ext cx="3751200" cy="52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2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C4E0A-A95D-A091-FCD6-3DF14A62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BILAN / </a:t>
            </a:r>
            <a:r>
              <a:rPr lang="it-IT" dirty="0" err="1"/>
              <a:t>Révision</a:t>
            </a:r>
            <a:r>
              <a:rPr lang="it-IT" dirty="0"/>
              <a:t> GRAMMAIRE a1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95C79E-085D-02A4-9A89-504112B0F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Le 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présent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 de l’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indicatif</a:t>
            </a:r>
            <a:endParaRPr lang="it-IT" sz="3100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Le 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pluriel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 et la forme 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négative</a:t>
            </a:r>
            <a:endParaRPr lang="it-IT" sz="3100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it-IT" sz="3100" dirty="0" err="1">
                <a:solidFill>
                  <a:srgbClr val="009A8A"/>
                </a:solidFill>
                <a:latin typeface="Helvetica" pitchFamily="2" charset="0"/>
              </a:rPr>
              <a:t>Les</a:t>
            </a:r>
            <a:r>
              <a:rPr lang="it-IT" sz="3100" dirty="0">
                <a:solidFill>
                  <a:srgbClr val="009A8A"/>
                </a:solidFill>
                <a:latin typeface="Helvetica" pitchFamily="2" charset="0"/>
              </a:rPr>
              <a:t> </a:t>
            </a:r>
            <a:r>
              <a:rPr lang="it-IT" sz="3100" dirty="0" err="1">
                <a:solidFill>
                  <a:srgbClr val="009A8A"/>
                </a:solidFill>
                <a:latin typeface="Helvetica" pitchFamily="2" charset="0"/>
              </a:rPr>
              <a:t>articles</a:t>
            </a:r>
            <a:r>
              <a:rPr lang="it-IT" sz="3100" dirty="0">
                <a:solidFill>
                  <a:srgbClr val="009A8A"/>
                </a:solidFill>
                <a:latin typeface="Helvetica" pitchFamily="2" charset="0"/>
              </a:rPr>
              <a:t> </a:t>
            </a:r>
          </a:p>
          <a:p>
            <a:pPr marL="514350" indent="-514350">
              <a:buFontTx/>
              <a:buAutoNum type="arabicPeriod"/>
            </a:pP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Masculin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 / </a:t>
            </a:r>
            <a:r>
              <a:rPr lang="it-IT" sz="3100" dirty="0" err="1">
                <a:solidFill>
                  <a:srgbClr val="009A8A"/>
                </a:solidFill>
                <a:latin typeface="Helvetica" pitchFamily="2" charset="0"/>
              </a:rPr>
              <a:t>F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éminin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 – </a:t>
            </a:r>
            <a:r>
              <a:rPr lang="it-IT" sz="3100" dirty="0" err="1">
                <a:solidFill>
                  <a:srgbClr val="009A8A"/>
                </a:solidFill>
                <a:latin typeface="Helvetica" pitchFamily="2" charset="0"/>
              </a:rPr>
              <a:t>S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ingulier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 / 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Pluriel</a:t>
            </a:r>
            <a:endParaRPr lang="it-IT" sz="3100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it-IT" sz="3100" dirty="0">
                <a:solidFill>
                  <a:srgbClr val="009A8A"/>
                </a:solidFill>
                <a:latin typeface="Helvetica" pitchFamily="2" charset="0"/>
              </a:rPr>
              <a:t>L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’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adjectif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ou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 le 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pronom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interrogatif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 </a:t>
            </a:r>
          </a:p>
          <a:p>
            <a:pPr marL="514350" indent="-514350">
              <a:buFontTx/>
              <a:buAutoNum type="arabicPeriod"/>
            </a:pPr>
            <a:r>
              <a:rPr lang="it-IT" sz="3100" dirty="0" err="1">
                <a:solidFill>
                  <a:srgbClr val="009A8A"/>
                </a:solidFill>
                <a:latin typeface="Helvetica" pitchFamily="2" charset="0"/>
              </a:rPr>
              <a:t>Lexique</a:t>
            </a:r>
            <a:r>
              <a:rPr lang="it-IT" sz="3100" dirty="0">
                <a:solidFill>
                  <a:srgbClr val="009A8A"/>
                </a:solidFill>
                <a:latin typeface="Helvetica" pitchFamily="2" charset="0"/>
              </a:rPr>
              <a:t> </a:t>
            </a:r>
            <a:r>
              <a:rPr lang="it-IT" sz="3100" dirty="0" err="1">
                <a:solidFill>
                  <a:srgbClr val="009A8A"/>
                </a:solidFill>
                <a:latin typeface="Helvetica" pitchFamily="2" charset="0"/>
              </a:rPr>
              <a:t>du</a:t>
            </a:r>
            <a:r>
              <a:rPr lang="it-IT" sz="3100" dirty="0">
                <a:solidFill>
                  <a:srgbClr val="009A8A"/>
                </a:solidFill>
                <a:latin typeface="Helvetica" pitchFamily="2" charset="0"/>
              </a:rPr>
              <a:t> </a:t>
            </a:r>
            <a:r>
              <a:rPr lang="it-IT" sz="3100" dirty="0" err="1">
                <a:solidFill>
                  <a:srgbClr val="009A8A"/>
                </a:solidFill>
                <a:latin typeface="Helvetica" pitchFamily="2" charset="0"/>
              </a:rPr>
              <a:t>temps</a:t>
            </a:r>
            <a:r>
              <a:rPr lang="it-IT" sz="3100" dirty="0">
                <a:solidFill>
                  <a:srgbClr val="009A8A"/>
                </a:solidFill>
                <a:latin typeface="Helvetica" pitchFamily="2" charset="0"/>
              </a:rPr>
              <a:t>/</a:t>
            </a:r>
            <a:r>
              <a:rPr lang="it-IT" sz="3100" dirty="0" err="1">
                <a:solidFill>
                  <a:srgbClr val="009A8A"/>
                </a:solidFill>
                <a:latin typeface="Helvetica" pitchFamily="2" charset="0"/>
              </a:rPr>
              <a:t>famille</a:t>
            </a:r>
            <a:endParaRPr lang="it-IT" sz="3100" dirty="0">
              <a:solidFill>
                <a:srgbClr val="009A8A"/>
              </a:solidFill>
              <a:latin typeface="Helvetica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Questions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 de production </a:t>
            </a:r>
            <a:r>
              <a:rPr lang="it-IT" sz="3100" dirty="0" err="1">
                <a:solidFill>
                  <a:srgbClr val="009A8A"/>
                </a:solidFill>
                <a:effectLst/>
                <a:latin typeface="Helvetica" pitchFamily="2" charset="0"/>
              </a:rPr>
              <a:t>écrite</a:t>
            </a:r>
            <a:r>
              <a:rPr lang="it-IT" sz="3100" dirty="0">
                <a:solidFill>
                  <a:srgbClr val="009A8A"/>
                </a:solidFill>
                <a:effectLst/>
                <a:latin typeface="Helvetica" pitchFamily="2" charset="0"/>
              </a:rPr>
              <a:t>/orale</a:t>
            </a:r>
          </a:p>
          <a:p>
            <a:r>
              <a:rPr lang="it-IT" sz="3100" dirty="0">
                <a:solidFill>
                  <a:srgbClr val="009A8A"/>
                </a:solidFill>
                <a:latin typeface="Helvetica" pitchFamily="2" charset="0"/>
              </a:rPr>
              <a:t>6. </a:t>
            </a:r>
            <a:r>
              <a:rPr lang="it-IT" sz="3100" dirty="0" err="1">
                <a:solidFill>
                  <a:srgbClr val="009A8A"/>
                </a:solidFill>
                <a:latin typeface="Helvetica" pitchFamily="2" charset="0"/>
              </a:rPr>
              <a:t>Compréhension</a:t>
            </a:r>
            <a:r>
              <a:rPr lang="it-IT" sz="3100" dirty="0">
                <a:solidFill>
                  <a:srgbClr val="009A8A"/>
                </a:solidFill>
                <a:latin typeface="Helvetica" pitchFamily="2" charset="0"/>
              </a:rPr>
              <a:t> </a:t>
            </a:r>
            <a:r>
              <a:rPr lang="it-IT" sz="3100" dirty="0" err="1">
                <a:solidFill>
                  <a:srgbClr val="009A8A"/>
                </a:solidFill>
                <a:latin typeface="Helvetica" pitchFamily="2" charset="0"/>
              </a:rPr>
              <a:t>écrite</a:t>
            </a:r>
            <a:endParaRPr lang="it-IT" sz="3100" dirty="0">
              <a:solidFill>
                <a:srgbClr val="009A8A"/>
              </a:solidFill>
              <a:latin typeface="Helvetica" pitchFamily="2" charset="0"/>
            </a:endParaRPr>
          </a:p>
          <a:p>
            <a:r>
              <a:rPr lang="it-IT" sz="3100" dirty="0">
                <a:solidFill>
                  <a:srgbClr val="009A8A"/>
                </a:solidFill>
                <a:latin typeface="Helvetica" pitchFamily="2" charset="0"/>
              </a:rPr>
              <a:t>7. </a:t>
            </a:r>
            <a:r>
              <a:rPr lang="it-IT" sz="3100" dirty="0" err="1">
                <a:solidFill>
                  <a:srgbClr val="009A8A"/>
                </a:solidFill>
                <a:latin typeface="Helvetica" pitchFamily="2" charset="0"/>
              </a:rPr>
              <a:t>Dictée</a:t>
            </a:r>
            <a:r>
              <a:rPr lang="it-IT" sz="3100" dirty="0">
                <a:solidFill>
                  <a:srgbClr val="009A8A"/>
                </a:solidFill>
                <a:latin typeface="Helvetica" pitchFamily="2" charset="0"/>
              </a:rPr>
              <a:t> </a:t>
            </a:r>
            <a:endParaRPr lang="it-IT" sz="3100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pPr marL="514350" indent="-514350">
              <a:buAutoNum type="arabicPeriod"/>
            </a:pPr>
            <a:endParaRPr lang="it-IT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655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F254D-303F-EDC8-C828-10FEBF16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012" y="501060"/>
            <a:ext cx="10333075" cy="1414131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9A8A"/>
                </a:solidFill>
                <a:latin typeface="Helvetica" pitchFamily="2" charset="0"/>
              </a:rPr>
              <a:t>1.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Complétez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les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phrases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à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l’aide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des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verbes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proposés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ci-dessous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conjugués</a:t>
            </a:r>
            <a:r>
              <a:rPr lang="it-IT" sz="2000" dirty="0">
                <a:solidFill>
                  <a:srgbClr val="009A8A"/>
                </a:solidFill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au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présent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de l’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indicatif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.</a:t>
            </a:r>
            <a:b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</a:b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&gt;&gt;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être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avoir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faire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aller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vouloir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savoir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pouvoir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devoir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connaître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,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prendre</a:t>
            </a:r>
            <a:b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</a:br>
            <a:b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</a:br>
            <a:endParaRPr lang="it-IT" sz="2000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DFAD43F-AE34-C912-4E14-0C980C7F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13" y="1543050"/>
            <a:ext cx="10763250" cy="4686300"/>
          </a:xfrm>
        </p:spPr>
        <p:txBody>
          <a:bodyPr>
            <a:normAutofit fontScale="25000" lnSpcReduction="20000"/>
          </a:bodyPr>
          <a:lstStyle/>
          <a:p>
            <a:endParaRPr lang="it-IT" sz="8000" dirty="0">
              <a:solidFill>
                <a:srgbClr val="009A8A"/>
              </a:solidFill>
              <a:effectLst/>
              <a:latin typeface="Helvetica" pitchFamily="2" charset="0"/>
            </a:endParaRPr>
          </a:p>
          <a:p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a.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Vous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au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concert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de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Louane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?</a:t>
            </a:r>
          </a:p>
          <a:p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b. 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Tu 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un bon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restaurant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français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?</a:t>
            </a:r>
          </a:p>
          <a:p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c.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Mon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frère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15 ans.</a:t>
            </a:r>
          </a:p>
          <a:p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d. 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Je ne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vais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pas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à la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plage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, je 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faire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mon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devoir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de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français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d’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abord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e.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Les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enfants 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regarder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les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dessins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animés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à la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télévision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sz="8000" dirty="0" err="1">
                <a:solidFill>
                  <a:srgbClr val="009A8A"/>
                </a:solidFill>
                <a:effectLst/>
                <a:latin typeface="Helvetica" pitchFamily="2" charset="0"/>
              </a:rPr>
              <a:t>f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. 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Tu 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à quelle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heure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commence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le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spectacle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de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danse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?</a:t>
            </a:r>
          </a:p>
          <a:p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g. 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Ma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sœur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très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généreuse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h.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Armelle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de la boxe.</a:t>
            </a:r>
          </a:p>
          <a:p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i.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Chloë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un bus pour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aller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à l’école.</a:t>
            </a:r>
          </a:p>
          <a:p>
            <a:r>
              <a:rPr lang="it-IT" sz="8000" dirty="0" err="1">
                <a:solidFill>
                  <a:srgbClr val="009A8A"/>
                </a:solidFill>
                <a:effectLst/>
                <a:latin typeface="Helvetica" pitchFamily="2" charset="0"/>
              </a:rPr>
              <a:t>j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. 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Je n’ai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pas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de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permis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de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conduire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alors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je ne </a:t>
            </a:r>
            <a:r>
              <a:rPr lang="it-IT" sz="8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pas</a:t>
            </a:r>
            <a:r>
              <a:rPr lang="it-IT" sz="8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8000" dirty="0" err="1">
                <a:solidFill>
                  <a:srgbClr val="141413"/>
                </a:solidFill>
                <a:effectLst/>
                <a:latin typeface="Helvetica" pitchFamily="2" charset="0"/>
              </a:rPr>
              <a:t>conduire</a:t>
            </a:r>
            <a:r>
              <a:rPr lang="it-IT" sz="6000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55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EA82F-32DF-DE32-A572-2F66098E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042989"/>
            <a:ext cx="10662458" cy="3886200"/>
          </a:xfrm>
        </p:spPr>
        <p:txBody>
          <a:bodyPr>
            <a:normAutofit fontScale="90000"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présent</a:t>
            </a:r>
            <a:r>
              <a:rPr lang="it-IT" dirty="0">
                <a:solidFill>
                  <a:srgbClr val="C00000"/>
                </a:solidFill>
              </a:rPr>
              <a:t> -&gt; </a:t>
            </a:r>
            <a:r>
              <a:rPr lang="it-IT" dirty="0" err="1">
                <a:solidFill>
                  <a:srgbClr val="C00000"/>
                </a:solidFill>
              </a:rPr>
              <a:t>passé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composé</a:t>
            </a:r>
            <a:r>
              <a:rPr lang="it-IT" dirty="0">
                <a:solidFill>
                  <a:srgbClr val="C00000"/>
                </a:solidFill>
              </a:rPr>
              <a:t> (</a:t>
            </a:r>
            <a:r>
              <a:rPr lang="it-IT" dirty="0" err="1">
                <a:solidFill>
                  <a:srgbClr val="C00000"/>
                </a:solidFill>
              </a:rPr>
              <a:t>accord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du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participe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avec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être</a:t>
            </a:r>
            <a:r>
              <a:rPr lang="it-IT" dirty="0">
                <a:solidFill>
                  <a:srgbClr val="C00000"/>
                </a:solidFill>
              </a:rPr>
              <a:t>) </a:t>
            </a:r>
            <a:r>
              <a:rPr lang="it-IT" dirty="0" err="1">
                <a:solidFill>
                  <a:srgbClr val="FFC000"/>
                </a:solidFill>
              </a:rPr>
              <a:t>imparfait</a:t>
            </a:r>
            <a:r>
              <a:rPr lang="it-IT" dirty="0">
                <a:solidFill>
                  <a:srgbClr val="FFC000"/>
                </a:solidFill>
              </a:rPr>
              <a:t> -&gt; plus-</a:t>
            </a:r>
            <a:r>
              <a:rPr lang="it-IT" dirty="0" err="1">
                <a:solidFill>
                  <a:srgbClr val="FFC000"/>
                </a:solidFill>
              </a:rPr>
              <a:t>que</a:t>
            </a:r>
            <a:r>
              <a:rPr lang="it-IT" dirty="0">
                <a:solidFill>
                  <a:srgbClr val="FFC000"/>
                </a:solidFill>
              </a:rPr>
              <a:t>-parfait </a:t>
            </a:r>
            <a:br>
              <a:rPr lang="it-IT" dirty="0"/>
            </a:br>
            <a:r>
              <a:rPr lang="it-IT" dirty="0" err="1">
                <a:solidFill>
                  <a:srgbClr val="00B0F0"/>
                </a:solidFill>
              </a:rPr>
              <a:t>futur</a:t>
            </a:r>
            <a:r>
              <a:rPr lang="it-IT" dirty="0">
                <a:solidFill>
                  <a:srgbClr val="00B0F0"/>
                </a:solidFill>
              </a:rPr>
              <a:t> -&gt; </a:t>
            </a:r>
            <a:r>
              <a:rPr lang="it-IT" dirty="0" err="1">
                <a:solidFill>
                  <a:srgbClr val="00B0F0"/>
                </a:solidFill>
              </a:rPr>
              <a:t>futur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 err="1">
                <a:solidFill>
                  <a:srgbClr val="00B0F0"/>
                </a:solidFill>
              </a:rPr>
              <a:t>antérieur</a:t>
            </a:r>
            <a:r>
              <a:rPr lang="it-IT" dirty="0">
                <a:solidFill>
                  <a:srgbClr val="00B0F0"/>
                </a:solidFill>
              </a:rPr>
              <a:t> </a:t>
            </a:r>
            <a:br>
              <a:rPr lang="it-IT" dirty="0"/>
            </a:br>
            <a:r>
              <a:rPr lang="it-IT" dirty="0" err="1">
                <a:solidFill>
                  <a:srgbClr val="0070C0"/>
                </a:solidFill>
              </a:rPr>
              <a:t>conditionnel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présent</a:t>
            </a:r>
            <a:r>
              <a:rPr lang="it-IT" dirty="0">
                <a:solidFill>
                  <a:srgbClr val="0070C0"/>
                </a:solidFill>
              </a:rPr>
              <a:t> -&gt; </a:t>
            </a:r>
            <a:r>
              <a:rPr lang="it-IT" dirty="0" err="1">
                <a:solidFill>
                  <a:srgbClr val="0070C0"/>
                </a:solidFill>
              </a:rPr>
              <a:t>COnditionnel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passé</a:t>
            </a:r>
            <a:r>
              <a:rPr lang="it-IT" dirty="0">
                <a:solidFill>
                  <a:srgbClr val="0070C0"/>
                </a:solidFill>
              </a:rPr>
              <a:t> </a:t>
            </a:r>
            <a:br>
              <a:rPr lang="it-IT" dirty="0"/>
            </a:br>
            <a:r>
              <a:rPr lang="it-IT" dirty="0" err="1"/>
              <a:t>impératif</a:t>
            </a:r>
            <a:br>
              <a:rPr lang="it-IT" dirty="0"/>
            </a:br>
            <a:r>
              <a:rPr lang="it-IT" dirty="0" err="1">
                <a:solidFill>
                  <a:srgbClr val="92D050"/>
                </a:solidFill>
              </a:rPr>
              <a:t>gallicismes</a:t>
            </a:r>
            <a:r>
              <a:rPr lang="it-IT" dirty="0">
                <a:solidFill>
                  <a:srgbClr val="92D050"/>
                </a:solidFill>
              </a:rPr>
              <a:t> : </a:t>
            </a:r>
            <a:r>
              <a:rPr lang="it-IT" dirty="0" err="1">
                <a:solidFill>
                  <a:srgbClr val="92D050"/>
                </a:solidFill>
              </a:rPr>
              <a:t>passé</a:t>
            </a:r>
            <a:r>
              <a:rPr lang="it-IT" dirty="0">
                <a:solidFill>
                  <a:srgbClr val="92D050"/>
                </a:solidFill>
              </a:rPr>
              <a:t> </a:t>
            </a:r>
            <a:r>
              <a:rPr lang="it-IT" dirty="0" err="1">
                <a:solidFill>
                  <a:srgbClr val="92D050"/>
                </a:solidFill>
              </a:rPr>
              <a:t>récent</a:t>
            </a:r>
            <a:r>
              <a:rPr lang="it-IT" dirty="0">
                <a:solidFill>
                  <a:srgbClr val="92D050"/>
                </a:solidFill>
              </a:rPr>
              <a:t> – </a:t>
            </a:r>
            <a:r>
              <a:rPr lang="it-IT" dirty="0" err="1">
                <a:solidFill>
                  <a:srgbClr val="92D050"/>
                </a:solidFill>
              </a:rPr>
              <a:t>présent</a:t>
            </a:r>
            <a:r>
              <a:rPr lang="it-IT" dirty="0">
                <a:solidFill>
                  <a:srgbClr val="92D050"/>
                </a:solidFill>
              </a:rPr>
              <a:t> </a:t>
            </a:r>
            <a:r>
              <a:rPr lang="it-IT" dirty="0" err="1">
                <a:solidFill>
                  <a:srgbClr val="92D050"/>
                </a:solidFill>
              </a:rPr>
              <a:t>continu</a:t>
            </a:r>
            <a:r>
              <a:rPr lang="it-IT" dirty="0">
                <a:solidFill>
                  <a:srgbClr val="92D050"/>
                </a:solidFill>
              </a:rPr>
              <a:t> – </a:t>
            </a:r>
            <a:r>
              <a:rPr lang="it-IT" dirty="0" err="1">
                <a:solidFill>
                  <a:srgbClr val="92D050"/>
                </a:solidFill>
              </a:rPr>
              <a:t>futur</a:t>
            </a:r>
            <a:r>
              <a:rPr lang="it-IT" dirty="0">
                <a:solidFill>
                  <a:srgbClr val="92D050"/>
                </a:solidFill>
              </a:rPr>
              <a:t> </a:t>
            </a:r>
            <a:r>
              <a:rPr lang="it-IT" dirty="0" err="1">
                <a:solidFill>
                  <a:srgbClr val="92D050"/>
                </a:solidFill>
              </a:rPr>
              <a:t>proche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28EA061-D955-B80E-FCDD-F8654DAA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5375422"/>
            <a:ext cx="8553450" cy="215409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13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F6AA32-13C2-415E-B4CB-5A6D2336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cerchio, schermata, Elementi grafici, testo&#10;&#10;Descrizione generata automaticamente">
            <a:extLst>
              <a:ext uri="{FF2B5EF4-FFF2-40B4-BE49-F238E27FC236}">
                <a16:creationId xmlns:a16="http://schemas.microsoft.com/office/drawing/2014/main" id="{8EBE6D51-8791-1138-200F-FEB9BAE10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78" b="6577"/>
          <a:stretch/>
        </p:blipFill>
        <p:spPr>
          <a:xfrm>
            <a:off x="1376885" y="1548995"/>
            <a:ext cx="9438230" cy="5309005"/>
          </a:xfrm>
          <a:prstGeom prst="rect">
            <a:avLst/>
          </a:prstGeom>
        </p:spPr>
      </p:pic>
      <p:pic>
        <p:nvPicPr>
          <p:cNvPr id="7" name="Immagine 6" descr="Immagine che contiene testo, Carattere, algebra&#10;&#10;Descrizione generata automaticamente">
            <a:extLst>
              <a:ext uri="{FF2B5EF4-FFF2-40B4-BE49-F238E27FC236}">
                <a16:creationId xmlns:a16="http://schemas.microsoft.com/office/drawing/2014/main" id="{DEFC63FA-4438-298E-9802-1F419B30D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8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3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B9579-2B98-45CD-7591-48329726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2.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Mettez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au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pluriel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 et à la forme </a:t>
            </a:r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négative</a:t>
            </a:r>
            <a:b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</a:br>
            <a:endParaRPr lang="it-IT" sz="2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47A92-C379-8026-D866-28749F46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213"/>
            <a:ext cx="10668000" cy="4216807"/>
          </a:xfrm>
        </p:spPr>
        <p:txBody>
          <a:bodyPr>
            <a:normAutofit fontScale="92500" lnSpcReduction="20000"/>
          </a:bodyPr>
          <a:lstStyle/>
          <a:p>
            <a:endParaRPr lang="it-IT" sz="2000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a. Tu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habites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à Toronto ? </a:t>
            </a:r>
            <a:r>
              <a:rPr lang="it-IT" sz="2000" dirty="0">
                <a:solidFill>
                  <a:srgbClr val="141413"/>
                </a:solidFill>
                <a:effectLst/>
                <a:latin typeface="Wingdings 3" pitchFamily="2" charset="77"/>
              </a:rPr>
              <a:t>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Vous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?</a:t>
            </a:r>
          </a:p>
          <a:p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b. 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Elle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chante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une chanson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populaire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 </a:t>
            </a:r>
            <a:r>
              <a:rPr lang="it-IT" sz="2000" dirty="0">
                <a:solidFill>
                  <a:srgbClr val="141413"/>
                </a:solidFill>
                <a:effectLst/>
                <a:latin typeface="Wingdings 3" pitchFamily="2" charset="77"/>
              </a:rPr>
              <a:t>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Elles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c.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J’aime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ma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voisine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 </a:t>
            </a:r>
            <a:r>
              <a:rPr lang="it-IT" sz="2000" dirty="0">
                <a:solidFill>
                  <a:srgbClr val="141413"/>
                </a:solidFill>
                <a:effectLst/>
                <a:latin typeface="Wingdings 3" pitchFamily="2" charset="77"/>
              </a:rPr>
              <a:t>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Nous 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d. 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François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achète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une baguette. </a:t>
            </a:r>
            <a:r>
              <a:rPr lang="it-IT" sz="2000" dirty="0">
                <a:solidFill>
                  <a:srgbClr val="141413"/>
                </a:solidFill>
                <a:effectLst/>
                <a:latin typeface="Wingdings 3" pitchFamily="2" charset="77"/>
              </a:rPr>
              <a:t>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François et Claude 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e. 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Tu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ouvres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ton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livre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? </a:t>
            </a:r>
            <a:r>
              <a:rPr lang="it-IT" sz="2000" dirty="0">
                <a:solidFill>
                  <a:srgbClr val="141413"/>
                </a:solidFill>
                <a:effectLst/>
                <a:latin typeface="Wingdings 3" pitchFamily="2" charset="77"/>
              </a:rPr>
              <a:t>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Vous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?</a:t>
            </a:r>
          </a:p>
          <a:p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f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. 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Je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comprends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ton opinion. </a:t>
            </a:r>
            <a:r>
              <a:rPr lang="it-IT" sz="2000" dirty="0">
                <a:solidFill>
                  <a:srgbClr val="141413"/>
                </a:solidFill>
                <a:effectLst/>
                <a:latin typeface="Wingdings 3" pitchFamily="2" charset="77"/>
              </a:rPr>
              <a:t>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Nous 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g. 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Marie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fait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de la boxe. </a:t>
            </a:r>
            <a:r>
              <a:rPr lang="it-IT" sz="2000" dirty="0">
                <a:solidFill>
                  <a:srgbClr val="141413"/>
                </a:solidFill>
                <a:effectLst/>
                <a:latin typeface="Wingdings 3" pitchFamily="2" charset="77"/>
              </a:rPr>
              <a:t>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Marie et Estelle 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h.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J’ai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un nouveau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livre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 </a:t>
            </a:r>
            <a:r>
              <a:rPr lang="it-IT" sz="2000" dirty="0">
                <a:solidFill>
                  <a:srgbClr val="141413"/>
                </a:solidFill>
                <a:effectLst/>
                <a:latin typeface="Wingdings 3" pitchFamily="2" charset="77"/>
              </a:rPr>
              <a:t>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Nous 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i. 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Elle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observe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les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oiseaux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sur l’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arbre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 </a:t>
            </a:r>
            <a:r>
              <a:rPr lang="it-IT" sz="2000" dirty="0">
                <a:solidFill>
                  <a:srgbClr val="141413"/>
                </a:solidFill>
                <a:effectLst/>
                <a:latin typeface="Wingdings 3" pitchFamily="2" charset="77"/>
              </a:rPr>
              <a:t>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Elles 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………………………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it-IT" sz="2000" dirty="0" err="1">
                <a:solidFill>
                  <a:srgbClr val="009A8A"/>
                </a:solidFill>
                <a:effectLst/>
                <a:latin typeface="Helvetica" pitchFamily="2" charset="0"/>
              </a:rPr>
              <a:t>j</a:t>
            </a:r>
            <a:r>
              <a:rPr lang="it-IT" sz="2000" dirty="0">
                <a:solidFill>
                  <a:srgbClr val="009A8A"/>
                </a:solidFill>
                <a:effectLst/>
                <a:latin typeface="Helvetica" pitchFamily="2" charset="0"/>
              </a:rPr>
              <a:t>. 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Tu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joues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au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Scrabble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avec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ton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frère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. </a:t>
            </a:r>
            <a:r>
              <a:rPr lang="it-IT" sz="2000" dirty="0">
                <a:solidFill>
                  <a:srgbClr val="141413"/>
                </a:solidFill>
                <a:effectLst/>
                <a:latin typeface="Wingdings 3" pitchFamily="2" charset="77"/>
              </a:rPr>
              <a:t>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Vous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 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15505093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7538</TotalTime>
  <Words>1355</Words>
  <Application>Microsoft Macintosh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Helvetica</vt:lpstr>
      <vt:lpstr>The Hand</vt:lpstr>
      <vt:lpstr>The Serif Hand</vt:lpstr>
      <vt:lpstr>Times New Roman</vt:lpstr>
      <vt:lpstr>Wingdings 3</vt:lpstr>
      <vt:lpstr>ChitchatVTI</vt:lpstr>
      <vt:lpstr>FRANçAIS   PROF.SSA  MARIE SENGER</vt:lpstr>
      <vt:lpstr>Programme </vt:lpstr>
      <vt:lpstr>EXAMEN</vt:lpstr>
      <vt:lpstr>Prononciation</vt:lpstr>
      <vt:lpstr>BILAN / Révision GRAMMAIRE a1 </vt:lpstr>
      <vt:lpstr>1. Complétez les phrases à l’aide des verbes proposés ci-dessous conjugués au présent de l’indicatif. &gt;&gt; être, avoir, faire, aller, vouloir, savoir, pouvoir, devoir, connaître, prendre  </vt:lpstr>
      <vt:lpstr>présent -&gt; passé composé (accord du participe avec être) imparfait -&gt; plus-que-parfait  futur -&gt; futur antérieur  conditionnel présent -&gt; COnditionnel passé  impératif gallicismes : passé récent – présent continu – futur proche</vt:lpstr>
      <vt:lpstr>Presentazione standard di PowerPoint</vt:lpstr>
      <vt:lpstr>2. Mettez au pluriel et à la forme négative </vt:lpstr>
      <vt:lpstr>3. Choisissez la réponse correcte (articles) : </vt:lpstr>
      <vt:lpstr>4. Choisissez la réponse correcte : </vt:lpstr>
      <vt:lpstr> 5. Complétez le texte avec les éléments qui manquent. &gt;&gt;quels, combien d’exercices, quand, à quelle heure, pourquoi, où, est-ce que, qu’est-ce que, quel, avec qui </vt:lpstr>
      <vt:lpstr> 6. Texte à trous </vt:lpstr>
      <vt:lpstr>Bilan / Révision lexique  1. temps (heures, jour, mois, date, etc)  </vt:lpstr>
      <vt:lpstr>Presentazione standard di PowerPoint</vt:lpstr>
      <vt:lpstr>Presentazione standard di PowerPoint</vt:lpstr>
      <vt:lpstr>2. La famille </vt:lpstr>
      <vt:lpstr>Presentazione standard di PowerPoint</vt:lpstr>
      <vt:lpstr>Production ecrite / orale</vt:lpstr>
      <vt:lpstr>Compréhension ecrite </vt:lpstr>
      <vt:lpstr>questions</vt:lpstr>
      <vt:lpstr>Dictée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FRANçAIS   PROF.SSA  MARIE SENGER</dc:title>
  <dc:creator>Marie S.</dc:creator>
  <cp:lastModifiedBy>Marie S.</cp:lastModifiedBy>
  <cp:revision>2</cp:revision>
  <dcterms:created xsi:type="dcterms:W3CDTF">2024-04-02T10:37:49Z</dcterms:created>
  <dcterms:modified xsi:type="dcterms:W3CDTF">2024-04-07T16:16:02Z</dcterms:modified>
</cp:coreProperties>
</file>