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sldIdLst>
    <p:sldId id="256" r:id="rId2"/>
    <p:sldId id="257" r:id="rId3"/>
    <p:sldId id="258" r:id="rId4"/>
    <p:sldId id="274" r:id="rId5"/>
    <p:sldId id="259" r:id="rId6"/>
    <p:sldId id="269" r:id="rId7"/>
    <p:sldId id="270" r:id="rId8"/>
    <p:sldId id="271" r:id="rId9"/>
    <p:sldId id="272" r:id="rId10"/>
    <p:sldId id="260" r:id="rId11"/>
    <p:sldId id="261" r:id="rId12"/>
    <p:sldId id="273" r:id="rId13"/>
    <p:sldId id="268" r:id="rId14"/>
    <p:sldId id="262" r:id="rId15"/>
    <p:sldId id="266" r:id="rId16"/>
    <p:sldId id="267" r:id="rId17"/>
    <p:sldId id="265" r:id="rId18"/>
    <p:sldId id="264" r:id="rId19"/>
    <p:sldId id="286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3" r:id="rId28"/>
    <p:sldId id="275" r:id="rId29"/>
    <p:sldId id="284" r:id="rId30"/>
    <p:sldId id="283" r:id="rId31"/>
    <p:sldId id="285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878"/>
  </p:normalViewPr>
  <p:slideViewPr>
    <p:cSldViewPr snapToGrid="0">
      <p:cViewPr>
        <p:scale>
          <a:sx n="70" d="100"/>
          <a:sy n="70" d="100"/>
        </p:scale>
        <p:origin x="976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00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4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2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7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4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01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2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1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9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5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3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ocs.google.com/document/d/19jF24UcwSgJ-jBiu8iFdF6Ls3vKNgoWqJ3LkfNvMP7Y/ed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../Downloads/Quelles%20sont%20les%20valeurs%20de%20la%20Re&#769;publique%20franc&#807;aise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e3-regions.francetvinfo.fr/paris-ile-de-france/paris/grand-paris/video-a-la-tele-ou-dans-la-presse-le-poisson-d-avril-une-espece-en-voie-de-disparition-2744390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aisfacile.rfi.fr/fr/actualit%C3%A9/20240229-l-artisanat-et-les-jeunes-en-r%C3%A9gion-parisien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145031-74CE-077F-1F74-7C351DE9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392434"/>
            <a:ext cx="5274860" cy="3411470"/>
          </a:xfrm>
        </p:spPr>
        <p:txBody>
          <a:bodyPr anchor="b">
            <a:normAutofit fontScale="90000"/>
          </a:bodyPr>
          <a:lstStyle/>
          <a:p>
            <a:r>
              <a:rPr lang="it-IT" dirty="0"/>
              <a:t>FRANÇAIS</a:t>
            </a:r>
            <a:br>
              <a:rPr lang="it-IT" dirty="0"/>
            </a:br>
            <a:r>
              <a:rPr lang="it-IT" dirty="0"/>
              <a:t>PROF.SSA </a:t>
            </a:r>
            <a:br>
              <a:rPr lang="it-IT" dirty="0"/>
            </a:br>
            <a:r>
              <a:rPr lang="it-IT" dirty="0"/>
              <a:t>Marie </a:t>
            </a:r>
            <a:r>
              <a:rPr lang="it-IT" dirty="0" err="1"/>
              <a:t>Senger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550F3C6-ADF1-49C5-7824-5FE81838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980944"/>
            <a:ext cx="6146235" cy="3810869"/>
          </a:xfrm>
        </p:spPr>
        <p:txBody>
          <a:bodyPr anchor="t">
            <a:normAutofit fontScale="70000" lnSpcReduction="20000"/>
          </a:bodyPr>
          <a:lstStyle/>
          <a:p>
            <a:r>
              <a:rPr lang="it-IT" dirty="0"/>
              <a:t>3° </a:t>
            </a:r>
            <a:r>
              <a:rPr lang="it-IT" dirty="0" err="1"/>
              <a:t>année</a:t>
            </a:r>
            <a:endParaRPr lang="it-IT" dirty="0"/>
          </a:p>
          <a:p>
            <a:r>
              <a:rPr lang="it-IT" dirty="0"/>
              <a:t>2° semestre</a:t>
            </a:r>
          </a:p>
          <a:p>
            <a:r>
              <a:rPr lang="it-IT" dirty="0"/>
              <a:t>Doc. drive : </a:t>
            </a:r>
          </a:p>
          <a:p>
            <a:r>
              <a:rPr lang="it-IT" b="1" dirty="0" err="1"/>
              <a:t>Lundi</a:t>
            </a:r>
            <a:r>
              <a:rPr lang="it-IT" b="1" dirty="0"/>
              <a:t>/</a:t>
            </a:r>
            <a:r>
              <a:rPr lang="it-IT" b="1" dirty="0" err="1"/>
              <a:t>mercredi</a:t>
            </a:r>
            <a:r>
              <a:rPr lang="it-IT" b="1" dirty="0"/>
              <a:t> </a:t>
            </a:r>
            <a:r>
              <a:rPr lang="it-IT" dirty="0">
                <a:hlinkClick r:id="rId2"/>
              </a:rPr>
              <a:t>https://docs.google.com/document/d/19jF24UcwSgJ-jBiu8iFdF6Ls3vKNgoWqJ3LkfNvMP7Y/edit</a:t>
            </a:r>
            <a:endParaRPr lang="it-IT" dirty="0"/>
          </a:p>
          <a:p>
            <a:r>
              <a:rPr lang="it-IT" b="1" dirty="0" err="1"/>
              <a:t>Mardi</a:t>
            </a:r>
            <a:r>
              <a:rPr lang="it-IT" b="1" dirty="0"/>
              <a:t>/</a:t>
            </a:r>
            <a:r>
              <a:rPr lang="it-IT" b="1" dirty="0" err="1"/>
              <a:t>mercredi</a:t>
            </a:r>
            <a:r>
              <a:rPr lang="it-IT" b="1" dirty="0"/>
              <a:t> </a:t>
            </a:r>
          </a:p>
          <a:p>
            <a:r>
              <a:rPr lang="it-IT" dirty="0"/>
              <a:t>https://</a:t>
            </a:r>
            <a:r>
              <a:rPr lang="it-IT" dirty="0" err="1"/>
              <a:t>docs.google.com</a:t>
            </a:r>
            <a:r>
              <a:rPr lang="it-IT" dirty="0"/>
              <a:t>/</a:t>
            </a:r>
            <a:r>
              <a:rPr lang="it-IT" dirty="0" err="1"/>
              <a:t>document</a:t>
            </a:r>
            <a:r>
              <a:rPr lang="it-IT" dirty="0"/>
              <a:t>/d/1KBNmW1KtI__E5ALRJdWbq2PHUHnR3O2rAWcV_FoGROA/</a:t>
            </a:r>
            <a:r>
              <a:rPr lang="it-IT" dirty="0" err="1"/>
              <a:t>edit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E60677C-1F92-A60E-77B0-177B2483F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80" r="34637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65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1A08AC-F796-409C-AD97-8B476289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1B312B-4E9A-405C-9CE8-103254380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0853745" cy="6858000"/>
            <a:chOff x="-1" y="0"/>
            <a:chExt cx="10934058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7ED404-4912-4C80-B5EB-98E67EB26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10515600" cy="6858000"/>
            </a:xfrm>
            <a:custGeom>
              <a:avLst/>
              <a:gdLst>
                <a:gd name="connsiteX0" fmla="*/ 0 w 10515600"/>
                <a:gd name="connsiteY0" fmla="*/ 0 h 6858000"/>
                <a:gd name="connsiteX1" fmla="*/ 3039549 w 10515600"/>
                <a:gd name="connsiteY1" fmla="*/ 0 h 6858000"/>
                <a:gd name="connsiteX2" fmla="*/ 3387573 w 10515600"/>
                <a:gd name="connsiteY2" fmla="*/ 0 h 6858000"/>
                <a:gd name="connsiteX3" fmla="*/ 3678072 w 10515600"/>
                <a:gd name="connsiteY3" fmla="*/ 0 h 6858000"/>
                <a:gd name="connsiteX4" fmla="*/ 3721524 w 10515600"/>
                <a:gd name="connsiteY4" fmla="*/ 0 h 6858000"/>
                <a:gd name="connsiteX5" fmla="*/ 4595394 w 10515600"/>
                <a:gd name="connsiteY5" fmla="*/ 0 h 6858000"/>
                <a:gd name="connsiteX6" fmla="*/ 4607603 w 10515600"/>
                <a:gd name="connsiteY6" fmla="*/ 0 h 6858000"/>
                <a:gd name="connsiteX7" fmla="*/ 4733044 w 10515600"/>
                <a:gd name="connsiteY7" fmla="*/ 0 h 6858000"/>
                <a:gd name="connsiteX8" fmla="*/ 6226185 w 10515600"/>
                <a:gd name="connsiteY8" fmla="*/ 0 h 6858000"/>
                <a:gd name="connsiteX9" fmla="*/ 8892577 w 10515600"/>
                <a:gd name="connsiteY9" fmla="*/ 0 h 6858000"/>
                <a:gd name="connsiteX10" fmla="*/ 8914701 w 10515600"/>
                <a:gd name="connsiteY10" fmla="*/ 14997 h 6858000"/>
                <a:gd name="connsiteX11" fmla="*/ 10515600 w 10515600"/>
                <a:gd name="connsiteY11" fmla="*/ 3621656 h 6858000"/>
                <a:gd name="connsiteX12" fmla="*/ 8641250 w 10515600"/>
                <a:gd name="connsiteY12" fmla="*/ 6374814 h 6858000"/>
                <a:gd name="connsiteX13" fmla="*/ 8124602 w 10515600"/>
                <a:gd name="connsiteY13" fmla="*/ 6780599 h 6858000"/>
                <a:gd name="connsiteX14" fmla="*/ 8012846 w 10515600"/>
                <a:gd name="connsiteY14" fmla="*/ 6858000 h 6858000"/>
                <a:gd name="connsiteX15" fmla="*/ 6226185 w 10515600"/>
                <a:gd name="connsiteY15" fmla="*/ 6858000 h 6858000"/>
                <a:gd name="connsiteX16" fmla="*/ 4607603 w 10515600"/>
                <a:gd name="connsiteY16" fmla="*/ 6858000 h 6858000"/>
                <a:gd name="connsiteX17" fmla="*/ 4595394 w 10515600"/>
                <a:gd name="connsiteY17" fmla="*/ 6858000 h 6858000"/>
                <a:gd name="connsiteX18" fmla="*/ 4424650 w 10515600"/>
                <a:gd name="connsiteY18" fmla="*/ 6858000 h 6858000"/>
                <a:gd name="connsiteX19" fmla="*/ 3721524 w 10515600"/>
                <a:gd name="connsiteY19" fmla="*/ 6858000 h 6858000"/>
                <a:gd name="connsiteX20" fmla="*/ 3678072 w 10515600"/>
                <a:gd name="connsiteY20" fmla="*/ 6858000 h 6858000"/>
                <a:gd name="connsiteX21" fmla="*/ 3387573 w 10515600"/>
                <a:gd name="connsiteY21" fmla="*/ 6858000 h 6858000"/>
                <a:gd name="connsiteX22" fmla="*/ 3039549 w 10515600"/>
                <a:gd name="connsiteY22" fmla="*/ 6858000 h 6858000"/>
                <a:gd name="connsiteX23" fmla="*/ 0 w 10515600"/>
                <a:gd name="connsiteY2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5600" h="685800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58012C-4DA3-4ED3-9500-41F9AF60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0433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AC73F7-22BD-4C46-B368-3F03B8478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8432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C99F96-8984-456F-BD66-5C019A651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308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75F62760-E7F9-F870-F899-B5B29B31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2602" y="-622299"/>
            <a:ext cx="6857365" cy="1344612"/>
          </a:xfrm>
        </p:spPr>
        <p:txBody>
          <a:bodyPr anchor="b">
            <a:normAutofit/>
          </a:bodyPr>
          <a:lstStyle/>
          <a:p>
            <a:r>
              <a:rPr lang="it-IT" dirty="0"/>
              <a:t>Focus RESUME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8C5A7-DDAB-A2B1-D27F-21121C20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3"/>
            <a:ext cx="8801099" cy="6857999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6 000 </a:t>
            </a:r>
            <a:r>
              <a:rPr lang="en-US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un </a:t>
            </a:r>
            <a:r>
              <a:rPr lang="en-US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patrimoine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danger 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L’immense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majorité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serait-elle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condamnée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disparaître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court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 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idiome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survivre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condition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compter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100 000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locuteurs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Or, sur 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quelque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6 000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existent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actuellement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le monde, la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moitié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10 000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locuteurs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un quart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1 000.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Depuis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qu’elles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diversifiées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30 000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se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éteintes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laisser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trace. 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qui est nouveau, en revanche, c’est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périssent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ce moment.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naissance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Etats-nations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dont l’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territoriale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étroitement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liée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homogénéité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linguistique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également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joué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rôle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décisif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langues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adoptées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marginalisation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Déployant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efforts pour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instaurer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langue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officielle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l’éducation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médias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l’administration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gouvernements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consciemment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l’élimination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minoritaires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d’homogénéisation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s’est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renforcé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l’industrialisation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progrès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imposé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nouveaux modes de communication,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simples et pratiques. 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monolinguisme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devenu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idéal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C’est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qu’à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fin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XIXe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siècle, est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idée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d’une langue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universelle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une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prolifération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langues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artificielles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près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nous, l’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internationalisation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marchés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financiers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l’information par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médias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mondialisation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intensifié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menace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pesait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déjà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 petites » langues. 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rythme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d’extinction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ainsi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atteint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proportions sans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précédent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l’histoire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10 par an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l’échelle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L’avenir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paraît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encore plus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sombre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pronostics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50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90 % des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parlées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aujourd’hui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mourront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siècle.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préservation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affaire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urgente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conséquences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disparition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graves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 d’un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Si nous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devenions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uniformément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monolingues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cerveau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 point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perdre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créativité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linguistique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innée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ailleurs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langue, un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volet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l’histoire de l’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humanité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referme</a:t>
            </a:r>
            <a:r>
              <a:rPr lang="it-IT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privilégié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communication entre les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incarnent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vision du monde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locuteurs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imaginaires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façons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véhiculer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savoir. […] 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Ranka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BJELJAC-BABIC, maître de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conférences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l’Université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Poitiers (France)</a:t>
            </a:r>
            <a:endParaRPr lang="it-I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it-IT" sz="600" dirty="0"/>
          </a:p>
        </p:txBody>
      </p:sp>
    </p:spTree>
    <p:extLst>
      <p:ext uri="{BB962C8B-B14F-4D97-AF65-F5344CB8AC3E}">
        <p14:creationId xmlns:p14="http://schemas.microsoft.com/office/powerpoint/2010/main" val="100986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93D43-3F5F-A892-9B3D-BDE7EFFE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52" y="-672635"/>
            <a:ext cx="8770571" cy="1345269"/>
          </a:xfrm>
        </p:spPr>
        <p:txBody>
          <a:bodyPr>
            <a:normAutofit fontScale="90000"/>
          </a:bodyPr>
          <a:lstStyle/>
          <a:p>
            <a:r>
              <a:rPr lang="it-IT" dirty="0"/>
              <a:t>Focus EMISSION D’UN POINT DE VUE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E09E776-8682-A855-9F09-6F5369B9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634"/>
            <a:ext cx="12192000" cy="6514550"/>
          </a:xfrm>
        </p:spPr>
        <p:txBody>
          <a:bodyPr numCol="2">
            <a:normAutofit/>
          </a:bodyPr>
          <a:lstStyle/>
          <a:p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Donner son opinion</a:t>
            </a:r>
          </a:p>
          <a:p>
            <a:r>
              <a:rPr lang="it-IT" sz="1800" b="1" dirty="0">
                <a:effectLst/>
                <a:latin typeface="BlissPro"/>
              </a:rPr>
              <a:t> </a:t>
            </a:r>
            <a:r>
              <a:rPr lang="it-IT" sz="1800" dirty="0">
                <a:effectLst/>
                <a:latin typeface="BlissPro"/>
              </a:rPr>
              <a:t>À </a:t>
            </a:r>
            <a:r>
              <a:rPr lang="it-IT" sz="1800" dirty="0" err="1">
                <a:effectLst/>
                <a:latin typeface="BlissPro"/>
              </a:rPr>
              <a:t>mon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avis</a:t>
            </a:r>
            <a:r>
              <a:rPr lang="it-IT" sz="1800" dirty="0">
                <a:effectLst/>
                <a:latin typeface="BlissPro"/>
              </a:rPr>
              <a:t>, ...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En ce qui me concerne, ... D’</a:t>
            </a:r>
            <a:r>
              <a:rPr lang="it-IT" sz="1800" dirty="0" err="1">
                <a:effectLst/>
                <a:latin typeface="BlissPro"/>
              </a:rPr>
              <a:t>après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moi</a:t>
            </a:r>
            <a:r>
              <a:rPr lang="it-IT" sz="1800" dirty="0">
                <a:effectLst/>
                <a:latin typeface="BlissPro"/>
              </a:rPr>
              <a:t>, ... </a:t>
            </a:r>
            <a:endParaRPr lang="it-IT" dirty="0">
              <a:effectLst/>
            </a:endParaRPr>
          </a:p>
          <a:p>
            <a:r>
              <a:rPr lang="it-IT" sz="1800" dirty="0" err="1">
                <a:effectLst/>
                <a:latin typeface="BlissPro"/>
              </a:rPr>
              <a:t>Selon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moi</a:t>
            </a:r>
            <a:r>
              <a:rPr lang="it-IT" sz="1800" dirty="0">
                <a:effectLst/>
                <a:latin typeface="BlissPro"/>
              </a:rPr>
              <a:t>, ...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Je </a:t>
            </a:r>
            <a:r>
              <a:rPr lang="it-IT" sz="1800" dirty="0" err="1">
                <a:effectLst/>
                <a:latin typeface="BlissPro"/>
              </a:rPr>
              <a:t>pense</a:t>
            </a:r>
            <a:r>
              <a:rPr lang="it-IT" sz="1800" dirty="0">
                <a:effectLst/>
                <a:latin typeface="BlissPro"/>
              </a:rPr>
              <a:t>/</a:t>
            </a:r>
            <a:r>
              <a:rPr lang="it-IT" sz="1800" dirty="0" err="1">
                <a:effectLst/>
                <a:latin typeface="BlissPro"/>
              </a:rPr>
              <a:t>trouve</a:t>
            </a:r>
            <a:r>
              <a:rPr lang="it-IT" sz="1800" dirty="0">
                <a:effectLst/>
                <a:latin typeface="BlissPro"/>
              </a:rPr>
              <a:t>/</a:t>
            </a:r>
            <a:r>
              <a:rPr lang="it-IT" sz="1800" dirty="0" err="1">
                <a:effectLst/>
                <a:latin typeface="BlissPro"/>
              </a:rPr>
              <a:t>crois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Il me </a:t>
            </a:r>
            <a:r>
              <a:rPr lang="it-IT" sz="1800" dirty="0" err="1">
                <a:effectLst/>
                <a:latin typeface="BlissPro"/>
              </a:rPr>
              <a:t>semble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</a:t>
            </a:r>
          </a:p>
          <a:p>
            <a:endParaRPr lang="it-IT" sz="1800" b="1" dirty="0">
              <a:effectLst/>
              <a:highlight>
                <a:srgbClr val="FFFFB2"/>
              </a:highlight>
              <a:latin typeface="BlissPro"/>
            </a:endParaRPr>
          </a:p>
          <a:p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Exprimer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un </a:t>
            </a:r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doute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</a:t>
            </a:r>
          </a:p>
          <a:p>
            <a:r>
              <a:rPr lang="it-IT" sz="1800" dirty="0">
                <a:effectLst/>
                <a:latin typeface="BlissPro"/>
              </a:rPr>
              <a:t>Je ne </a:t>
            </a:r>
            <a:r>
              <a:rPr lang="it-IT" sz="1800" dirty="0" err="1">
                <a:effectLst/>
                <a:latin typeface="BlissPro"/>
              </a:rPr>
              <a:t>crois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pas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+ </a:t>
            </a:r>
            <a:r>
              <a:rPr lang="it-IT" sz="1800" dirty="0" err="1">
                <a:effectLst/>
                <a:latin typeface="BlissPro"/>
              </a:rPr>
              <a:t>subjonctif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Je ne </a:t>
            </a:r>
            <a:r>
              <a:rPr lang="it-IT" sz="1800" dirty="0" err="1">
                <a:effectLst/>
                <a:latin typeface="BlissPro"/>
              </a:rPr>
              <a:t>suis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pas</a:t>
            </a:r>
            <a:r>
              <a:rPr lang="it-IT" sz="1800" dirty="0">
                <a:effectLst/>
                <a:latin typeface="BlissPro"/>
              </a:rPr>
              <a:t> persuadé(e) </a:t>
            </a:r>
            <a:endParaRPr lang="it-IT" dirty="0">
              <a:effectLst/>
            </a:endParaRPr>
          </a:p>
          <a:p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+ </a:t>
            </a:r>
            <a:r>
              <a:rPr lang="it-IT" sz="1800" dirty="0" err="1">
                <a:effectLst/>
                <a:latin typeface="BlissPro"/>
              </a:rPr>
              <a:t>subjonctif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Je ne </a:t>
            </a:r>
            <a:r>
              <a:rPr lang="it-IT" sz="1800" dirty="0" err="1">
                <a:effectLst/>
                <a:latin typeface="BlissPro"/>
              </a:rPr>
              <a:t>suis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pas</a:t>
            </a:r>
            <a:r>
              <a:rPr lang="it-IT" sz="1800" dirty="0">
                <a:effectLst/>
                <a:latin typeface="BlissPro"/>
              </a:rPr>
              <a:t> (</a:t>
            </a:r>
            <a:r>
              <a:rPr lang="it-IT" sz="1800" dirty="0" err="1">
                <a:effectLst/>
                <a:latin typeface="BlissPro"/>
              </a:rPr>
              <a:t>du</a:t>
            </a:r>
            <a:r>
              <a:rPr lang="it-IT" sz="1800" dirty="0">
                <a:effectLst/>
                <a:latin typeface="BlissPro"/>
              </a:rPr>
              <a:t> tout) </a:t>
            </a:r>
            <a:r>
              <a:rPr lang="it-IT" sz="1800" dirty="0" err="1">
                <a:effectLst/>
                <a:latin typeface="BlissPro"/>
              </a:rPr>
              <a:t>sûr</a:t>
            </a:r>
            <a:r>
              <a:rPr lang="it-IT" sz="1800" dirty="0">
                <a:effectLst/>
                <a:latin typeface="BlissPro"/>
              </a:rPr>
              <a:t>(e)/ </a:t>
            </a:r>
            <a:r>
              <a:rPr lang="it-IT" sz="1800" dirty="0" err="1">
                <a:effectLst/>
                <a:latin typeface="BlissPro"/>
              </a:rPr>
              <a:t>certain</a:t>
            </a:r>
            <a:r>
              <a:rPr lang="it-IT" sz="1800" dirty="0">
                <a:effectLst/>
                <a:latin typeface="BlissPro"/>
              </a:rPr>
              <a:t>(e)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+ </a:t>
            </a:r>
            <a:r>
              <a:rPr lang="it-IT" sz="1800" dirty="0" err="1">
                <a:effectLst/>
                <a:latin typeface="BlissPro"/>
              </a:rPr>
              <a:t>subjonctif</a:t>
            </a:r>
            <a:r>
              <a:rPr lang="it-IT" sz="1800" dirty="0">
                <a:effectLst/>
                <a:latin typeface="BlissPro"/>
              </a:rPr>
              <a:t> Je me </a:t>
            </a:r>
            <a:r>
              <a:rPr lang="it-IT" sz="1800" dirty="0" err="1">
                <a:effectLst/>
                <a:latin typeface="BlissPro"/>
              </a:rPr>
              <a:t>demande</a:t>
            </a:r>
            <a:r>
              <a:rPr lang="it-IT" sz="1800" dirty="0">
                <a:effectLst/>
                <a:latin typeface="BlissPro"/>
              </a:rPr>
              <a:t> si </a:t>
            </a:r>
            <a:endParaRPr lang="it-IT" sz="1800" b="1" dirty="0">
              <a:effectLst/>
              <a:latin typeface="BlissPro"/>
            </a:endParaRPr>
          </a:p>
          <a:p>
            <a:endParaRPr lang="it-IT" b="1" dirty="0">
              <a:highlight>
                <a:srgbClr val="FFFFB2"/>
              </a:highlight>
              <a:latin typeface="BlissPro"/>
            </a:endParaRPr>
          </a:p>
          <a:p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Exprimer</a:t>
            </a:r>
            <a:b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</a:b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une opinion </a:t>
            </a:r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générale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</a:t>
            </a:r>
          </a:p>
          <a:p>
            <a:r>
              <a:rPr lang="it-IT" sz="1800" dirty="0">
                <a:effectLst/>
                <a:latin typeface="BlissPro"/>
              </a:rPr>
              <a:t>Il va de </a:t>
            </a:r>
            <a:r>
              <a:rPr lang="it-IT" sz="1800" dirty="0" err="1">
                <a:effectLst/>
                <a:latin typeface="BlissPro"/>
              </a:rPr>
              <a:t>soi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Il est </a:t>
            </a:r>
            <a:r>
              <a:rPr lang="it-IT" sz="1800" dirty="0" err="1">
                <a:effectLst/>
                <a:latin typeface="BlissPro"/>
              </a:rPr>
              <a:t>évident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/</a:t>
            </a:r>
            <a:r>
              <a:rPr lang="it-IT" sz="1800" dirty="0" err="1">
                <a:effectLst/>
                <a:latin typeface="BlissPro"/>
              </a:rPr>
              <a:t>clair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Il est </a:t>
            </a:r>
            <a:r>
              <a:rPr lang="it-IT" sz="1800" dirty="0" err="1">
                <a:effectLst/>
                <a:latin typeface="BlissPro"/>
              </a:rPr>
              <a:t>certain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</a:t>
            </a:r>
            <a:endParaRPr lang="it-IT" dirty="0">
              <a:effectLst/>
            </a:endParaRPr>
          </a:p>
          <a:p>
            <a:r>
              <a:rPr lang="it-IT" sz="1800" dirty="0">
                <a:effectLst/>
                <a:latin typeface="BlissPro"/>
              </a:rPr>
              <a:t>On ne </a:t>
            </a:r>
            <a:r>
              <a:rPr lang="it-IT" sz="1800" dirty="0" err="1">
                <a:effectLst/>
                <a:latin typeface="BlissPro"/>
              </a:rPr>
              <a:t>peut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pas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nier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Il est </a:t>
            </a:r>
            <a:r>
              <a:rPr lang="it-IT" sz="1800" dirty="0" err="1">
                <a:effectLst/>
                <a:latin typeface="BlissPro"/>
              </a:rPr>
              <a:t>vrai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On </a:t>
            </a:r>
            <a:r>
              <a:rPr lang="it-IT" sz="1800" dirty="0" err="1">
                <a:effectLst/>
                <a:latin typeface="BlissPro"/>
              </a:rPr>
              <a:t>sait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bien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</a:t>
            </a:r>
            <a:r>
              <a:rPr lang="it-IT" sz="1800" dirty="0" err="1">
                <a:effectLst/>
                <a:latin typeface="BlissPro"/>
              </a:rPr>
              <a:t>Comme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chacun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sait</a:t>
            </a:r>
            <a:r>
              <a:rPr lang="it-IT" sz="1800" dirty="0">
                <a:effectLst/>
                <a:latin typeface="BlissPro"/>
              </a:rPr>
              <a:t>, ... </a:t>
            </a:r>
            <a:endParaRPr lang="it-IT" dirty="0">
              <a:effectLst/>
            </a:endParaRPr>
          </a:p>
          <a:p>
            <a:endParaRPr lang="it-IT" sz="1800" dirty="0">
              <a:effectLst/>
              <a:highlight>
                <a:srgbClr val="FFFFB2"/>
              </a:highlight>
              <a:latin typeface="BlissPro"/>
            </a:endParaRPr>
          </a:p>
          <a:p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Exprimer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une </a:t>
            </a:r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certitude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</a:t>
            </a:r>
          </a:p>
          <a:p>
            <a:r>
              <a:rPr lang="it-IT" sz="1800" dirty="0">
                <a:effectLst/>
                <a:latin typeface="BlissPro"/>
              </a:rPr>
              <a:t>Je </a:t>
            </a:r>
            <a:r>
              <a:rPr lang="it-IT" sz="1800" dirty="0" err="1">
                <a:effectLst/>
                <a:latin typeface="BlissPro"/>
              </a:rPr>
              <a:t>suis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absolument</a:t>
            </a:r>
            <a:r>
              <a:rPr lang="it-IT" sz="1800" dirty="0">
                <a:effectLst/>
                <a:latin typeface="BlissPro"/>
              </a:rPr>
              <a:t>/tout à </a:t>
            </a:r>
            <a:r>
              <a:rPr lang="it-IT" sz="1800" dirty="0" err="1">
                <a:effectLst/>
                <a:latin typeface="BlissPro"/>
              </a:rPr>
              <a:t>fait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certain</a:t>
            </a:r>
            <a:r>
              <a:rPr lang="it-IT" sz="1800" dirty="0">
                <a:effectLst/>
                <a:latin typeface="BlissPro"/>
              </a:rPr>
              <a:t>(e)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/de...</a:t>
            </a:r>
            <a:br>
              <a:rPr lang="it-IT" sz="1800" dirty="0">
                <a:effectLst/>
                <a:latin typeface="BlissPro"/>
              </a:rPr>
            </a:br>
            <a:r>
              <a:rPr lang="it-IT" sz="1800" dirty="0">
                <a:effectLst/>
                <a:latin typeface="BlissPro"/>
              </a:rPr>
              <a:t>Je </a:t>
            </a:r>
            <a:r>
              <a:rPr lang="it-IT" sz="1800" dirty="0" err="1">
                <a:effectLst/>
                <a:latin typeface="BlissPro"/>
              </a:rPr>
              <a:t>suis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absolument</a:t>
            </a:r>
            <a:r>
              <a:rPr lang="it-IT" sz="1800" dirty="0">
                <a:effectLst/>
                <a:latin typeface="BlissPro"/>
              </a:rPr>
              <a:t>/tout à </a:t>
            </a:r>
            <a:r>
              <a:rPr lang="it-IT" sz="1800" dirty="0" err="1">
                <a:effectLst/>
                <a:latin typeface="BlissPro"/>
              </a:rPr>
              <a:t>fait</a:t>
            </a:r>
            <a:r>
              <a:rPr lang="it-IT" sz="1800" dirty="0">
                <a:effectLst/>
                <a:latin typeface="BlissPro"/>
              </a:rPr>
              <a:t> </a:t>
            </a:r>
            <a:endParaRPr lang="it-IT" dirty="0">
              <a:effectLst/>
            </a:endParaRPr>
          </a:p>
          <a:p>
            <a:r>
              <a:rPr lang="it-IT" sz="1800" dirty="0">
                <a:effectLst/>
                <a:latin typeface="BlissPro"/>
              </a:rPr>
              <a:t>persuadé(e)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/de... </a:t>
            </a:r>
            <a:r>
              <a:rPr lang="it-IT" sz="1800" dirty="0" err="1">
                <a:effectLst/>
                <a:latin typeface="BlissPro"/>
              </a:rPr>
              <a:t>J’ai</a:t>
            </a:r>
            <a:r>
              <a:rPr lang="it-IT" sz="1800" dirty="0">
                <a:effectLst/>
                <a:latin typeface="BlissPro"/>
              </a:rPr>
              <a:t> la </a:t>
            </a:r>
            <a:r>
              <a:rPr lang="it-IT" sz="1800" dirty="0" err="1">
                <a:effectLst/>
                <a:latin typeface="BlissPro"/>
              </a:rPr>
              <a:t>conviction</a:t>
            </a:r>
            <a:r>
              <a:rPr lang="it-IT" sz="1800" dirty="0">
                <a:effectLst/>
                <a:latin typeface="BlissPro"/>
              </a:rPr>
              <a:t> </a:t>
            </a:r>
            <a:r>
              <a:rPr lang="it-IT" sz="1800" dirty="0" err="1">
                <a:effectLst/>
                <a:latin typeface="BlissPro"/>
              </a:rPr>
              <a:t>que</a:t>
            </a:r>
            <a:r>
              <a:rPr lang="it-IT" sz="1800" dirty="0">
                <a:effectLst/>
                <a:latin typeface="BlissPro"/>
              </a:rPr>
              <a:t>... </a:t>
            </a:r>
            <a:endParaRPr lang="it-IT" dirty="0">
              <a:effectLst/>
            </a:endParaRPr>
          </a:p>
          <a:p>
            <a:endParaRPr lang="it-IT" dirty="0">
              <a:effectLst/>
              <a:highlight>
                <a:srgbClr val="FFFFB2"/>
              </a:highligh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92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3E435-9839-B480-3ADB-6F969D9B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highlight>
                  <a:srgbClr val="FFFFB2"/>
                </a:highlight>
                <a:latin typeface="BlissPro"/>
              </a:rPr>
              <a:t>Marquer</a:t>
            </a:r>
            <a:r>
              <a:rPr lang="it-IT" dirty="0">
                <a:highlight>
                  <a:srgbClr val="FFFFB2"/>
                </a:highlight>
                <a:latin typeface="BlissPro"/>
              </a:rPr>
              <a:t> la </a:t>
            </a:r>
            <a:r>
              <a:rPr lang="it-IT" dirty="0" err="1">
                <a:highlight>
                  <a:srgbClr val="FFFFB2"/>
                </a:highlight>
                <a:latin typeface="BlissPro"/>
              </a:rPr>
              <a:t>progression</a:t>
            </a:r>
            <a:r>
              <a:rPr lang="it-IT" dirty="0">
                <a:highlight>
                  <a:srgbClr val="FFFFB2"/>
                </a:highlight>
                <a:latin typeface="BlissPro"/>
              </a:rPr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D96AD5-EE69-996E-FB01-DFC69521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882" y="2340864"/>
            <a:ext cx="10431829" cy="4517136"/>
          </a:xfrm>
        </p:spPr>
        <p:txBody>
          <a:bodyPr>
            <a:normAutofit fontScale="85000" lnSpcReduction="20000"/>
          </a:bodyPr>
          <a:lstStyle/>
          <a:p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Introduction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: </a:t>
            </a:r>
            <a:endParaRPr lang="it-IT" dirty="0">
              <a:effectLst/>
              <a:highlight>
                <a:srgbClr val="FFFFB2"/>
              </a:highlight>
            </a:endParaRPr>
          </a:p>
          <a:p>
            <a:r>
              <a:rPr lang="it-IT" dirty="0"/>
              <a:t>Tout d’</a:t>
            </a:r>
            <a:r>
              <a:rPr lang="it-IT" dirty="0" err="1"/>
              <a:t>abord</a:t>
            </a:r>
            <a:br>
              <a:rPr lang="it-IT" dirty="0"/>
            </a:br>
            <a:r>
              <a:rPr lang="it-IT" dirty="0"/>
              <a:t>En premier </a:t>
            </a:r>
            <a:r>
              <a:rPr lang="it-IT" dirty="0" err="1"/>
              <a:t>lieu</a:t>
            </a:r>
            <a:r>
              <a:rPr lang="it-IT" dirty="0"/>
              <a:t> </a:t>
            </a:r>
            <a:r>
              <a:rPr lang="it-IT" dirty="0" err="1"/>
              <a:t>Premièrement</a:t>
            </a:r>
            <a:br>
              <a:rPr lang="it-IT" dirty="0"/>
            </a:br>
            <a:r>
              <a:rPr lang="it-IT" dirty="0"/>
              <a:t>Je </a:t>
            </a:r>
            <a:r>
              <a:rPr lang="it-IT" dirty="0" err="1"/>
              <a:t>commencerai</a:t>
            </a:r>
            <a:r>
              <a:rPr lang="it-IT" dirty="0"/>
              <a:t> par... </a:t>
            </a:r>
          </a:p>
          <a:p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Continuation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: </a:t>
            </a:r>
            <a:endParaRPr lang="it-IT" dirty="0">
              <a:effectLst/>
              <a:highlight>
                <a:srgbClr val="FFFFB2"/>
              </a:highlight>
            </a:endParaRPr>
          </a:p>
          <a:p>
            <a:r>
              <a:rPr lang="it-IT" dirty="0" err="1"/>
              <a:t>Ensuite</a:t>
            </a:r>
            <a:br>
              <a:rPr lang="it-IT" dirty="0"/>
            </a:br>
            <a:r>
              <a:rPr lang="it-IT" dirty="0"/>
              <a:t>En second </a:t>
            </a:r>
            <a:r>
              <a:rPr lang="it-IT" dirty="0" err="1"/>
              <a:t>lieu</a:t>
            </a:r>
            <a:r>
              <a:rPr lang="it-IT" dirty="0"/>
              <a:t> En </a:t>
            </a:r>
            <a:r>
              <a:rPr lang="it-IT" dirty="0" err="1"/>
              <a:t>outre</a:t>
            </a:r>
            <a:br>
              <a:rPr lang="it-IT" dirty="0"/>
            </a:br>
            <a:r>
              <a:rPr lang="it-IT" dirty="0"/>
              <a:t>De </a:t>
            </a:r>
            <a:r>
              <a:rPr lang="it-IT" dirty="0" err="1"/>
              <a:t>surcroît</a:t>
            </a:r>
            <a:r>
              <a:rPr lang="it-IT" dirty="0"/>
              <a:t> </a:t>
            </a:r>
            <a:r>
              <a:rPr lang="it-IT" dirty="0" err="1"/>
              <a:t>J’ajouterai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... </a:t>
            </a:r>
          </a:p>
          <a:p>
            <a:r>
              <a:rPr lang="it-IT" sz="1800" b="1" dirty="0" err="1">
                <a:effectLst/>
                <a:highlight>
                  <a:srgbClr val="FFFFB2"/>
                </a:highlight>
                <a:latin typeface="BlissPro"/>
              </a:rPr>
              <a:t>Conclusion</a:t>
            </a:r>
            <a:r>
              <a:rPr lang="it-IT" sz="1800" b="1" dirty="0">
                <a:effectLst/>
                <a:highlight>
                  <a:srgbClr val="FFFFB2"/>
                </a:highlight>
                <a:latin typeface="BlissPro"/>
              </a:rPr>
              <a:t> : </a:t>
            </a:r>
            <a:endParaRPr lang="it-IT" dirty="0">
              <a:effectLst/>
              <a:highlight>
                <a:srgbClr val="FFFFB2"/>
              </a:highlight>
            </a:endParaRPr>
          </a:p>
          <a:p>
            <a:r>
              <a:rPr lang="it-IT" dirty="0" err="1"/>
              <a:t>Enfin</a:t>
            </a:r>
            <a:br>
              <a:rPr lang="it-IT" dirty="0"/>
            </a:br>
            <a:r>
              <a:rPr lang="it-IT" dirty="0"/>
              <a:t>En dernier </a:t>
            </a:r>
            <a:r>
              <a:rPr lang="it-IT" dirty="0" err="1"/>
              <a:t>lieu</a:t>
            </a:r>
            <a:br>
              <a:rPr lang="it-IT" dirty="0"/>
            </a:br>
            <a:r>
              <a:rPr lang="it-IT" dirty="0"/>
              <a:t>En </a:t>
            </a:r>
            <a:r>
              <a:rPr lang="it-IT" dirty="0" err="1"/>
              <a:t>définitive</a:t>
            </a:r>
            <a:br>
              <a:rPr lang="it-IT" dirty="0"/>
            </a:br>
            <a:r>
              <a:rPr lang="it-IT" dirty="0"/>
              <a:t>Pour </a:t>
            </a:r>
            <a:r>
              <a:rPr lang="it-IT" dirty="0" err="1"/>
              <a:t>conclure</a:t>
            </a:r>
            <a:r>
              <a:rPr lang="it-IT" dirty="0"/>
              <a:t>/en </a:t>
            </a:r>
            <a:r>
              <a:rPr lang="it-IT" dirty="0" err="1"/>
              <a:t>conclusion</a:t>
            </a:r>
            <a:r>
              <a:rPr lang="it-IT" dirty="0"/>
              <a:t> Je terminerai en </a:t>
            </a:r>
            <a:r>
              <a:rPr lang="it-IT" dirty="0" err="1"/>
              <a:t>disant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...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647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0F99A-6210-52B4-EBD1-BEE4799C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A3C3E7A0-F9CE-5DC5-EC13-7168C13D4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6" y="0"/>
            <a:ext cx="7399266" cy="6823946"/>
          </a:xfrm>
        </p:spPr>
      </p:pic>
    </p:spTree>
    <p:extLst>
      <p:ext uri="{BB962C8B-B14F-4D97-AF65-F5344CB8AC3E}">
        <p14:creationId xmlns:p14="http://schemas.microsoft.com/office/powerpoint/2010/main" val="394372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AB8F98-27E9-490A-9FFC-6FB07CEAB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B673AF-CE4B-46CB-AF61-47A2F6B5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B244C92-C225-4ED6-9477-FE38CFE2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3B79606-5986-49BA-9D40-A0FD94094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34AD34-A74F-4FCD-8E77-6A38F9263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6083" y="0"/>
            <a:ext cx="9841377" cy="6858000"/>
          </a:xfrm>
          <a:custGeom>
            <a:avLst/>
            <a:gdLst>
              <a:gd name="connsiteX0" fmla="*/ 1623023 w 9841377"/>
              <a:gd name="connsiteY0" fmla="*/ 0 h 6858000"/>
              <a:gd name="connsiteX1" fmla="*/ 4289416 w 9841377"/>
              <a:gd name="connsiteY1" fmla="*/ 0 h 6858000"/>
              <a:gd name="connsiteX2" fmla="*/ 4359035 w 9841377"/>
              <a:gd name="connsiteY2" fmla="*/ 0 h 6858000"/>
              <a:gd name="connsiteX3" fmla="*/ 5482342 w 9841377"/>
              <a:gd name="connsiteY3" fmla="*/ 0 h 6858000"/>
              <a:gd name="connsiteX4" fmla="*/ 5551962 w 9841377"/>
              <a:gd name="connsiteY4" fmla="*/ 0 h 6858000"/>
              <a:gd name="connsiteX5" fmla="*/ 8218354 w 9841377"/>
              <a:gd name="connsiteY5" fmla="*/ 0 h 6858000"/>
              <a:gd name="connsiteX6" fmla="*/ 8240478 w 9841377"/>
              <a:gd name="connsiteY6" fmla="*/ 14997 h 6858000"/>
              <a:gd name="connsiteX7" fmla="*/ 9841377 w 9841377"/>
              <a:gd name="connsiteY7" fmla="*/ 3621656 h 6858000"/>
              <a:gd name="connsiteX8" fmla="*/ 7967027 w 9841377"/>
              <a:gd name="connsiteY8" fmla="*/ 6374814 h 6858000"/>
              <a:gd name="connsiteX9" fmla="*/ 7450379 w 9841377"/>
              <a:gd name="connsiteY9" fmla="*/ 6780599 h 6858000"/>
              <a:gd name="connsiteX10" fmla="*/ 7338623 w 9841377"/>
              <a:gd name="connsiteY10" fmla="*/ 6858000 h 6858000"/>
              <a:gd name="connsiteX11" fmla="*/ 5551962 w 9841377"/>
              <a:gd name="connsiteY11" fmla="*/ 6858000 h 6858000"/>
              <a:gd name="connsiteX12" fmla="*/ 5482342 w 9841377"/>
              <a:gd name="connsiteY12" fmla="*/ 6858000 h 6858000"/>
              <a:gd name="connsiteX13" fmla="*/ 4359035 w 9841377"/>
              <a:gd name="connsiteY13" fmla="*/ 6858000 h 6858000"/>
              <a:gd name="connsiteX14" fmla="*/ 4289416 w 9841377"/>
              <a:gd name="connsiteY14" fmla="*/ 6858000 h 6858000"/>
              <a:gd name="connsiteX15" fmla="*/ 2502754 w 9841377"/>
              <a:gd name="connsiteY15" fmla="*/ 6858000 h 6858000"/>
              <a:gd name="connsiteX16" fmla="*/ 2390998 w 9841377"/>
              <a:gd name="connsiteY16" fmla="*/ 6780599 h 6858000"/>
              <a:gd name="connsiteX17" fmla="*/ 1874350 w 9841377"/>
              <a:gd name="connsiteY17" fmla="*/ 6374814 h 6858000"/>
              <a:gd name="connsiteX18" fmla="*/ 0 w 9841377"/>
              <a:gd name="connsiteY18" fmla="*/ 3621656 h 6858000"/>
              <a:gd name="connsiteX19" fmla="*/ 1600899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1623023" y="0"/>
                </a:moveTo>
                <a:lnTo>
                  <a:pt x="4289416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8C0313E-950A-B85A-95BC-B55977E5E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597" y="414338"/>
            <a:ext cx="7193406" cy="50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DD8FB-D7FB-9A13-882C-568BF450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schermata, Carattere, menu&#10;&#10;Descrizione generata automaticamente">
            <a:extLst>
              <a:ext uri="{FF2B5EF4-FFF2-40B4-BE49-F238E27FC236}">
                <a16:creationId xmlns:a16="http://schemas.microsoft.com/office/drawing/2014/main" id="{895C6546-986E-007E-32D0-5BE654259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439" y="0"/>
            <a:ext cx="6904172" cy="6858000"/>
          </a:xfrm>
        </p:spPr>
      </p:pic>
    </p:spTree>
    <p:extLst>
      <p:ext uri="{BB962C8B-B14F-4D97-AF65-F5344CB8AC3E}">
        <p14:creationId xmlns:p14="http://schemas.microsoft.com/office/powerpoint/2010/main" val="19605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23CA7D-CC2F-4AE3-4479-9A639694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diagramma, Carattere, schermata&#10;&#10;Descrizione generata automaticamente">
            <a:extLst>
              <a:ext uri="{FF2B5EF4-FFF2-40B4-BE49-F238E27FC236}">
                <a16:creationId xmlns:a16="http://schemas.microsoft.com/office/drawing/2014/main" id="{DDDE1E68-3976-6747-2435-82747212E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11" y="442220"/>
            <a:ext cx="9850378" cy="6234018"/>
          </a:xfrm>
        </p:spPr>
      </p:pic>
    </p:spTree>
    <p:extLst>
      <p:ext uri="{BB962C8B-B14F-4D97-AF65-F5344CB8AC3E}">
        <p14:creationId xmlns:p14="http://schemas.microsoft.com/office/powerpoint/2010/main" val="78855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DF3D22-9227-41B1-2A23-E1F5B60D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dirty="0" err="1"/>
              <a:t>progrès</a:t>
            </a:r>
            <a:r>
              <a:rPr lang="it-IT" dirty="0"/>
              <a:t> </a:t>
            </a:r>
          </a:p>
        </p:txBody>
      </p:sp>
      <p:pic>
        <p:nvPicPr>
          <p:cNvPr id="9" name="Segnaposto contenuto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DC354DC3-D043-B9CE-D2A1-485BEC341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90" y="78990"/>
            <a:ext cx="8129586" cy="6700019"/>
          </a:xfrm>
        </p:spPr>
      </p:pic>
    </p:spTree>
    <p:extLst>
      <p:ext uri="{BB962C8B-B14F-4D97-AF65-F5344CB8AC3E}">
        <p14:creationId xmlns:p14="http://schemas.microsoft.com/office/powerpoint/2010/main" val="51299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AB8F98-27E9-490A-9FFC-6FB07CEAB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B673AF-CE4B-46CB-AF61-47A2F6B51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B244C92-C225-4ED6-9477-FE38CFE2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B79606-5986-49BA-9D40-A0FD94094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534AD34-A74F-4FCD-8E77-6A38F9263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6083" y="0"/>
            <a:ext cx="9841377" cy="6858000"/>
          </a:xfrm>
          <a:custGeom>
            <a:avLst/>
            <a:gdLst>
              <a:gd name="connsiteX0" fmla="*/ 1623023 w 9841377"/>
              <a:gd name="connsiteY0" fmla="*/ 0 h 6858000"/>
              <a:gd name="connsiteX1" fmla="*/ 4289416 w 9841377"/>
              <a:gd name="connsiteY1" fmla="*/ 0 h 6858000"/>
              <a:gd name="connsiteX2" fmla="*/ 4359035 w 9841377"/>
              <a:gd name="connsiteY2" fmla="*/ 0 h 6858000"/>
              <a:gd name="connsiteX3" fmla="*/ 5482342 w 9841377"/>
              <a:gd name="connsiteY3" fmla="*/ 0 h 6858000"/>
              <a:gd name="connsiteX4" fmla="*/ 5551962 w 9841377"/>
              <a:gd name="connsiteY4" fmla="*/ 0 h 6858000"/>
              <a:gd name="connsiteX5" fmla="*/ 8218354 w 9841377"/>
              <a:gd name="connsiteY5" fmla="*/ 0 h 6858000"/>
              <a:gd name="connsiteX6" fmla="*/ 8240478 w 9841377"/>
              <a:gd name="connsiteY6" fmla="*/ 14997 h 6858000"/>
              <a:gd name="connsiteX7" fmla="*/ 9841377 w 9841377"/>
              <a:gd name="connsiteY7" fmla="*/ 3621656 h 6858000"/>
              <a:gd name="connsiteX8" fmla="*/ 7967027 w 9841377"/>
              <a:gd name="connsiteY8" fmla="*/ 6374814 h 6858000"/>
              <a:gd name="connsiteX9" fmla="*/ 7450379 w 9841377"/>
              <a:gd name="connsiteY9" fmla="*/ 6780599 h 6858000"/>
              <a:gd name="connsiteX10" fmla="*/ 7338623 w 9841377"/>
              <a:gd name="connsiteY10" fmla="*/ 6858000 h 6858000"/>
              <a:gd name="connsiteX11" fmla="*/ 5551962 w 9841377"/>
              <a:gd name="connsiteY11" fmla="*/ 6858000 h 6858000"/>
              <a:gd name="connsiteX12" fmla="*/ 5482342 w 9841377"/>
              <a:gd name="connsiteY12" fmla="*/ 6858000 h 6858000"/>
              <a:gd name="connsiteX13" fmla="*/ 4359035 w 9841377"/>
              <a:gd name="connsiteY13" fmla="*/ 6858000 h 6858000"/>
              <a:gd name="connsiteX14" fmla="*/ 4289416 w 9841377"/>
              <a:gd name="connsiteY14" fmla="*/ 6858000 h 6858000"/>
              <a:gd name="connsiteX15" fmla="*/ 2502754 w 9841377"/>
              <a:gd name="connsiteY15" fmla="*/ 6858000 h 6858000"/>
              <a:gd name="connsiteX16" fmla="*/ 2390998 w 9841377"/>
              <a:gd name="connsiteY16" fmla="*/ 6780599 h 6858000"/>
              <a:gd name="connsiteX17" fmla="*/ 1874350 w 9841377"/>
              <a:gd name="connsiteY17" fmla="*/ 6374814 h 6858000"/>
              <a:gd name="connsiteX18" fmla="*/ 0 w 9841377"/>
              <a:gd name="connsiteY18" fmla="*/ 3621656 h 6858000"/>
              <a:gd name="connsiteX19" fmla="*/ 1600899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1623023" y="0"/>
                </a:moveTo>
                <a:lnTo>
                  <a:pt x="4289416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2266DAB6-7749-44E4-141C-BBE91D8FE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357" t="-10156" r="1040" b="3366"/>
          <a:stretch/>
        </p:blipFill>
        <p:spPr>
          <a:xfrm>
            <a:off x="2029139" y="128587"/>
            <a:ext cx="7697527" cy="5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BA94B-ADD0-9690-9BA0-71D290C0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</a:t>
            </a:r>
            <a:r>
              <a:rPr lang="it-IT" dirty="0" err="1"/>
              <a:t>symbole</a:t>
            </a:r>
            <a:r>
              <a:rPr lang="it-IT" dirty="0"/>
              <a:t> 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40D11A-7C56-7C34-4345-50036B13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394" y="2285286"/>
            <a:ext cx="8770571" cy="3651504"/>
          </a:xfrm>
        </p:spPr>
        <p:txBody>
          <a:bodyPr/>
          <a:lstStyle/>
          <a:p>
            <a:r>
              <a:rPr lang="it-IT" dirty="0"/>
              <a:t>https://</a:t>
            </a:r>
            <a:r>
              <a:rPr lang="it-IT" dirty="0" err="1"/>
              <a:t>www.brut.media</a:t>
            </a:r>
            <a:r>
              <a:rPr lang="it-IT" dirty="0"/>
              <a:t>/fr/news/une-vie-la-raclette-ce873f2a-dba7-4ec7-a125-b4aa529b0170</a:t>
            </a:r>
          </a:p>
        </p:txBody>
      </p:sp>
      <p:pic>
        <p:nvPicPr>
          <p:cNvPr id="5" name="Elemento grafico 4" descr="Formaggio con riempimento a tinta unita">
            <a:extLst>
              <a:ext uri="{FF2B5EF4-FFF2-40B4-BE49-F238E27FC236}">
                <a16:creationId xmlns:a16="http://schemas.microsoft.com/office/drawing/2014/main" id="{42FF9110-235A-E52A-D6A4-175297236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5480" y="921210"/>
            <a:ext cx="7010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04543-0655-A64E-375E-EBC88657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885133"/>
            <a:ext cx="10347911" cy="452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Programme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AC8B11-1415-0575-5208-BD2F7E2E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707" y="2340204"/>
            <a:ext cx="9719261" cy="440644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thématiques lexicales et culturelles</a:t>
            </a:r>
            <a:endParaRPr lang="it-IT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-les médias</a:t>
            </a:r>
            <a:endParaRPr lang="it-IT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-l’amour et les sentiments</a:t>
            </a:r>
            <a:endParaRPr lang="it-IT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-hier, aujourd’hui, demain</a:t>
            </a:r>
            <a:endParaRPr lang="it-IT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-Liberté, égalité, fraternité ; les valeurs de la république française </a:t>
            </a:r>
            <a:endParaRPr lang="it-IT" sz="1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53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7AE979-D89D-8549-A286-BF9330AD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10933" y="0"/>
            <a:ext cx="6570133" cy="6570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BB7E72-A7B0-2C44-A25A-10CE149DBC32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6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1" y="0"/>
            <a:ext cx="11911256" cy="6857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FA01FE-516D-8C47-84E1-F3CF7CFB9D12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8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1" y="0"/>
            <a:ext cx="11911256" cy="6857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EDE134-C005-824E-97CA-7CC2A5B73FE1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1" y="0"/>
            <a:ext cx="11911256" cy="6857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A4A2E5-8CB5-5242-95AC-2151411C563F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2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2" y="0"/>
            <a:ext cx="11911254" cy="6857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CBD6DC-A38C-FD46-BD16-9EAEB324976C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3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3" y="5"/>
            <a:ext cx="11911254" cy="6857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36DFD-15CE-5641-BC54-1CB281292CAE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3" y="0"/>
            <a:ext cx="11911252" cy="6857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41C1F2-818B-7043-8750-8E1E9A3D59EA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8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3" y="0"/>
            <a:ext cx="11911252" cy="6857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8FCF80-A47A-194D-9B02-23671AFF8E24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44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D5C80-54C0-2373-28A2-FC98C3F3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Liberté, égalité, fraternité ; les valeurs de la république 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française</a:t>
            </a:r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EFF5CD-38AE-A281-B992-988099AD9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../Downloads/Quelles sont les valeurs de la République française.docx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639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DE2B7-F486-FEC9-D703-AB12A3DF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6E4E12EE-6B32-623E-B627-C37669724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189" y="-547620"/>
            <a:ext cx="9534719" cy="7463508"/>
          </a:xfrm>
        </p:spPr>
      </p:pic>
    </p:spTree>
    <p:extLst>
      <p:ext uri="{BB962C8B-B14F-4D97-AF65-F5344CB8AC3E}">
        <p14:creationId xmlns:p14="http://schemas.microsoft.com/office/powerpoint/2010/main" val="35171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C4C7C-50C6-9E16-8B59-EB5CD790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Examen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3F62-1B22-2038-CC7C-FDD3E453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364" y="2271713"/>
            <a:ext cx="8933448" cy="497204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épreuves écrites en ligne</a:t>
            </a:r>
            <a:endParaRPr lang="it-IT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compréhension orale </a:t>
            </a:r>
            <a:endParaRPr lang="it-IT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résumé </a:t>
            </a:r>
            <a:endParaRPr lang="it-IT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épreuve orale </a:t>
            </a:r>
            <a:endParaRPr lang="it-IT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 d’un point de vue personnel et argumenté</a:t>
            </a:r>
            <a:endParaRPr lang="it-IT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317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C0057-8F51-070E-7099-54765E23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Carattere, schermata, Stampa&#10;&#10;Descrizione generata automaticamente">
            <a:extLst>
              <a:ext uri="{FF2B5EF4-FFF2-40B4-BE49-F238E27FC236}">
                <a16:creationId xmlns:a16="http://schemas.microsoft.com/office/drawing/2014/main" id="{11A12B26-ED8E-EAEA-B4E6-8149FD0F1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1" y="-164592"/>
            <a:ext cx="11467620" cy="7805128"/>
          </a:xfrm>
        </p:spPr>
      </p:pic>
    </p:spTree>
    <p:extLst>
      <p:ext uri="{BB962C8B-B14F-4D97-AF65-F5344CB8AC3E}">
        <p14:creationId xmlns:p14="http://schemas.microsoft.com/office/powerpoint/2010/main" val="307174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5EBB9-07EE-1D8C-20CD-08ADABB7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E609E07-7796-DE2E-183C-E40C851A0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-217329"/>
            <a:ext cx="8770571" cy="7292658"/>
          </a:xfrm>
        </p:spPr>
      </p:pic>
    </p:spTree>
    <p:extLst>
      <p:ext uri="{BB962C8B-B14F-4D97-AF65-F5344CB8AC3E}">
        <p14:creationId xmlns:p14="http://schemas.microsoft.com/office/powerpoint/2010/main" val="268282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A515F-6CF7-EED5-E9FF-61DCB4A1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Focus COMPREHENSION ORALE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4C0892-31C1-5A50-3790-09BF79CB2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528" y="2312276"/>
            <a:ext cx="8770571" cy="3651504"/>
          </a:xfrm>
        </p:spPr>
        <p:txBody>
          <a:bodyPr>
            <a:normAutofit lnSpcReduction="10000"/>
          </a:bodyPr>
          <a:lstStyle/>
          <a:p>
            <a:r>
              <a:rPr lang="it-IT" dirty="0">
                <a:hlinkClick r:id="rId2"/>
              </a:rPr>
              <a:t>https://france3-regions.francetvinfo.fr/paris-ile-de-france/paris/grand-paris/video-a-la-tele-ou-dans-la-presse-le-poisson-d-avril-une-espece-en-voie-de-disparition-2744390.html</a:t>
            </a:r>
            <a:endParaRPr lang="it-IT" dirty="0"/>
          </a:p>
          <a:p>
            <a:r>
              <a:rPr lang="it-IT" dirty="0" err="1"/>
              <a:t>Trouvez</a:t>
            </a:r>
            <a:r>
              <a:rPr lang="it-IT" dirty="0"/>
              <a:t> </a:t>
            </a:r>
            <a:r>
              <a:rPr lang="it-IT" dirty="0" err="1"/>
              <a:t>trois</a:t>
            </a:r>
            <a:r>
              <a:rPr lang="it-IT" dirty="0"/>
              <a:t> </a:t>
            </a:r>
            <a:r>
              <a:rPr lang="it-IT" dirty="0" err="1"/>
              <a:t>questions</a:t>
            </a:r>
            <a:r>
              <a:rPr lang="it-IT" dirty="0"/>
              <a:t> </a:t>
            </a:r>
            <a:r>
              <a:rPr lang="it-IT" dirty="0" err="1"/>
              <a:t>possibles</a:t>
            </a:r>
            <a:r>
              <a:rPr lang="it-IT" dirty="0"/>
              <a:t> :</a:t>
            </a:r>
          </a:p>
          <a:p>
            <a:r>
              <a:rPr lang="it-IT" dirty="0"/>
              <a:t>1.</a:t>
            </a:r>
          </a:p>
          <a:p>
            <a:r>
              <a:rPr lang="it-IT" dirty="0"/>
              <a:t>2.</a:t>
            </a:r>
          </a:p>
          <a:p>
            <a:r>
              <a:rPr lang="it-IT" dirty="0"/>
              <a:t>3.</a:t>
            </a:r>
          </a:p>
          <a:p>
            <a:r>
              <a:rPr lang="it-IT" dirty="0"/>
              <a:t>4 </a:t>
            </a:r>
            <a:r>
              <a:rPr lang="it-IT" dirty="0" err="1"/>
              <a:t>Relevez</a:t>
            </a:r>
            <a:r>
              <a:rPr lang="it-IT" dirty="0"/>
              <a:t> 4 </a:t>
            </a:r>
            <a:r>
              <a:rPr lang="it-IT" dirty="0" err="1"/>
              <a:t>expressions</a:t>
            </a:r>
            <a:r>
              <a:rPr lang="it-IT" dirty="0"/>
              <a:t> sur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b="1" dirty="0" err="1"/>
              <a:t>Médias</a:t>
            </a:r>
            <a:endParaRPr lang="it-IT" b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68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19B56-3177-C249-63E7-AE7E7462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22" y="-1725849"/>
            <a:ext cx="9556955" cy="3744305"/>
          </a:xfrm>
        </p:spPr>
        <p:txBody>
          <a:bodyPr>
            <a:noAutofit/>
          </a:bodyPr>
          <a:lstStyle/>
          <a:p>
            <a:br>
              <a:rPr lang="it-IT" sz="1800" dirty="0"/>
            </a:br>
            <a:r>
              <a:rPr lang="it-IT" sz="1800" b="1" u="sng" dirty="0">
                <a:hlinkClick r:id="rId2"/>
              </a:rPr>
              <a:t>RFI – L’artisanat et les jeunes en région parisienne</a:t>
            </a:r>
            <a:br>
              <a:rPr lang="it-IT" sz="1800" b="1" u="sng" dirty="0">
                <a:hlinkClick r:id="rId2"/>
              </a:rPr>
            </a:br>
            <a:r>
              <a:rPr lang="it-IT" sz="1800" dirty="0">
                <a:hlinkClick r:id="rId2"/>
              </a:rPr>
              <a:t>https://francaisfacile.rfi.fr/fr/actualit%C3%A9/20240229-l-artisanat-et-les-jeunes-en-r%C3%A9gion-parisienne</a:t>
            </a:r>
            <a:br>
              <a:rPr lang="it-IT" sz="1800" dirty="0"/>
            </a:br>
            <a:endParaRPr lang="it-IT" sz="1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01A2E3-4DA8-0A5E-16D1-E1E2B47F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010" y="2458580"/>
            <a:ext cx="8990027" cy="4399420"/>
          </a:xfrm>
        </p:spPr>
        <p:txBody>
          <a:bodyPr>
            <a:normAutofit/>
          </a:bodyPr>
          <a:lstStyle/>
          <a:p>
            <a:r>
              <a:rPr lang="it-IT" dirty="0"/>
              <a:t>1. Qui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bénévoles</a:t>
            </a:r>
            <a:r>
              <a:rPr lang="it-IT" dirty="0"/>
              <a:t> de </a:t>
            </a:r>
            <a:r>
              <a:rPr lang="it-IT" dirty="0" err="1"/>
              <a:t>l'association</a:t>
            </a:r>
            <a:r>
              <a:rPr lang="it-IT" dirty="0"/>
              <a:t> ?</a:t>
            </a:r>
          </a:p>
          <a:p>
            <a:r>
              <a:rPr lang="it-IT" dirty="0"/>
              <a:t>2. Quel est l'</a:t>
            </a:r>
            <a:r>
              <a:rPr lang="it-IT" dirty="0" err="1"/>
              <a:t>objectif</a:t>
            </a:r>
            <a:r>
              <a:rPr lang="it-IT" dirty="0"/>
              <a:t> de </a:t>
            </a:r>
            <a:r>
              <a:rPr lang="it-IT" dirty="0" err="1"/>
              <a:t>ces</a:t>
            </a:r>
            <a:r>
              <a:rPr lang="it-IT" dirty="0"/>
              <a:t> ateliers ?</a:t>
            </a:r>
          </a:p>
          <a:p>
            <a:r>
              <a:rPr lang="it-IT" dirty="0"/>
              <a:t>3. En </a:t>
            </a:r>
            <a:r>
              <a:rPr lang="it-IT" dirty="0" err="1"/>
              <a:t>Île</a:t>
            </a:r>
            <a:r>
              <a:rPr lang="it-IT" dirty="0"/>
              <a:t>-de-France, 40 000 entreprises </a:t>
            </a:r>
            <a:r>
              <a:rPr lang="it-IT" dirty="0" err="1"/>
              <a:t>artisanales</a:t>
            </a:r>
            <a:r>
              <a:rPr lang="it-IT" dirty="0"/>
              <a:t>... </a:t>
            </a:r>
          </a:p>
          <a:p>
            <a:r>
              <a:rPr lang="it-IT" b="1" dirty="0"/>
              <a:t>A</a:t>
            </a:r>
            <a:r>
              <a:rPr lang="it-IT" dirty="0"/>
              <a:t>- </a:t>
            </a:r>
            <a:r>
              <a:rPr lang="it-IT" dirty="0" err="1"/>
              <a:t>vont</a:t>
            </a:r>
            <a:r>
              <a:rPr lang="it-IT" dirty="0"/>
              <a:t> </a:t>
            </a:r>
            <a:r>
              <a:rPr lang="it-IT" dirty="0" err="1"/>
              <a:t>disparaître</a:t>
            </a:r>
            <a:r>
              <a:rPr lang="it-IT" dirty="0"/>
              <a:t> </a:t>
            </a:r>
            <a:r>
              <a:rPr lang="it-IT" dirty="0" err="1"/>
              <a:t>cette</a:t>
            </a:r>
            <a:r>
              <a:rPr lang="it-IT" dirty="0"/>
              <a:t> </a:t>
            </a:r>
            <a:r>
              <a:rPr lang="it-IT" dirty="0" err="1"/>
              <a:t>année</a:t>
            </a:r>
            <a:r>
              <a:rPr lang="it-IT" dirty="0"/>
              <a:t>. </a:t>
            </a:r>
          </a:p>
          <a:p>
            <a:r>
              <a:rPr lang="it-IT" b="1" dirty="0"/>
              <a:t>B-</a:t>
            </a:r>
            <a:r>
              <a:rPr lang="it-IT" dirty="0"/>
              <a:t> </a:t>
            </a:r>
            <a:r>
              <a:rPr lang="it-IT" dirty="0" err="1"/>
              <a:t>ont</a:t>
            </a:r>
            <a:r>
              <a:rPr lang="it-IT" dirty="0"/>
              <a:t> </a:t>
            </a:r>
            <a:r>
              <a:rPr lang="it-IT" dirty="0" err="1"/>
              <a:t>été</a:t>
            </a:r>
            <a:r>
              <a:rPr lang="it-IT" dirty="0"/>
              <a:t> reprises par de </a:t>
            </a:r>
            <a:r>
              <a:rPr lang="it-IT" dirty="0" err="1"/>
              <a:t>jeunes</a:t>
            </a:r>
            <a:r>
              <a:rPr lang="it-IT" dirty="0"/>
              <a:t> </a:t>
            </a:r>
            <a:r>
              <a:rPr lang="it-IT" dirty="0" err="1"/>
              <a:t>artisans</a:t>
            </a:r>
            <a:r>
              <a:rPr lang="it-IT" dirty="0"/>
              <a:t>. </a:t>
            </a:r>
          </a:p>
          <a:p>
            <a:r>
              <a:rPr lang="it-IT" b="1" dirty="0"/>
              <a:t>C-</a:t>
            </a:r>
            <a:r>
              <a:rPr lang="it-IT" dirty="0"/>
              <a:t>  </a:t>
            </a:r>
            <a:r>
              <a:rPr lang="it-IT" dirty="0" err="1"/>
              <a:t>ont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dirigeants</a:t>
            </a:r>
            <a:r>
              <a:rPr lang="it-IT" dirty="0"/>
              <a:t> de plus de 60 ans.</a:t>
            </a:r>
          </a:p>
          <a:p>
            <a:r>
              <a:rPr lang="it-IT" dirty="0"/>
              <a:t>4. </a:t>
            </a:r>
            <a:r>
              <a:rPr lang="it-IT" dirty="0" err="1"/>
              <a:t>Relevez</a:t>
            </a:r>
            <a:r>
              <a:rPr lang="it-IT" dirty="0"/>
              <a:t> </a:t>
            </a:r>
            <a:r>
              <a:rPr lang="it-IT" dirty="0" err="1"/>
              <a:t>quatre</a:t>
            </a:r>
            <a:r>
              <a:rPr lang="it-IT" dirty="0"/>
              <a:t> (4) </a:t>
            </a:r>
            <a:r>
              <a:rPr lang="it-IT" dirty="0" err="1"/>
              <a:t>expressions</a:t>
            </a:r>
            <a:r>
              <a:rPr lang="it-IT" dirty="0"/>
              <a:t> qui </a:t>
            </a:r>
            <a:r>
              <a:rPr lang="it-IT" dirty="0" err="1"/>
              <a:t>traite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thème</a:t>
            </a:r>
            <a:r>
              <a:rPr lang="it-IT" dirty="0"/>
              <a:t> </a:t>
            </a:r>
            <a:r>
              <a:rPr lang="it-IT" b="1" dirty="0" err="1"/>
              <a:t>Hier</a:t>
            </a:r>
            <a:r>
              <a:rPr lang="it-IT" b="1" dirty="0"/>
              <a:t>, </a:t>
            </a:r>
            <a:r>
              <a:rPr lang="it-IT" b="1" dirty="0" err="1"/>
              <a:t>aujourd’hui</a:t>
            </a:r>
            <a:r>
              <a:rPr lang="it-IT" b="1" dirty="0"/>
              <a:t>, </a:t>
            </a:r>
            <a:r>
              <a:rPr lang="it-IT" b="1" dirty="0" err="1"/>
              <a:t>demain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6131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7D522D-276C-9027-216A-6A226DC6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Focus </a:t>
            </a:r>
            <a:r>
              <a:rPr lang="it-IT" dirty="0" err="1"/>
              <a:t>Résumé</a:t>
            </a:r>
            <a:br>
              <a:rPr lang="it-IT" dirty="0"/>
            </a:br>
            <a:r>
              <a:rPr lang="it-IT" dirty="0" err="1"/>
              <a:t>Définition</a:t>
            </a:r>
            <a:r>
              <a:rPr lang="it-IT" dirty="0"/>
              <a:t> et </a:t>
            </a:r>
            <a:r>
              <a:rPr lang="it-IT" dirty="0" err="1"/>
              <a:t>conseils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11541B-D9D9-5708-EFD7-CF71807B4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12276"/>
            <a:ext cx="9593531" cy="4545724"/>
          </a:xfrm>
        </p:spPr>
        <p:txBody>
          <a:bodyPr>
            <a:normAutofit/>
          </a:bodyPr>
          <a:lstStyle/>
          <a:p>
            <a:r>
              <a:rPr lang="it-IT" b="1" dirty="0" err="1"/>
              <a:t>Définition</a:t>
            </a:r>
            <a:r>
              <a:rPr lang="it-IT" dirty="0"/>
              <a:t> : Le </a:t>
            </a:r>
            <a:r>
              <a:rPr lang="it-IT" dirty="0" err="1"/>
              <a:t>résumé</a:t>
            </a:r>
            <a:r>
              <a:rPr lang="it-IT" dirty="0"/>
              <a:t> a pour </a:t>
            </a:r>
            <a:r>
              <a:rPr lang="it-IT" dirty="0" err="1"/>
              <a:t>fonction</a:t>
            </a:r>
            <a:r>
              <a:rPr lang="it-IT" dirty="0"/>
              <a:t> de </a:t>
            </a:r>
            <a:r>
              <a:rPr lang="it-IT" dirty="0" err="1"/>
              <a:t>rendre</a:t>
            </a:r>
            <a:r>
              <a:rPr lang="it-IT" dirty="0"/>
              <a:t> </a:t>
            </a:r>
            <a:r>
              <a:rPr lang="it-IT" dirty="0" err="1"/>
              <a:t>compte</a:t>
            </a:r>
            <a:r>
              <a:rPr lang="it-IT" dirty="0"/>
              <a:t> « en </a:t>
            </a:r>
            <a:r>
              <a:rPr lang="it-IT" dirty="0" err="1"/>
              <a:t>abrégé</a:t>
            </a:r>
            <a:r>
              <a:rPr lang="it-IT" dirty="0"/>
              <a:t> »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idées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plus </a:t>
            </a:r>
            <a:r>
              <a:rPr lang="it-IT" dirty="0" err="1"/>
              <a:t>importantes</a:t>
            </a:r>
            <a:r>
              <a:rPr lang="it-IT" dirty="0"/>
              <a:t> d’un texte, en </a:t>
            </a:r>
            <a:r>
              <a:rPr lang="it-IT" dirty="0" err="1"/>
              <a:t>respectant</a:t>
            </a:r>
            <a:r>
              <a:rPr lang="it-IT" dirty="0"/>
              <a:t> </a:t>
            </a:r>
            <a:r>
              <a:rPr lang="it-IT" dirty="0" err="1"/>
              <a:t>leurs</a:t>
            </a:r>
            <a:r>
              <a:rPr lang="it-IT" dirty="0"/>
              <a:t> </a:t>
            </a:r>
            <a:r>
              <a:rPr lang="it-IT" dirty="0" err="1"/>
              <a:t>liens</a:t>
            </a:r>
            <a:r>
              <a:rPr lang="it-IT" dirty="0"/>
              <a:t> et </a:t>
            </a:r>
            <a:r>
              <a:rPr lang="it-IT" dirty="0" err="1"/>
              <a:t>articulations</a:t>
            </a:r>
            <a:r>
              <a:rPr lang="it-IT" dirty="0"/>
              <a:t>, pour </a:t>
            </a:r>
            <a:r>
              <a:rPr lang="it-IT" dirty="0" err="1"/>
              <a:t>reproduire</a:t>
            </a:r>
            <a:r>
              <a:rPr lang="it-IT" dirty="0"/>
              <a:t> le point de </a:t>
            </a:r>
            <a:r>
              <a:rPr lang="it-IT" dirty="0" err="1"/>
              <a:t>vue</a:t>
            </a:r>
            <a:r>
              <a:rPr lang="it-IT" dirty="0"/>
              <a:t> de l’</a:t>
            </a:r>
            <a:r>
              <a:rPr lang="it-IT" dirty="0" err="1"/>
              <a:t>auteur</a:t>
            </a:r>
            <a:r>
              <a:rPr lang="it-IT" dirty="0"/>
              <a:t>. </a:t>
            </a:r>
          </a:p>
          <a:p>
            <a:r>
              <a:rPr lang="it-IT" b="1" dirty="0" err="1"/>
              <a:t>Examen</a:t>
            </a:r>
            <a:r>
              <a:rPr lang="it-IT" dirty="0"/>
              <a:t> : </a:t>
            </a:r>
            <a:r>
              <a:rPr lang="it-IT" dirty="0" err="1"/>
              <a:t>Typologie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de </a:t>
            </a:r>
            <a:r>
              <a:rPr lang="it-IT" dirty="0" err="1"/>
              <a:t>départ</a:t>
            </a:r>
            <a:r>
              <a:rPr lang="it-IT" dirty="0"/>
              <a:t> : texte </a:t>
            </a:r>
            <a:r>
              <a:rPr lang="it-IT" dirty="0" err="1"/>
              <a:t>argumentatif</a:t>
            </a:r>
            <a:r>
              <a:rPr lang="it-IT" dirty="0"/>
              <a:t> </a:t>
            </a:r>
          </a:p>
          <a:p>
            <a:r>
              <a:rPr lang="it-IT" dirty="0" err="1"/>
              <a:t>Longueur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de </a:t>
            </a:r>
            <a:r>
              <a:rPr lang="it-IT" dirty="0" err="1"/>
              <a:t>départ:environ</a:t>
            </a:r>
            <a:r>
              <a:rPr lang="it-IT" dirty="0"/>
              <a:t> 450 </a:t>
            </a:r>
            <a:r>
              <a:rPr lang="it-IT" dirty="0" err="1"/>
              <a:t>mots</a:t>
            </a:r>
            <a:r>
              <a:rPr lang="it-IT" dirty="0"/>
              <a:t> </a:t>
            </a:r>
            <a:r>
              <a:rPr lang="it-IT" dirty="0" err="1"/>
              <a:t>Longueur</a:t>
            </a:r>
            <a:r>
              <a:rPr lang="it-IT" dirty="0"/>
              <a:t> </a:t>
            </a:r>
            <a:r>
              <a:rPr lang="it-IT" dirty="0" err="1"/>
              <a:t>attendue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</a:t>
            </a:r>
            <a:r>
              <a:rPr lang="it-IT" dirty="0" err="1"/>
              <a:t>résumé</a:t>
            </a:r>
            <a:r>
              <a:rPr lang="it-IT" dirty="0"/>
              <a:t>: </a:t>
            </a:r>
            <a:r>
              <a:rPr lang="it-IT" dirty="0" err="1"/>
              <a:t>environ</a:t>
            </a:r>
            <a:r>
              <a:rPr lang="it-IT" dirty="0"/>
              <a:t> 115 </a:t>
            </a:r>
            <a:r>
              <a:rPr lang="it-IT" dirty="0" err="1"/>
              <a:t>mots</a:t>
            </a:r>
            <a:r>
              <a:rPr lang="it-IT" dirty="0"/>
              <a:t> (+ ou-10% : </a:t>
            </a:r>
            <a:r>
              <a:rPr lang="it-IT" dirty="0" err="1"/>
              <a:t>fourchette</a:t>
            </a:r>
            <a:r>
              <a:rPr lang="it-IT" dirty="0"/>
              <a:t> 100 / 125)</a:t>
            </a:r>
          </a:p>
          <a:p>
            <a:r>
              <a:rPr lang="it-IT" dirty="0" err="1"/>
              <a:t>Vous</a:t>
            </a:r>
            <a:r>
              <a:rPr lang="it-IT" dirty="0"/>
              <a:t> </a:t>
            </a:r>
            <a:r>
              <a:rPr lang="it-IT" dirty="0" err="1"/>
              <a:t>devez</a:t>
            </a:r>
            <a:r>
              <a:rPr lang="it-IT" dirty="0"/>
              <a:t> </a:t>
            </a:r>
            <a:r>
              <a:rPr lang="it-IT" dirty="0" err="1"/>
              <a:t>avant</a:t>
            </a:r>
            <a:r>
              <a:rPr lang="it-IT" dirty="0"/>
              <a:t> tout </a:t>
            </a:r>
            <a:r>
              <a:rPr lang="it-IT" dirty="0" err="1"/>
              <a:t>produire</a:t>
            </a:r>
            <a:r>
              <a:rPr lang="it-IT" dirty="0"/>
              <a:t> un texte </a:t>
            </a:r>
            <a:r>
              <a:rPr lang="it-IT" dirty="0" err="1"/>
              <a:t>cohérent</a:t>
            </a:r>
            <a:r>
              <a:rPr lang="it-IT" dirty="0"/>
              <a:t>, en </a:t>
            </a:r>
            <a:r>
              <a:rPr lang="it-IT" dirty="0" err="1"/>
              <a:t>français</a:t>
            </a:r>
            <a:r>
              <a:rPr lang="it-IT" dirty="0"/>
              <a:t> </a:t>
            </a:r>
            <a:r>
              <a:rPr lang="it-IT" dirty="0" err="1"/>
              <a:t>correct</a:t>
            </a:r>
            <a:r>
              <a:rPr lang="it-IT" dirty="0"/>
              <a:t>.</a:t>
            </a:r>
          </a:p>
          <a:p>
            <a:r>
              <a:rPr lang="it-IT" b="1" dirty="0" err="1"/>
              <a:t>Comptage</a:t>
            </a:r>
            <a:r>
              <a:rPr lang="it-IT" b="1" dirty="0"/>
              <a:t> </a:t>
            </a:r>
            <a:r>
              <a:rPr lang="it-IT" b="1" dirty="0" err="1"/>
              <a:t>des</a:t>
            </a:r>
            <a:r>
              <a:rPr lang="it-IT" b="1" dirty="0"/>
              <a:t> </a:t>
            </a:r>
            <a:r>
              <a:rPr lang="it-IT" b="1" dirty="0" err="1"/>
              <a:t>mots</a:t>
            </a:r>
            <a:r>
              <a:rPr lang="it-IT" b="1" dirty="0"/>
              <a:t> </a:t>
            </a:r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dirty="0" err="1"/>
              <a:t>résumé</a:t>
            </a:r>
            <a:r>
              <a:rPr lang="it-IT" b="1" dirty="0"/>
              <a:t> </a:t>
            </a:r>
            <a:r>
              <a:rPr lang="it-IT" dirty="0"/>
              <a:t>: 1 </a:t>
            </a:r>
            <a:r>
              <a:rPr lang="it-IT" dirty="0" err="1"/>
              <a:t>mot</a:t>
            </a:r>
            <a:r>
              <a:rPr lang="it-IT" dirty="0"/>
              <a:t> est </a:t>
            </a:r>
            <a:r>
              <a:rPr lang="it-IT" dirty="0" err="1"/>
              <a:t>limité</a:t>
            </a:r>
            <a:r>
              <a:rPr lang="it-IT" dirty="0"/>
              <a:t> par </a:t>
            </a:r>
            <a:r>
              <a:rPr lang="it-IT" dirty="0" err="1"/>
              <a:t>deux</a:t>
            </a:r>
            <a:r>
              <a:rPr lang="it-IT" dirty="0"/>
              <a:t> </a:t>
            </a:r>
            <a:r>
              <a:rPr lang="it-IT" dirty="0" err="1"/>
              <a:t>espaces</a:t>
            </a:r>
            <a:r>
              <a:rPr lang="it-IT" dirty="0"/>
              <a:t> : Il a </a:t>
            </a:r>
            <a:r>
              <a:rPr lang="it-IT" dirty="0" err="1"/>
              <a:t>pris</a:t>
            </a:r>
            <a:r>
              <a:rPr lang="it-IT" dirty="0"/>
              <a:t> → 3 </a:t>
            </a:r>
            <a:r>
              <a:rPr lang="it-IT" dirty="0" err="1"/>
              <a:t>mots</a:t>
            </a:r>
            <a:r>
              <a:rPr lang="it-IT" dirty="0"/>
              <a:t> / Il m'a </a:t>
            </a:r>
            <a:r>
              <a:rPr lang="it-IT" dirty="0" err="1"/>
              <a:t>donné</a:t>
            </a:r>
            <a:r>
              <a:rPr lang="it-IT" dirty="0"/>
              <a:t> → 3 </a:t>
            </a:r>
            <a:r>
              <a:rPr lang="it-IT" dirty="0" err="1"/>
              <a:t>mots</a:t>
            </a:r>
            <a:r>
              <a:rPr lang="it-IT" dirty="0"/>
              <a:t> / C'est-à-dire → 1 </a:t>
            </a:r>
            <a:r>
              <a:rPr lang="it-IT" dirty="0" err="1"/>
              <a:t>mot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420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5E572F-7D5C-5BE4-39AC-53D1F222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Méthodologie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CF605-1B7B-7D29-E840-D97FF2FFD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 </a:t>
            </a:r>
            <a:r>
              <a:rPr lang="it-IT" dirty="0" err="1"/>
              <a:t>éviter</a:t>
            </a:r>
            <a:r>
              <a:rPr lang="it-IT" dirty="0"/>
              <a:t> </a:t>
            </a:r>
            <a:r>
              <a:rPr lang="it-IT" dirty="0" err="1"/>
              <a:t>absolument</a:t>
            </a:r>
            <a:r>
              <a:rPr lang="it-IT" dirty="0"/>
              <a:t> : </a:t>
            </a:r>
          </a:p>
          <a:p>
            <a:r>
              <a:rPr lang="it-IT" dirty="0">
                <a:highlight>
                  <a:srgbClr val="FFFF00"/>
                </a:highlight>
              </a:rPr>
              <a:t>X </a:t>
            </a:r>
            <a:r>
              <a:rPr lang="it-IT" dirty="0" err="1">
                <a:highlight>
                  <a:srgbClr val="FFFF00"/>
                </a:highlight>
              </a:rPr>
              <a:t>Phrases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telles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que</a:t>
            </a:r>
            <a:r>
              <a:rPr lang="it-IT" dirty="0">
                <a:highlight>
                  <a:srgbClr val="FFFF00"/>
                </a:highlight>
              </a:rPr>
              <a:t> « L’</a:t>
            </a:r>
            <a:r>
              <a:rPr lang="it-IT" dirty="0" err="1">
                <a:highlight>
                  <a:srgbClr val="FFFF00"/>
                </a:highlight>
              </a:rPr>
              <a:t>auteur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déclare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que</a:t>
            </a:r>
            <a:r>
              <a:rPr lang="it-IT" dirty="0">
                <a:highlight>
                  <a:srgbClr val="FFFF00"/>
                </a:highlight>
              </a:rPr>
              <a:t> … » </a:t>
            </a:r>
          </a:p>
          <a:p>
            <a:r>
              <a:rPr lang="it-IT" dirty="0">
                <a:highlight>
                  <a:srgbClr val="FFFF00"/>
                </a:highlight>
              </a:rPr>
              <a:t>X </a:t>
            </a:r>
            <a:r>
              <a:rPr lang="it-IT" dirty="0" err="1">
                <a:highlight>
                  <a:srgbClr val="FFFF00"/>
                </a:highlight>
              </a:rPr>
              <a:t>Phrase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telles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que</a:t>
            </a:r>
            <a:r>
              <a:rPr lang="it-IT" dirty="0">
                <a:highlight>
                  <a:srgbClr val="FFFF00"/>
                </a:highlight>
              </a:rPr>
              <a:t> « </a:t>
            </a:r>
            <a:r>
              <a:rPr lang="it-IT" dirty="0" err="1">
                <a:highlight>
                  <a:srgbClr val="FFFF00"/>
                </a:highlight>
              </a:rPr>
              <a:t>Dans</a:t>
            </a:r>
            <a:r>
              <a:rPr lang="it-IT" dirty="0">
                <a:highlight>
                  <a:srgbClr val="FFFF00"/>
                </a:highlight>
              </a:rPr>
              <a:t> la </a:t>
            </a:r>
            <a:r>
              <a:rPr lang="it-IT" dirty="0" err="1">
                <a:highlight>
                  <a:srgbClr val="FFFF00"/>
                </a:highlight>
              </a:rPr>
              <a:t>deuxième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partie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du</a:t>
            </a:r>
            <a:r>
              <a:rPr lang="it-IT" dirty="0">
                <a:highlight>
                  <a:srgbClr val="FFFF00"/>
                </a:highlight>
              </a:rPr>
              <a:t> texte… » </a:t>
            </a:r>
          </a:p>
          <a:p>
            <a:r>
              <a:rPr lang="it-IT" dirty="0">
                <a:highlight>
                  <a:srgbClr val="FFFF00"/>
                </a:highlight>
              </a:rPr>
              <a:t>X </a:t>
            </a:r>
            <a:r>
              <a:rPr lang="it-IT" dirty="0" err="1">
                <a:highlight>
                  <a:srgbClr val="FFFF00"/>
                </a:highlight>
              </a:rPr>
              <a:t>Les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citations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du</a:t>
            </a:r>
            <a:r>
              <a:rPr lang="it-IT" dirty="0">
                <a:highlight>
                  <a:srgbClr val="FFFF00"/>
                </a:highlight>
              </a:rPr>
              <a:t> texte et le </a:t>
            </a:r>
            <a:r>
              <a:rPr lang="it-IT" dirty="0" err="1">
                <a:highlight>
                  <a:srgbClr val="FFFF00"/>
                </a:highlight>
              </a:rPr>
              <a:t>copié-collé</a:t>
            </a:r>
            <a:r>
              <a:rPr lang="it-IT" dirty="0">
                <a:highlight>
                  <a:srgbClr val="FFFF00"/>
                </a:highlight>
              </a:rPr>
              <a:t> </a:t>
            </a:r>
          </a:p>
          <a:p>
            <a:r>
              <a:rPr lang="it-IT" dirty="0">
                <a:highlight>
                  <a:srgbClr val="FFFF00"/>
                </a:highlight>
              </a:rPr>
              <a:t>X </a:t>
            </a:r>
            <a:r>
              <a:rPr lang="it-IT" dirty="0" err="1">
                <a:highlight>
                  <a:srgbClr val="FFFF00"/>
                </a:highlight>
              </a:rPr>
              <a:t>Les</a:t>
            </a:r>
            <a:r>
              <a:rPr lang="it-IT" dirty="0">
                <a:highlight>
                  <a:srgbClr val="FFFF00"/>
                </a:highlight>
              </a:rPr>
              <a:t> opinions </a:t>
            </a:r>
            <a:r>
              <a:rPr lang="it-IT" dirty="0" err="1">
                <a:highlight>
                  <a:srgbClr val="FFFF00"/>
                </a:highlight>
              </a:rPr>
              <a:t>personnelles</a:t>
            </a:r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  <a:p>
            <a:r>
              <a:rPr lang="it-IT" dirty="0"/>
              <a:t>5 ETAPES ESSENTIELLES : </a:t>
            </a:r>
            <a:r>
              <a:rPr lang="it-IT" dirty="0" err="1"/>
              <a:t>lesquelles</a:t>
            </a:r>
            <a:r>
              <a:rPr lang="it-IT" dirty="0"/>
              <a:t>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7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806AF-F98F-396E-0A15-023CCE07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 ETAPES ESSENTIELLES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99164A-9651-DF7C-20E7-6BAE0EF3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2084832"/>
            <a:ext cx="10369296" cy="4901184"/>
          </a:xfrm>
        </p:spPr>
        <p:txBody>
          <a:bodyPr>
            <a:normAutofit/>
          </a:bodyPr>
          <a:lstStyle/>
          <a:p>
            <a:r>
              <a:rPr lang="it-IT" b="1" dirty="0" err="1"/>
              <a:t>Étape</a:t>
            </a:r>
            <a:r>
              <a:rPr lang="it-IT" b="1" dirty="0"/>
              <a:t> 1 </a:t>
            </a:r>
            <a:r>
              <a:rPr lang="it-IT" dirty="0"/>
              <a:t>: </a:t>
            </a:r>
            <a:r>
              <a:rPr lang="it-IT" dirty="0" err="1"/>
              <a:t>trouver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informations</a:t>
            </a:r>
            <a:r>
              <a:rPr lang="it-IT" dirty="0"/>
              <a:t> </a:t>
            </a:r>
            <a:r>
              <a:rPr lang="it-IT" dirty="0" err="1"/>
              <a:t>importantes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 texte (et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souligner</a:t>
            </a:r>
            <a:r>
              <a:rPr lang="it-IT" dirty="0"/>
              <a:t>). </a:t>
            </a:r>
          </a:p>
          <a:p>
            <a:r>
              <a:rPr lang="it-IT" b="1" dirty="0" err="1"/>
              <a:t>Étape</a:t>
            </a:r>
            <a:r>
              <a:rPr lang="it-IT" b="1" dirty="0"/>
              <a:t> 2 </a:t>
            </a:r>
            <a:r>
              <a:rPr lang="it-IT" dirty="0"/>
              <a:t>: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séparer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informations</a:t>
            </a:r>
            <a:r>
              <a:rPr lang="it-IT" dirty="0"/>
              <a:t> </a:t>
            </a:r>
            <a:r>
              <a:rPr lang="it-IT" dirty="0" err="1"/>
              <a:t>secondaires</a:t>
            </a:r>
            <a:r>
              <a:rPr lang="it-IT" dirty="0"/>
              <a:t> (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exemples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répétitions</a:t>
            </a:r>
            <a:r>
              <a:rPr lang="it-IT" dirty="0"/>
              <a:t>,…) </a:t>
            </a:r>
          </a:p>
          <a:p>
            <a:r>
              <a:rPr lang="it-IT" b="1" dirty="0" err="1"/>
              <a:t>Étape</a:t>
            </a:r>
            <a:r>
              <a:rPr lang="it-IT" b="1" dirty="0"/>
              <a:t> 3 </a:t>
            </a:r>
            <a:r>
              <a:rPr lang="it-IT" dirty="0"/>
              <a:t>: </a:t>
            </a:r>
            <a:r>
              <a:rPr lang="it-IT" dirty="0" err="1"/>
              <a:t>éventuellement</a:t>
            </a:r>
            <a:r>
              <a:rPr lang="it-IT" dirty="0"/>
              <a:t> (</a:t>
            </a:r>
            <a:r>
              <a:rPr lang="it-IT" dirty="0" err="1"/>
              <a:t>seulement</a:t>
            </a:r>
            <a:r>
              <a:rPr lang="it-IT" dirty="0"/>
              <a:t> si nécessaire), </a:t>
            </a:r>
            <a:r>
              <a:rPr lang="it-IT" dirty="0" err="1"/>
              <a:t>regrouper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informations</a:t>
            </a:r>
            <a:r>
              <a:rPr lang="it-IT" dirty="0"/>
              <a:t> qui </a:t>
            </a:r>
            <a:r>
              <a:rPr lang="it-IT" dirty="0" err="1"/>
              <a:t>traitent</a:t>
            </a:r>
            <a:r>
              <a:rPr lang="it-IT" dirty="0"/>
              <a:t> d’un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thème</a:t>
            </a:r>
            <a:r>
              <a:rPr lang="it-IT" dirty="0"/>
              <a:t>, </a:t>
            </a:r>
            <a:r>
              <a:rPr lang="it-IT" dirty="0" err="1"/>
              <a:t>afin</a:t>
            </a:r>
            <a:r>
              <a:rPr lang="it-IT" dirty="0"/>
              <a:t> de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rassembler</a:t>
            </a:r>
            <a:r>
              <a:rPr lang="it-IT" dirty="0"/>
              <a:t>,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généraliser</a:t>
            </a:r>
            <a:r>
              <a:rPr lang="it-IT" dirty="0"/>
              <a:t>. </a:t>
            </a:r>
          </a:p>
          <a:p>
            <a:r>
              <a:rPr lang="it-IT" b="1" dirty="0" err="1"/>
              <a:t>Étape</a:t>
            </a:r>
            <a:r>
              <a:rPr lang="it-IT" b="1" dirty="0"/>
              <a:t> 4 </a:t>
            </a:r>
            <a:r>
              <a:rPr lang="it-IT" dirty="0"/>
              <a:t>: </a:t>
            </a:r>
            <a:r>
              <a:rPr lang="it-IT" dirty="0" err="1"/>
              <a:t>reconstruire</a:t>
            </a:r>
            <a:r>
              <a:rPr lang="it-IT" dirty="0"/>
              <a:t> un texte </a:t>
            </a:r>
            <a:r>
              <a:rPr lang="it-IT" dirty="0" err="1"/>
              <a:t>cohérent</a:t>
            </a:r>
            <a:r>
              <a:rPr lang="it-IT" dirty="0"/>
              <a:t> et </a:t>
            </a:r>
            <a:r>
              <a:rPr lang="it-IT" dirty="0" err="1"/>
              <a:t>original</a:t>
            </a:r>
            <a:r>
              <a:rPr lang="it-IT" dirty="0"/>
              <a:t>, c’est-à-dire sans </a:t>
            </a:r>
            <a:r>
              <a:rPr lang="it-IT" dirty="0" err="1"/>
              <a:t>reprendre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termes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texte de </a:t>
            </a:r>
            <a:r>
              <a:rPr lang="it-IT" dirty="0" err="1"/>
              <a:t>départ</a:t>
            </a:r>
            <a:r>
              <a:rPr lang="it-IT" dirty="0"/>
              <a:t>. </a:t>
            </a:r>
          </a:p>
          <a:p>
            <a:r>
              <a:rPr lang="it-IT" b="1" dirty="0" err="1"/>
              <a:t>Étape</a:t>
            </a:r>
            <a:r>
              <a:rPr lang="it-IT" b="1" dirty="0"/>
              <a:t> 5 </a:t>
            </a:r>
            <a:r>
              <a:rPr lang="it-IT" dirty="0"/>
              <a:t>: </a:t>
            </a:r>
            <a:r>
              <a:rPr lang="it-IT" dirty="0" err="1"/>
              <a:t>vérifier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le texte d’</a:t>
            </a:r>
            <a:r>
              <a:rPr lang="it-IT" dirty="0" err="1"/>
              <a:t>arrivée</a:t>
            </a:r>
            <a:r>
              <a:rPr lang="it-IT" dirty="0"/>
              <a:t> </a:t>
            </a:r>
            <a:r>
              <a:rPr lang="it-IT" dirty="0" err="1"/>
              <a:t>appartient</a:t>
            </a:r>
            <a:r>
              <a:rPr lang="it-IT" dirty="0"/>
              <a:t> à la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catégorie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le texte de </a:t>
            </a:r>
            <a:r>
              <a:rPr lang="it-IT" dirty="0" err="1"/>
              <a:t>départ</a:t>
            </a:r>
            <a:r>
              <a:rPr lang="it-IT" dirty="0"/>
              <a:t> (texte </a:t>
            </a:r>
            <a:r>
              <a:rPr lang="it-IT" dirty="0" err="1"/>
              <a:t>narratif</a:t>
            </a:r>
            <a:r>
              <a:rPr lang="it-IT" dirty="0"/>
              <a:t>, </a:t>
            </a:r>
            <a:r>
              <a:rPr lang="it-IT" dirty="0" err="1"/>
              <a:t>argumentatif</a:t>
            </a:r>
            <a:r>
              <a:rPr lang="it-IT" dirty="0"/>
              <a:t>, </a:t>
            </a:r>
            <a:r>
              <a:rPr lang="it-IT" dirty="0" err="1"/>
              <a:t>explicatif</a:t>
            </a:r>
            <a:r>
              <a:rPr lang="it-IT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38294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DB313A-2B29-5501-EFAD-2E86B1A5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0468"/>
            <a:ext cx="8770571" cy="1345269"/>
          </a:xfrm>
        </p:spPr>
        <p:txBody>
          <a:bodyPr/>
          <a:lstStyle/>
          <a:p>
            <a:r>
              <a:rPr lang="it-IT" dirty="0" err="1"/>
              <a:t>Exercice</a:t>
            </a:r>
            <a:r>
              <a:rPr lang="it-IT" dirty="0"/>
              <a:t> EXPRESS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F0A3A7F-692E-8A78-B8AE-593492D35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357" y="770563"/>
            <a:ext cx="6528555" cy="6087437"/>
          </a:xfrm>
        </p:spPr>
      </p:pic>
    </p:spTree>
    <p:extLst>
      <p:ext uri="{BB962C8B-B14F-4D97-AF65-F5344CB8AC3E}">
        <p14:creationId xmlns:p14="http://schemas.microsoft.com/office/powerpoint/2010/main" val="18144591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1376</Words>
  <Application>Microsoft Macintosh PowerPoint</Application>
  <PresentationFormat>Widescreen</PresentationFormat>
  <Paragraphs>106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Meiryo</vt:lpstr>
      <vt:lpstr>BlissPro</vt:lpstr>
      <vt:lpstr>Calibri</vt:lpstr>
      <vt:lpstr>Corbel</vt:lpstr>
      <vt:lpstr>Helvetica Neue</vt:lpstr>
      <vt:lpstr>Times New Roman</vt:lpstr>
      <vt:lpstr>SketchLinesVTI</vt:lpstr>
      <vt:lpstr>FRANÇAIS PROF.SSA  Marie Senger </vt:lpstr>
      <vt:lpstr>Programme</vt:lpstr>
      <vt:lpstr>Examen</vt:lpstr>
      <vt:lpstr>Focus COMPREHENSION ORALE</vt:lpstr>
      <vt:lpstr> RFI – L’artisanat et les jeunes en région parisienne https://francaisfacile.rfi.fr/fr/actualit%C3%A9/20240229-l-artisanat-et-les-jeunes-en-r%C3%A9gion-parisienne </vt:lpstr>
      <vt:lpstr>Focus Résumé Définition et conseils </vt:lpstr>
      <vt:lpstr>Méthodologie</vt:lpstr>
      <vt:lpstr>5 ETAPES ESSENTIELLES</vt:lpstr>
      <vt:lpstr>Exercice EXPRESS</vt:lpstr>
      <vt:lpstr>Focus RESUME</vt:lpstr>
      <vt:lpstr>Focus EMISSION D’UN POINT DE VUE</vt:lpstr>
      <vt:lpstr>Marquer la progression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progrès </vt:lpstr>
      <vt:lpstr>Presentazione standard di PowerPoint</vt:lpstr>
      <vt:lpstr>Un symbole 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Liberté, égalité, fraternité ; les valeurs de la république française 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FRANÇAIS  PROF.SSA  Marie Senger </dc:title>
  <dc:creator>Marie S.</dc:creator>
  <cp:lastModifiedBy>Marie S.</cp:lastModifiedBy>
  <cp:revision>3</cp:revision>
  <dcterms:created xsi:type="dcterms:W3CDTF">2024-04-02T18:56:08Z</dcterms:created>
  <dcterms:modified xsi:type="dcterms:W3CDTF">2024-04-08T10:09:16Z</dcterms:modified>
</cp:coreProperties>
</file>